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4"/>
  </p:notesMasterIdLst>
  <p:sldIdLst>
    <p:sldId id="1991" r:id="rId6"/>
    <p:sldId id="262" r:id="rId7"/>
    <p:sldId id="263" r:id="rId8"/>
    <p:sldId id="264" r:id="rId9"/>
    <p:sldId id="1992" r:id="rId10"/>
    <p:sldId id="1993" r:id="rId11"/>
    <p:sldId id="267"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81EC00-AB87-4F33-9F89-F0121BB9B92A}" v="273" dt="2022-03-21T17:54:56.304"/>
    <p1510:client id="{97E7C561-46AB-470B-8A08-61CBE5737763}" v="160" dt="2022-03-21T17:28:04.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zanne Natelson" userId="20295b72ff085604" providerId="LiveId" clId="{7DE49651-C057-4741-B9B6-82A15F032826}"/>
    <pc:docChg chg="custSel delSld modSld">
      <pc:chgData name="Suzanne Natelson" userId="20295b72ff085604" providerId="LiveId" clId="{7DE49651-C057-4741-B9B6-82A15F032826}" dt="2022-03-22T17:24:00.458" v="715" actId="6549"/>
      <pc:docMkLst>
        <pc:docMk/>
      </pc:docMkLst>
      <pc:sldChg chg="del">
        <pc:chgData name="Suzanne Natelson" userId="20295b72ff085604" providerId="LiveId" clId="{7DE49651-C057-4741-B9B6-82A15F032826}" dt="2022-03-22T16:40:04.090" v="6" actId="2696"/>
        <pc:sldMkLst>
          <pc:docMk/>
          <pc:sldMk cId="1112922392" sldId="258"/>
        </pc:sldMkLst>
      </pc:sldChg>
      <pc:sldChg chg="modSp mod">
        <pc:chgData name="Suzanne Natelson" userId="20295b72ff085604" providerId="LiveId" clId="{7DE49651-C057-4741-B9B6-82A15F032826}" dt="2022-03-22T17:24:00.458" v="715" actId="6549"/>
        <pc:sldMkLst>
          <pc:docMk/>
          <pc:sldMk cId="3717282497" sldId="260"/>
        </pc:sldMkLst>
        <pc:spChg chg="mod">
          <ac:chgData name="Suzanne Natelson" userId="20295b72ff085604" providerId="LiveId" clId="{7DE49651-C057-4741-B9B6-82A15F032826}" dt="2022-03-22T17:24:00.458" v="715" actId="6549"/>
          <ac:spMkLst>
            <pc:docMk/>
            <pc:sldMk cId="3717282497" sldId="260"/>
            <ac:spMk id="11" creationId="{1AE023FC-BEA7-4C9A-8A73-5F7ABC51AE24}"/>
          </ac:spMkLst>
        </pc:spChg>
      </pc:sldChg>
      <pc:sldChg chg="modSp mod">
        <pc:chgData name="Suzanne Natelson" userId="20295b72ff085604" providerId="LiveId" clId="{7DE49651-C057-4741-B9B6-82A15F032826}" dt="2022-03-22T16:53:17.053" v="396" actId="6549"/>
        <pc:sldMkLst>
          <pc:docMk/>
          <pc:sldMk cId="120730659" sldId="262"/>
        </pc:sldMkLst>
        <pc:spChg chg="mod">
          <ac:chgData name="Suzanne Natelson" userId="20295b72ff085604" providerId="LiveId" clId="{7DE49651-C057-4741-B9B6-82A15F032826}" dt="2022-03-22T16:53:17.053" v="396" actId="6549"/>
          <ac:spMkLst>
            <pc:docMk/>
            <pc:sldMk cId="120730659" sldId="262"/>
            <ac:spMk id="3" creationId="{DD6E75F4-4BE5-429D-AA87-FA65C5965BD7}"/>
          </ac:spMkLst>
        </pc:spChg>
      </pc:sldChg>
      <pc:sldChg chg="modSp mod">
        <pc:chgData name="Suzanne Natelson" userId="20295b72ff085604" providerId="LiveId" clId="{7DE49651-C057-4741-B9B6-82A15F032826}" dt="2022-03-22T17:17:11.784" v="629" actId="20577"/>
        <pc:sldMkLst>
          <pc:docMk/>
          <pc:sldMk cId="3500453385" sldId="267"/>
        </pc:sldMkLst>
        <pc:spChg chg="mod">
          <ac:chgData name="Suzanne Natelson" userId="20295b72ff085604" providerId="LiveId" clId="{7DE49651-C057-4741-B9B6-82A15F032826}" dt="2022-03-22T17:17:11.784" v="629" actId="20577"/>
          <ac:spMkLst>
            <pc:docMk/>
            <pc:sldMk cId="3500453385" sldId="267"/>
            <ac:spMk id="3" creationId="{B4EC0391-6F77-4E49-85D3-5A90F2BB6ADE}"/>
          </ac:spMkLst>
        </pc:spChg>
      </pc:sldChg>
      <pc:sldChg chg="modSp mod">
        <pc:chgData name="Suzanne Natelson" userId="20295b72ff085604" providerId="LiveId" clId="{7DE49651-C057-4741-B9B6-82A15F032826}" dt="2022-03-22T16:39:48.500" v="5" actId="5793"/>
        <pc:sldMkLst>
          <pc:docMk/>
          <pc:sldMk cId="3652438580" sldId="1991"/>
        </pc:sldMkLst>
        <pc:spChg chg="mod">
          <ac:chgData name="Suzanne Natelson" userId="20295b72ff085604" providerId="LiveId" clId="{7DE49651-C057-4741-B9B6-82A15F032826}" dt="2022-03-22T16:39:48.500" v="5" actId="5793"/>
          <ac:spMkLst>
            <pc:docMk/>
            <pc:sldMk cId="3652438580" sldId="1991"/>
            <ac:spMk id="12" creationId="{10ABCD36-2A71-4E7D-B793-725852B32487}"/>
          </ac:spMkLst>
        </pc:spChg>
      </pc:sldChg>
      <pc:sldChg chg="modSp mod">
        <pc:chgData name="Suzanne Natelson" userId="20295b72ff085604" providerId="LiveId" clId="{7DE49651-C057-4741-B9B6-82A15F032826}" dt="2022-03-22T16:55:23.281" v="401" actId="20577"/>
        <pc:sldMkLst>
          <pc:docMk/>
          <pc:sldMk cId="1823411554" sldId="1992"/>
        </pc:sldMkLst>
        <pc:spChg chg="mod">
          <ac:chgData name="Suzanne Natelson" userId="20295b72ff085604" providerId="LiveId" clId="{7DE49651-C057-4741-B9B6-82A15F032826}" dt="2022-03-22T16:55:23.281" v="401" actId="20577"/>
          <ac:spMkLst>
            <pc:docMk/>
            <pc:sldMk cId="1823411554" sldId="1992"/>
            <ac:spMk id="7" creationId="{EE7A2FB5-B5A5-4FA2-9B9C-0120204B0918}"/>
          </ac:spMkLst>
        </pc:spChg>
      </pc:sldChg>
      <pc:sldChg chg="addSp modSp mod">
        <pc:chgData name="Suzanne Natelson" userId="20295b72ff085604" providerId="LiveId" clId="{7DE49651-C057-4741-B9B6-82A15F032826}" dt="2022-03-22T17:12:12.959" v="622" actId="20577"/>
        <pc:sldMkLst>
          <pc:docMk/>
          <pc:sldMk cId="2031764393" sldId="1993"/>
        </pc:sldMkLst>
        <pc:spChg chg="mod">
          <ac:chgData name="Suzanne Natelson" userId="20295b72ff085604" providerId="LiveId" clId="{7DE49651-C057-4741-B9B6-82A15F032826}" dt="2022-03-22T16:55:40.822" v="402" actId="6549"/>
          <ac:spMkLst>
            <pc:docMk/>
            <pc:sldMk cId="2031764393" sldId="1993"/>
            <ac:spMk id="3" creationId="{6C2E2505-51E4-45C9-B6CA-5EDBA888A763}"/>
          </ac:spMkLst>
        </pc:spChg>
        <pc:spChg chg="add mod">
          <ac:chgData name="Suzanne Natelson" userId="20295b72ff085604" providerId="LiveId" clId="{7DE49651-C057-4741-B9B6-82A15F032826}" dt="2022-03-22T17:12:12.959" v="622" actId="20577"/>
          <ac:spMkLst>
            <pc:docMk/>
            <pc:sldMk cId="2031764393" sldId="1993"/>
            <ac:spMk id="5" creationId="{152776CA-B2CB-4626-8474-70F98A9F8F7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815040-9FAD-42EE-B766-E9EC8B5D5C01}" type="datetimeFigureOut">
              <a:rPr lang="en-GB" smtClean="0"/>
              <a:t>22/03/2022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0636FD-5499-47BF-A2E9-8FFC78D83DF4}" type="slidenum">
              <a:rPr lang="en-GB" smtClean="0"/>
              <a:t>‹#›</a:t>
            </a:fld>
            <a:endParaRPr lang="en-GB"/>
          </a:p>
        </p:txBody>
      </p:sp>
    </p:spTree>
    <p:extLst>
      <p:ext uri="{BB962C8B-B14F-4D97-AF65-F5344CB8AC3E}">
        <p14:creationId xmlns:p14="http://schemas.microsoft.com/office/powerpoint/2010/main" val="3227304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B3625-C3F7-4EDA-B96A-A61703907B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E29C6BA-CEE1-4864-B80C-8A98DFEE90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2B9D145-C1F6-486A-88F5-B5BB6E496977}"/>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5" name="Footer Placeholder 4">
            <a:extLst>
              <a:ext uri="{FF2B5EF4-FFF2-40B4-BE49-F238E27FC236}">
                <a16:creationId xmlns:a16="http://schemas.microsoft.com/office/drawing/2014/main" id="{0582F2DB-CDEE-431B-8368-9742C06B86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6BB16A-5862-4D3C-8D29-FA8E1D12F22C}"/>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
        <p:nvSpPr>
          <p:cNvPr id="7" name="Rectangle 6">
            <a:extLst>
              <a:ext uri="{FF2B5EF4-FFF2-40B4-BE49-F238E27FC236}">
                <a16:creationId xmlns:a16="http://schemas.microsoft.com/office/drawing/2014/main" id="{3D11AA65-EDE5-4A75-B7BA-F7A22B98F37D}"/>
              </a:ext>
            </a:extLst>
          </p:cNvPr>
          <p:cNvSpPr/>
          <p:nvPr userDrawn="1"/>
        </p:nvSpPr>
        <p:spPr>
          <a:xfrm>
            <a:off x="0" y="6343552"/>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CA8CF50B-0789-4C9F-A1B9-B3C8CFB58DDA}"/>
              </a:ext>
            </a:extLst>
          </p:cNvPr>
          <p:cNvSpPr/>
          <p:nvPr userDrawn="1"/>
        </p:nvSpPr>
        <p:spPr>
          <a:xfrm>
            <a:off x="0" y="6407439"/>
            <a:ext cx="12192000" cy="457200"/>
          </a:xfrm>
          <a:prstGeom prst="rect">
            <a:avLst/>
          </a:prstGeom>
          <a:solidFill>
            <a:srgbClr val="A6B727"/>
          </a:solidFill>
          <a:ln w="15875" cap="flat" cmpd="sng" algn="ctr">
            <a:noFill/>
            <a:prstDash val="solid"/>
          </a:ln>
          <a:effectLst/>
        </p:spPr>
      </p:sp>
    </p:spTree>
    <p:extLst>
      <p:ext uri="{BB962C8B-B14F-4D97-AF65-F5344CB8AC3E}">
        <p14:creationId xmlns:p14="http://schemas.microsoft.com/office/powerpoint/2010/main" val="4446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AD6AE-BA97-4D20-8031-D59F8C581D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79251F4-7877-43C0-B67A-A01DB4ACB6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A80F96-92AB-42D9-AA60-516DBA89A29B}"/>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5" name="Footer Placeholder 4">
            <a:extLst>
              <a:ext uri="{FF2B5EF4-FFF2-40B4-BE49-F238E27FC236}">
                <a16:creationId xmlns:a16="http://schemas.microsoft.com/office/drawing/2014/main" id="{3FF7E20B-3D58-4FDE-B3D0-48EBD45741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6616DA-061C-4BF0-9705-A42D7517CF08}"/>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
        <p:nvSpPr>
          <p:cNvPr id="7" name="Rectangle 6">
            <a:extLst>
              <a:ext uri="{FF2B5EF4-FFF2-40B4-BE49-F238E27FC236}">
                <a16:creationId xmlns:a16="http://schemas.microsoft.com/office/drawing/2014/main" id="{35FC7CC9-5294-4F07-87C8-161D94D1DDAD}"/>
              </a:ext>
            </a:extLst>
          </p:cNvPr>
          <p:cNvSpPr/>
          <p:nvPr userDrawn="1"/>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88669026-91E0-4C5D-BE8D-F7C413250C73}"/>
              </a:ext>
            </a:extLst>
          </p:cNvPr>
          <p:cNvSpPr/>
          <p:nvPr userDrawn="1"/>
        </p:nvSpPr>
        <p:spPr>
          <a:xfrm>
            <a:off x="0" y="6398203"/>
            <a:ext cx="12192000" cy="457200"/>
          </a:xfrm>
          <a:prstGeom prst="rect">
            <a:avLst/>
          </a:prstGeom>
          <a:solidFill>
            <a:srgbClr val="A6B727"/>
          </a:solidFill>
          <a:ln w="15875" cap="flat" cmpd="sng" algn="ctr">
            <a:noFill/>
            <a:prstDash val="solid"/>
          </a:ln>
          <a:effectLst/>
        </p:spPr>
      </p:sp>
      <p:pic>
        <p:nvPicPr>
          <p:cNvPr id="9" name="Picture 8">
            <a:extLst>
              <a:ext uri="{FF2B5EF4-FFF2-40B4-BE49-F238E27FC236}">
                <a16:creationId xmlns:a16="http://schemas.microsoft.com/office/drawing/2014/main" id="{6FD2133D-28B5-440B-B4C3-CADBEF26548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4649" t="13561" r="10479" b="26220"/>
          <a:stretch/>
        </p:blipFill>
        <p:spPr>
          <a:xfrm>
            <a:off x="0" y="5155814"/>
            <a:ext cx="1459345" cy="1173713"/>
          </a:xfrm>
          <a:prstGeom prst="rect">
            <a:avLst/>
          </a:prstGeom>
        </p:spPr>
      </p:pic>
    </p:spTree>
    <p:extLst>
      <p:ext uri="{BB962C8B-B14F-4D97-AF65-F5344CB8AC3E}">
        <p14:creationId xmlns:p14="http://schemas.microsoft.com/office/powerpoint/2010/main" val="2709117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E011-F86F-4161-BEE5-31E50C1AEE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06F130C-9638-49FD-99C0-F4B5670AF6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174E6A-AB2A-425A-9E62-BBCCCF660260}"/>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5" name="Footer Placeholder 4">
            <a:extLst>
              <a:ext uri="{FF2B5EF4-FFF2-40B4-BE49-F238E27FC236}">
                <a16:creationId xmlns:a16="http://schemas.microsoft.com/office/drawing/2014/main" id="{048D2217-AAD5-4111-AF71-65DA881EA7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E84433-6DF5-4C65-B3D8-35FE18B0BA22}"/>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
        <p:nvSpPr>
          <p:cNvPr id="7" name="Rectangle 6">
            <a:extLst>
              <a:ext uri="{FF2B5EF4-FFF2-40B4-BE49-F238E27FC236}">
                <a16:creationId xmlns:a16="http://schemas.microsoft.com/office/drawing/2014/main" id="{49B7ABD5-3691-4456-987F-4FCDCBA298C9}"/>
              </a:ext>
            </a:extLst>
          </p:cNvPr>
          <p:cNvSpPr/>
          <p:nvPr userDrawn="1"/>
        </p:nvSpPr>
        <p:spPr>
          <a:xfrm>
            <a:off x="0" y="6343552"/>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863AD437-FE94-41C4-A5C2-891F1135B80E}"/>
              </a:ext>
            </a:extLst>
          </p:cNvPr>
          <p:cNvSpPr/>
          <p:nvPr userDrawn="1"/>
        </p:nvSpPr>
        <p:spPr>
          <a:xfrm>
            <a:off x="0" y="6407439"/>
            <a:ext cx="12192000" cy="457200"/>
          </a:xfrm>
          <a:prstGeom prst="rect">
            <a:avLst/>
          </a:prstGeom>
          <a:solidFill>
            <a:srgbClr val="A6B727"/>
          </a:solidFill>
          <a:ln w="15875" cap="flat" cmpd="sng" algn="ctr">
            <a:noFill/>
            <a:prstDash val="solid"/>
          </a:ln>
          <a:effectLst/>
        </p:spPr>
      </p:sp>
    </p:spTree>
    <p:extLst>
      <p:ext uri="{BB962C8B-B14F-4D97-AF65-F5344CB8AC3E}">
        <p14:creationId xmlns:p14="http://schemas.microsoft.com/office/powerpoint/2010/main" val="3916828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B7A08-745B-4EF4-AEF7-AC509807E81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FAA6A5-FDF9-41BA-A157-1D34A46DBC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C34E14B-3BD6-4B1E-8584-6696B37898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2B0A260-A085-4498-8923-B45091CCB497}"/>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6" name="Footer Placeholder 5">
            <a:extLst>
              <a:ext uri="{FF2B5EF4-FFF2-40B4-BE49-F238E27FC236}">
                <a16:creationId xmlns:a16="http://schemas.microsoft.com/office/drawing/2014/main" id="{61C69347-06BB-4428-BC01-E2BF3C4B11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DFDDF6-14AD-4F29-AA67-745E5260A2BB}"/>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
        <p:nvSpPr>
          <p:cNvPr id="8" name="Rectangle 7">
            <a:extLst>
              <a:ext uri="{FF2B5EF4-FFF2-40B4-BE49-F238E27FC236}">
                <a16:creationId xmlns:a16="http://schemas.microsoft.com/office/drawing/2014/main" id="{E7131A25-6E6A-4746-BA20-3C5F63E840A9}"/>
              </a:ext>
            </a:extLst>
          </p:cNvPr>
          <p:cNvSpPr/>
          <p:nvPr userDrawn="1"/>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302ED047-8D19-462A-A070-FF6488F2092E}"/>
              </a:ext>
            </a:extLst>
          </p:cNvPr>
          <p:cNvSpPr/>
          <p:nvPr userDrawn="1"/>
        </p:nvSpPr>
        <p:spPr>
          <a:xfrm>
            <a:off x="0" y="6398203"/>
            <a:ext cx="12192000" cy="457200"/>
          </a:xfrm>
          <a:prstGeom prst="rect">
            <a:avLst/>
          </a:prstGeom>
          <a:solidFill>
            <a:srgbClr val="A6B727"/>
          </a:solidFill>
          <a:ln w="15875" cap="flat" cmpd="sng" algn="ctr">
            <a:noFill/>
            <a:prstDash val="solid"/>
          </a:ln>
          <a:effectLst/>
        </p:spPr>
      </p:sp>
    </p:spTree>
    <p:extLst>
      <p:ext uri="{BB962C8B-B14F-4D97-AF65-F5344CB8AC3E}">
        <p14:creationId xmlns:p14="http://schemas.microsoft.com/office/powerpoint/2010/main" val="3649617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A3E95-A369-4833-8015-16FE00CFF3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A3EB17A-879A-4261-9478-12359F4931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E3CD4B-3153-45D3-8853-A72F5D0026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EECA4E6-C4B9-4424-9B9C-5E361EA47D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1BFF05-EA3D-409D-8D61-A337A3DBEF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9F560B4-2660-4BE2-99C1-1A0F647974DF}"/>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8" name="Footer Placeholder 7">
            <a:extLst>
              <a:ext uri="{FF2B5EF4-FFF2-40B4-BE49-F238E27FC236}">
                <a16:creationId xmlns:a16="http://schemas.microsoft.com/office/drawing/2014/main" id="{1D5751EF-B88C-4EA6-B2B3-DE7833B29DA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BEDF2F9-0D6B-4FA8-9627-1958B2086E58}"/>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
        <p:nvSpPr>
          <p:cNvPr id="10" name="Rectangle 9">
            <a:extLst>
              <a:ext uri="{FF2B5EF4-FFF2-40B4-BE49-F238E27FC236}">
                <a16:creationId xmlns:a16="http://schemas.microsoft.com/office/drawing/2014/main" id="{26779FC9-7C97-4B18-8E82-B6A4D68ECBE1}"/>
              </a:ext>
            </a:extLst>
          </p:cNvPr>
          <p:cNvSpPr/>
          <p:nvPr userDrawn="1"/>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53483735-F8C8-4AF9-86A4-3832648B758A}"/>
              </a:ext>
            </a:extLst>
          </p:cNvPr>
          <p:cNvSpPr/>
          <p:nvPr userDrawn="1"/>
        </p:nvSpPr>
        <p:spPr>
          <a:xfrm>
            <a:off x="0" y="6398203"/>
            <a:ext cx="12192000" cy="457200"/>
          </a:xfrm>
          <a:prstGeom prst="rect">
            <a:avLst/>
          </a:prstGeom>
          <a:solidFill>
            <a:srgbClr val="A6B727"/>
          </a:solidFill>
          <a:ln w="15875" cap="flat" cmpd="sng" algn="ctr">
            <a:noFill/>
            <a:prstDash val="solid"/>
          </a:ln>
          <a:effectLst/>
        </p:spPr>
      </p:sp>
    </p:spTree>
    <p:extLst>
      <p:ext uri="{BB962C8B-B14F-4D97-AF65-F5344CB8AC3E}">
        <p14:creationId xmlns:p14="http://schemas.microsoft.com/office/powerpoint/2010/main" val="1312559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F96DA-9F10-43BF-BA32-998A163384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96863BB-1579-4390-9331-B98292664745}"/>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4" name="Footer Placeholder 3">
            <a:extLst>
              <a:ext uri="{FF2B5EF4-FFF2-40B4-BE49-F238E27FC236}">
                <a16:creationId xmlns:a16="http://schemas.microsoft.com/office/drawing/2014/main" id="{3A7F2BD4-98BE-469D-9B4A-627DC50870E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BBDFDE-2CF7-4884-9AA0-34424B11C9D0}"/>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
        <p:nvSpPr>
          <p:cNvPr id="6" name="Rectangle 5">
            <a:extLst>
              <a:ext uri="{FF2B5EF4-FFF2-40B4-BE49-F238E27FC236}">
                <a16:creationId xmlns:a16="http://schemas.microsoft.com/office/drawing/2014/main" id="{881623AA-7885-4C7B-9F5D-D359FF97B3D0}"/>
              </a:ext>
            </a:extLst>
          </p:cNvPr>
          <p:cNvSpPr/>
          <p:nvPr userDrawn="1"/>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a:extLst>
              <a:ext uri="{FF2B5EF4-FFF2-40B4-BE49-F238E27FC236}">
                <a16:creationId xmlns:a16="http://schemas.microsoft.com/office/drawing/2014/main" id="{B1E3A513-4159-45C3-B063-C822B6C35283}"/>
              </a:ext>
            </a:extLst>
          </p:cNvPr>
          <p:cNvSpPr/>
          <p:nvPr userDrawn="1"/>
        </p:nvSpPr>
        <p:spPr>
          <a:xfrm>
            <a:off x="0" y="6398203"/>
            <a:ext cx="12192000" cy="457200"/>
          </a:xfrm>
          <a:prstGeom prst="rect">
            <a:avLst/>
          </a:prstGeom>
          <a:solidFill>
            <a:srgbClr val="A6B727"/>
          </a:solidFill>
          <a:ln w="15875" cap="flat" cmpd="sng" algn="ctr">
            <a:noFill/>
            <a:prstDash val="solid"/>
          </a:ln>
          <a:effectLst/>
        </p:spPr>
      </p:sp>
    </p:spTree>
    <p:extLst>
      <p:ext uri="{BB962C8B-B14F-4D97-AF65-F5344CB8AC3E}">
        <p14:creationId xmlns:p14="http://schemas.microsoft.com/office/powerpoint/2010/main" val="1639188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0FF5D9-0DC9-4F48-907B-D1DFAF33B82C}"/>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3" name="Footer Placeholder 2">
            <a:extLst>
              <a:ext uri="{FF2B5EF4-FFF2-40B4-BE49-F238E27FC236}">
                <a16:creationId xmlns:a16="http://schemas.microsoft.com/office/drawing/2014/main" id="{FE6639D0-8AD7-47AC-B11F-9875CD3A5AE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5570899-1659-4356-A98B-E2E66B60B9D5}"/>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Tree>
    <p:extLst>
      <p:ext uri="{BB962C8B-B14F-4D97-AF65-F5344CB8AC3E}">
        <p14:creationId xmlns:p14="http://schemas.microsoft.com/office/powerpoint/2010/main" val="1899275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B17B-DCBE-4FF0-AACC-A22450EBD7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D8593D-1FF9-4054-83CA-C538EF03D7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41912FE-EE0C-4F2D-B162-EBB69DAD9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282563-71AA-4632-AAC1-B66E03C77B5E}"/>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6" name="Footer Placeholder 5">
            <a:extLst>
              <a:ext uri="{FF2B5EF4-FFF2-40B4-BE49-F238E27FC236}">
                <a16:creationId xmlns:a16="http://schemas.microsoft.com/office/drawing/2014/main" id="{4505C3A3-5D9E-4525-A23D-5F984C1933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27C2DA-211E-4822-8FBF-BC2FC8016D49}"/>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Tree>
    <p:extLst>
      <p:ext uri="{BB962C8B-B14F-4D97-AF65-F5344CB8AC3E}">
        <p14:creationId xmlns:p14="http://schemas.microsoft.com/office/powerpoint/2010/main" val="1845309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976BB-6587-4CE3-AE87-2DC67CC470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5370F59-FBA0-409B-905C-B08DC93E38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6150AFC-F973-4DB2-9A88-7C486B2C1D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86D7A0-E079-4190-8374-CB0A7525D305}"/>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6" name="Footer Placeholder 5">
            <a:extLst>
              <a:ext uri="{FF2B5EF4-FFF2-40B4-BE49-F238E27FC236}">
                <a16:creationId xmlns:a16="http://schemas.microsoft.com/office/drawing/2014/main" id="{121A3BB8-83DF-474F-B5BE-579FE7FED7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210D2E-60EE-4E44-821D-BC532462B28C}"/>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Tree>
    <p:extLst>
      <p:ext uri="{BB962C8B-B14F-4D97-AF65-F5344CB8AC3E}">
        <p14:creationId xmlns:p14="http://schemas.microsoft.com/office/powerpoint/2010/main" val="1720172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212D5-E789-4980-B45E-B65A54D5934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4FE84F-2C72-4378-BF69-9A96B151ED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752F75-F10C-4455-9D5D-AF8E7348088E}"/>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5" name="Footer Placeholder 4">
            <a:extLst>
              <a:ext uri="{FF2B5EF4-FFF2-40B4-BE49-F238E27FC236}">
                <a16:creationId xmlns:a16="http://schemas.microsoft.com/office/drawing/2014/main" id="{49F852EE-E678-4104-ABE5-3E83190504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4AB0CA-337D-486B-99B5-E71068A2070D}"/>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Tree>
    <p:extLst>
      <p:ext uri="{BB962C8B-B14F-4D97-AF65-F5344CB8AC3E}">
        <p14:creationId xmlns:p14="http://schemas.microsoft.com/office/powerpoint/2010/main" val="376389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BEEBFF-2A6C-43EA-AF98-1FE638BB24E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372E8B-0002-4E53-875C-A91A322D50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0952D2-7B44-450D-9537-AAD2F5919D5E}"/>
              </a:ext>
            </a:extLst>
          </p:cNvPr>
          <p:cNvSpPr>
            <a:spLocks noGrp="1"/>
          </p:cNvSpPr>
          <p:nvPr>
            <p:ph type="dt" sz="half" idx="10"/>
          </p:nvPr>
        </p:nvSpPr>
        <p:spPr/>
        <p:txBody>
          <a:bodyPr/>
          <a:lstStyle/>
          <a:p>
            <a:fld id="{87060EA3-140F-406B-A0D3-2B17649EEB10}" type="datetimeFigureOut">
              <a:rPr lang="en-GB" smtClean="0"/>
              <a:t>22/03/2022</a:t>
            </a:fld>
            <a:endParaRPr lang="en-GB"/>
          </a:p>
        </p:txBody>
      </p:sp>
      <p:sp>
        <p:nvSpPr>
          <p:cNvPr id="5" name="Footer Placeholder 4">
            <a:extLst>
              <a:ext uri="{FF2B5EF4-FFF2-40B4-BE49-F238E27FC236}">
                <a16:creationId xmlns:a16="http://schemas.microsoft.com/office/drawing/2014/main" id="{9FFFF13E-B31B-47AA-B849-658B3E2790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F37C87-354E-41AA-8DAF-30C06FC5859D}"/>
              </a:ext>
            </a:extLst>
          </p:cNvPr>
          <p:cNvSpPr>
            <a:spLocks noGrp="1"/>
          </p:cNvSpPr>
          <p:nvPr>
            <p:ph type="sldNum" sz="quarter" idx="12"/>
          </p:nvPr>
        </p:nvSpPr>
        <p:spPr>
          <a:xfrm>
            <a:off x="8610600" y="6356350"/>
            <a:ext cx="2743200" cy="365125"/>
          </a:xfrm>
          <a:prstGeom prst="rect">
            <a:avLst/>
          </a:prstGeom>
        </p:spPr>
        <p:txBody>
          <a:bodyPr/>
          <a:lstStyle/>
          <a:p>
            <a:fld id="{9EA7EBFD-86DE-482E-8770-3FCA03300E1B}" type="slidenum">
              <a:rPr lang="en-GB" smtClean="0"/>
              <a:t>‹#›</a:t>
            </a:fld>
            <a:endParaRPr lang="en-GB"/>
          </a:p>
        </p:txBody>
      </p:sp>
    </p:spTree>
    <p:extLst>
      <p:ext uri="{BB962C8B-B14F-4D97-AF65-F5344CB8AC3E}">
        <p14:creationId xmlns:p14="http://schemas.microsoft.com/office/powerpoint/2010/main" val="3352938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1CDEA-D45A-4B3F-8EB9-6E3D210A29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9D5C086-70BE-4280-A1E2-CF1D631944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C0E74E-EDD7-490E-8C27-3ED22E00F2CA}"/>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5" name="Footer Placeholder 4">
            <a:extLst>
              <a:ext uri="{FF2B5EF4-FFF2-40B4-BE49-F238E27FC236}">
                <a16:creationId xmlns:a16="http://schemas.microsoft.com/office/drawing/2014/main" id="{285C2DF5-225F-4DF5-AD29-590BE81966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D85D37-C1DD-4C86-8FC5-898CE2DDC9C4}"/>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1913200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08F5D-9E77-4E5D-8629-5274375685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00F3CE-DF3A-43CA-AC2D-BB79558072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DBC3FC-4BB0-4BBD-8B9C-8529451BDA1F}"/>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5" name="Footer Placeholder 4">
            <a:extLst>
              <a:ext uri="{FF2B5EF4-FFF2-40B4-BE49-F238E27FC236}">
                <a16:creationId xmlns:a16="http://schemas.microsoft.com/office/drawing/2014/main" id="{DCFC295A-45CB-413C-877B-5F3A755240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2722B6-959B-48B8-BC56-3C8BB03861BA}"/>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758231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C507B-70F4-404A-8D64-983FB9BF88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E775049-CF3B-4D0C-9187-A1CFA47A00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83BB42-2B11-4A89-B81D-015EC2B39CC3}"/>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5" name="Footer Placeholder 4">
            <a:extLst>
              <a:ext uri="{FF2B5EF4-FFF2-40B4-BE49-F238E27FC236}">
                <a16:creationId xmlns:a16="http://schemas.microsoft.com/office/drawing/2014/main" id="{DCC03A9C-9CB4-4B7C-966B-1ED0DE76F3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2B27B4-BF9B-49EB-96D2-29E05E514C5D}"/>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1672318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28F-45F7-46DB-B839-0FBBB3A3B9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905489-7752-4B4A-85F1-07F31A963A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C118EFF-8EBE-46FA-AE65-4DB330C944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C107892-1D1A-4F99-8618-15518A4C6152}"/>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6" name="Footer Placeholder 5">
            <a:extLst>
              <a:ext uri="{FF2B5EF4-FFF2-40B4-BE49-F238E27FC236}">
                <a16:creationId xmlns:a16="http://schemas.microsoft.com/office/drawing/2014/main" id="{A18C0750-B307-4592-A0CF-229F312F24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93A5AD-838A-4318-AF31-B8031E919C20}"/>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992124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22C04-E2D5-43AA-8F85-F27B3E4C4C8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5FA528-9B98-4144-A8BD-86BA970F92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302C29-7DA2-4436-B4A8-849903784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C7A02A-4D3A-4722-8F87-47C63466E5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1A5932-59AF-4C43-BBAE-A2547C6FBD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2F04236-B92D-4FED-B842-6F2B69EED947}"/>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8" name="Footer Placeholder 7">
            <a:extLst>
              <a:ext uri="{FF2B5EF4-FFF2-40B4-BE49-F238E27FC236}">
                <a16:creationId xmlns:a16="http://schemas.microsoft.com/office/drawing/2014/main" id="{42470259-34E2-4BA4-936C-2966BAF88AD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359D736-644E-4492-94EA-BE1F486E3113}"/>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3973268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66BA5-371E-4E6E-A252-B4D8CFCF417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A36406B-A43C-48A6-9908-3927AAB22793}"/>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4" name="Footer Placeholder 3">
            <a:extLst>
              <a:ext uri="{FF2B5EF4-FFF2-40B4-BE49-F238E27FC236}">
                <a16:creationId xmlns:a16="http://schemas.microsoft.com/office/drawing/2014/main" id="{9682D8B6-23E0-4A43-BA30-1303B17AD55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B31534A-7EB7-473A-A061-34C1C733DEB1}"/>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2223809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18D1D4-F5BA-488F-B2FB-02F826046AA7}"/>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3" name="Footer Placeholder 2">
            <a:extLst>
              <a:ext uri="{FF2B5EF4-FFF2-40B4-BE49-F238E27FC236}">
                <a16:creationId xmlns:a16="http://schemas.microsoft.com/office/drawing/2014/main" id="{156DEF07-C7B8-4498-869A-918E8F94A5D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F7E6022-A059-499E-BC7E-607DAF205042}"/>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2536345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8BB7D-F153-4C4C-ACA2-37ACF08D0F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88A8224-E025-4A45-BD9A-C6485005BA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475CC1-36C8-4382-9F26-85F2D1E77F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6ABA49-2A33-4A9D-8C98-91E6132AA766}"/>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6" name="Footer Placeholder 5">
            <a:extLst>
              <a:ext uri="{FF2B5EF4-FFF2-40B4-BE49-F238E27FC236}">
                <a16:creationId xmlns:a16="http://schemas.microsoft.com/office/drawing/2014/main" id="{C11AEA4E-460D-4262-9EBF-5408229471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131DBA-7904-41EA-9078-96761CFEBBBB}"/>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1970763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6FFC5-1530-4816-BD80-9C3821C37E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72E7BD-6DAB-4ADC-BF42-E9A3949404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63474F4-B70E-4BCC-8D65-CFEF78D935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3A97BC-7E0F-4F7D-9891-D26E34E74DB5}"/>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6" name="Footer Placeholder 5">
            <a:extLst>
              <a:ext uri="{FF2B5EF4-FFF2-40B4-BE49-F238E27FC236}">
                <a16:creationId xmlns:a16="http://schemas.microsoft.com/office/drawing/2014/main" id="{848709D3-5DD5-43D0-9601-7DB03164BD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A9B441-B73D-457C-B9C4-5DC6A59B043F}"/>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42238245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6F60C-039E-4DD8-8CF0-F3E0D812EB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E187F29-6B0C-4781-BA48-A4FC633B9F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ADDF6B-2A64-4E35-910A-9DA3A43388EA}"/>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5" name="Footer Placeholder 4">
            <a:extLst>
              <a:ext uri="{FF2B5EF4-FFF2-40B4-BE49-F238E27FC236}">
                <a16:creationId xmlns:a16="http://schemas.microsoft.com/office/drawing/2014/main" id="{2293F086-3EA6-4E7D-AB24-57BF42DEAF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6112F2-7AA2-4454-A9C0-A5BCF572D617}"/>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3360094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CE4F53-7C7D-415C-8BB5-A06131C69E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F6E1CD-4035-4D94-8A83-C6D1DC175A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BD0BE5-3C09-4F7A-9382-73D8D760F9EE}"/>
              </a:ext>
            </a:extLst>
          </p:cNvPr>
          <p:cNvSpPr>
            <a:spLocks noGrp="1"/>
          </p:cNvSpPr>
          <p:nvPr>
            <p:ph type="dt" sz="half" idx="10"/>
          </p:nvPr>
        </p:nvSpPr>
        <p:spPr/>
        <p:txBody>
          <a:bodyPr/>
          <a:lstStyle/>
          <a:p>
            <a:fld id="{7F24036B-9D1E-4DD1-99C6-80DED0C057DA}" type="datetimeFigureOut">
              <a:rPr lang="en-GB" smtClean="0"/>
              <a:t>22/03/2022</a:t>
            </a:fld>
            <a:endParaRPr lang="en-GB"/>
          </a:p>
        </p:txBody>
      </p:sp>
      <p:sp>
        <p:nvSpPr>
          <p:cNvPr id="5" name="Footer Placeholder 4">
            <a:extLst>
              <a:ext uri="{FF2B5EF4-FFF2-40B4-BE49-F238E27FC236}">
                <a16:creationId xmlns:a16="http://schemas.microsoft.com/office/drawing/2014/main" id="{4AEEB27C-47AB-40B7-878E-EEB1AB3651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4ADD2E-FA3F-40AE-A51F-B4280737F4D1}"/>
              </a:ext>
            </a:extLst>
          </p:cNvPr>
          <p:cNvSpPr>
            <a:spLocks noGrp="1"/>
          </p:cNvSpPr>
          <p:nvPr>
            <p:ph type="sldNum" sz="quarter" idx="12"/>
          </p:nvPr>
        </p:nvSpPr>
        <p:spPr/>
        <p:txBody>
          <a:bodyPr/>
          <a:lstStyle/>
          <a:p>
            <a:fld id="{2349D0F4-805D-4E2D-82FD-8EA9C850B805}" type="slidenum">
              <a:rPr lang="en-GB" smtClean="0"/>
              <a:t>‹#›</a:t>
            </a:fld>
            <a:endParaRPr lang="en-GB"/>
          </a:p>
        </p:txBody>
      </p:sp>
    </p:spTree>
    <p:extLst>
      <p:ext uri="{BB962C8B-B14F-4D97-AF65-F5344CB8AC3E}">
        <p14:creationId xmlns:p14="http://schemas.microsoft.com/office/powerpoint/2010/main" val="2665164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B320DB-6F4B-4B55-9E58-ACE57E5FB5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76C1CF-0336-4467-9E78-E4AC97298D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82046A-83A8-4678-B148-E676DC40F2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60EA3-140F-406B-A0D3-2B17649EEB10}" type="datetimeFigureOut">
              <a:rPr lang="en-GB" smtClean="0"/>
              <a:t>22/03/2022</a:t>
            </a:fld>
            <a:endParaRPr lang="en-GB"/>
          </a:p>
        </p:txBody>
      </p:sp>
      <p:sp>
        <p:nvSpPr>
          <p:cNvPr id="5" name="Footer Placeholder 4">
            <a:extLst>
              <a:ext uri="{FF2B5EF4-FFF2-40B4-BE49-F238E27FC236}">
                <a16:creationId xmlns:a16="http://schemas.microsoft.com/office/drawing/2014/main" id="{A5ECABE5-3681-4A27-B5B4-783E83E870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7" name="Footer Placeholder 4">
            <a:extLst>
              <a:ext uri="{FF2B5EF4-FFF2-40B4-BE49-F238E27FC236}">
                <a16:creationId xmlns:a16="http://schemas.microsoft.com/office/drawing/2014/main" id="{205C065B-C638-454B-AD7C-DB29C2C66429}"/>
              </a:ext>
            </a:extLst>
          </p:cNvPr>
          <p:cNvSpPr txBox="1">
            <a:spLocks/>
          </p:cNvSpPr>
          <p:nvPr userDrawn="1"/>
        </p:nvSpPr>
        <p:spPr>
          <a:xfrm>
            <a:off x="8039700" y="5633893"/>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a:solidFill>
                  <a:schemeClr val="bg1"/>
                </a:solidFill>
                <a:latin typeface="+mn-lt"/>
                <a:ea typeface="Segoe UI" panose="020B0502040204020203" pitchFamily="34" charset="0"/>
                <a:cs typeface="Segoe UI" panose="020B0502040204020203" pitchFamily="34" charset="0"/>
              </a:rPr>
              <a:t>FOOD NETWORK FOR ETHICAL TRADE – Confidential</a:t>
            </a:r>
          </a:p>
        </p:txBody>
      </p:sp>
      <p:sp>
        <p:nvSpPr>
          <p:cNvPr id="9" name="Footer Placeholder 4">
            <a:extLst>
              <a:ext uri="{FF2B5EF4-FFF2-40B4-BE49-F238E27FC236}">
                <a16:creationId xmlns:a16="http://schemas.microsoft.com/office/drawing/2014/main" id="{A939E75E-738D-4374-86AD-F44F66ADDF81}"/>
              </a:ext>
            </a:extLst>
          </p:cNvPr>
          <p:cNvSpPr txBox="1">
            <a:spLocks/>
          </p:cNvSpPr>
          <p:nvPr userDrawn="1"/>
        </p:nvSpPr>
        <p:spPr>
          <a:xfrm>
            <a:off x="8289083" y="6342923"/>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1740051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4771DE-96A4-4803-9BC4-5BB31E707A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C604BA4-F385-4D31-9B3F-37546657C8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882FBC-694B-4439-88FA-1E2574805A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24036B-9D1E-4DD1-99C6-80DED0C057DA}" type="datetimeFigureOut">
              <a:rPr lang="en-GB" smtClean="0"/>
              <a:t>22/03/2022</a:t>
            </a:fld>
            <a:endParaRPr lang="en-GB"/>
          </a:p>
        </p:txBody>
      </p:sp>
      <p:sp>
        <p:nvSpPr>
          <p:cNvPr id="5" name="Footer Placeholder 4">
            <a:extLst>
              <a:ext uri="{FF2B5EF4-FFF2-40B4-BE49-F238E27FC236}">
                <a16:creationId xmlns:a16="http://schemas.microsoft.com/office/drawing/2014/main" id="{1D3B3E90-6F82-4290-8D27-048EDF50C5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DCC7A7A-1E46-46C1-9687-740A21E2FC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49D0F4-805D-4E2D-82FD-8EA9C850B805}" type="slidenum">
              <a:rPr lang="en-GB" smtClean="0"/>
              <a:t>‹#›</a:t>
            </a:fld>
            <a:endParaRPr lang="en-GB"/>
          </a:p>
        </p:txBody>
      </p:sp>
    </p:spTree>
    <p:extLst>
      <p:ext uri="{BB962C8B-B14F-4D97-AF65-F5344CB8AC3E}">
        <p14:creationId xmlns:p14="http://schemas.microsoft.com/office/powerpoint/2010/main" val="65531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hyperlink" Target="https://www.theguardian.com/world/2022/feb/28/nigeria-condemns-treatment-africans-trying-to-flee-ukraine-government-poland-discrimination" TargetMode="External"/><Relationship Id="rId3" Type="http://schemas.openxmlformats.org/officeDocument/2006/relationships/hyperlink" Target="https://data2.unhcr.org/en/situations/ukraine" TargetMode="External"/><Relationship Id="rId7" Type="http://schemas.openxmlformats.org/officeDocument/2006/relationships/hyperlink" Target="https://www.euronews.com/2022/03/22/lawful-transphobia-stopping-ukraine-s-trans-community-from-fleeing" TargetMode="External"/><Relationship Id="rId2" Type="http://schemas.openxmlformats.org/officeDocument/2006/relationships/hyperlink" Target="https://reliefweb.int/report/ukraine/ukraine-humanitarian-impact-situation-report-300-pm-eet-18-march-2022" TargetMode="External"/><Relationship Id="rId1" Type="http://schemas.openxmlformats.org/officeDocument/2006/relationships/slideLayout" Target="../slideLayouts/slideLayout2.xml"/><Relationship Id="rId6" Type="http://schemas.openxmlformats.org/officeDocument/2006/relationships/hyperlink" Target="https://www.theguardian.com/global-development/2022/mar/14/fears-grow-of-new-crisis-as-refugees-in-belarus-driven-into-ukraine" TargetMode="External"/><Relationship Id="rId11" Type="http://schemas.openxmlformats.org/officeDocument/2006/relationships/hyperlink" Target="https://www.unseenuk.org/ukraine-invasion-trafficking-impact/" TargetMode="External"/><Relationship Id="rId5" Type="http://schemas.openxmlformats.org/officeDocument/2006/relationships/hyperlink" Target="https://www.bbc.co.uk/news/world-60555472" TargetMode="External"/><Relationship Id="rId10" Type="http://schemas.openxmlformats.org/officeDocument/2006/relationships/hyperlink" Target="https://www.firstpost.com/world/russians-are-fleeing-the-country-why-they-are-afraid-and-where-they-are-going-10443821.html" TargetMode="External"/><Relationship Id="rId4" Type="http://schemas.openxmlformats.org/officeDocument/2006/relationships/hyperlink" Target="https://www.globalprotectioncluster.org/wp-content/uploads/Update-on-IDP-Figures-in-Ukraine-18-March.pdf" TargetMode="External"/><Relationship Id="rId9" Type="http://schemas.openxmlformats.org/officeDocument/2006/relationships/hyperlink" Target="https://www.theguardian.com/world/2022/mar/19/stranded-nigerians-accuse-uk-of-ignoring-pleas-of-black-refugees-fleeing-ukrain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migrationwatchuk.org/news/2022/03/12/helping-ukrainians-fleeing-the-russian-invasion" TargetMode="External"/><Relationship Id="rId3" Type="http://schemas.openxmlformats.org/officeDocument/2006/relationships/hyperlink" Target="https://homesforukraine.campaign.gov.uk/" TargetMode="External"/><Relationship Id="rId7" Type="http://schemas.openxmlformats.org/officeDocument/2006/relationships/hyperlink" Target="https://www.bbc.co.uk/news/business-60728298" TargetMode="External"/><Relationship Id="rId2" Type="http://schemas.openxmlformats.org/officeDocument/2006/relationships/hyperlink" Target="https://www.gov.uk/guidance/apply-for-a-ukraine-family-scheme-visa" TargetMode="External"/><Relationship Id="rId1" Type="http://schemas.openxmlformats.org/officeDocument/2006/relationships/slideLayout" Target="../slideLayouts/slideLayout2.xml"/><Relationship Id="rId6" Type="http://schemas.openxmlformats.org/officeDocument/2006/relationships/hyperlink" Target="https://www.msn.com/en-us/money/personalfinance/big-uk-firms-in-push-to-give-ukraine-refugees-jobs/ar-AAV0I8r?ocid=uxbndlbing" TargetMode="External"/><Relationship Id="rId5" Type="http://schemas.openxmlformats.org/officeDocument/2006/relationships/hyperlink" Target="https://urldefense.proofpoint.com/v2/url?u=https-3A__www.thetimes.co.uk_article_uk-2Dfirms-2Dopen-2Ddoors-2Dto-2Drefugees-2Dfleeing-2Dukraine-2Dfgjgbk9fb&amp;d=DwIFAg&amp;c=euGZstcaTDllvimEN8b7jXrwqOf-v5A_CdpgnVfiiMM&amp;r=u0TlGOoUfULzMUFHzrXnCh6uQvKzSE2p99dkioac90TdVjtsmNWaaiVKwTEhyI28&amp;m=-d8oyqYqDu5hOT3hzuplFXSYX1TOug-UDoegAGld7TE&amp;s=ges_OAORFWWz1YplXfXlUd_ruUmcxkbCdaaOBoWyLlQ&amp;e=" TargetMode="External"/><Relationship Id="rId4" Type="http://schemas.openxmlformats.org/officeDocument/2006/relationships/hyperlink" Target="https://www.refugee-action.org.uk/homes-for-ukraine-our-head-of-services-first-impressions/" TargetMode="External"/><Relationship Id="rId9" Type="http://schemas.openxmlformats.org/officeDocument/2006/relationships/hyperlink" Target="https://www.theguardian.com/environment/2022/mar/11/uk-farmers-call-for-urgent-action-to-prevent-soaring-food-prices?CMP=Share_AndroidApp_Othe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bbc.co.uk/sounds/play/m00153y3" TargetMode="External"/><Relationship Id="rId7" Type="http://schemas.openxmlformats.org/officeDocument/2006/relationships/hyperlink" Target="https://www.euractiv.com/section/agriculture-food/news/eu-supermarkets-start-rationing-foodstuffs-amid-fears-of-panic-buying/" TargetMode="External"/><Relationship Id="rId2" Type="http://schemas.openxmlformats.org/officeDocument/2006/relationships/hyperlink" Target="https://www.ohchr.org/en/press-releases/2022/03/ukraine-un-expert-warns-global-famine-urges-end-russia-aggression" TargetMode="External"/><Relationship Id="rId1" Type="http://schemas.openxmlformats.org/officeDocument/2006/relationships/slideLayout" Target="../slideLayouts/slideLayout2.xml"/><Relationship Id="rId6" Type="http://schemas.openxmlformats.org/officeDocument/2006/relationships/hyperlink" Target="https://www.euractiv.com/section/agriculture-food/news/macron-wants-to-adapt-eu-farm-to-fork-to-the-post-ukraine-war-world/" TargetMode="External"/><Relationship Id="rId5" Type="http://schemas.openxmlformats.org/officeDocument/2006/relationships/hyperlink" Target="https://farmpolicynews.illinois.edu/2022/03/fertilizer-prices-hit-new-highs-as-russian-invasion-exacerbating-a-food-shortage/" TargetMode="External"/><Relationship Id="rId4" Type="http://schemas.openxmlformats.org/officeDocument/2006/relationships/hyperlink" Target="https://www.bbc.co.uk/news/business-60734384"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business-humanrights.org/en/latest-news/?&amp;language=en&amp;countries=UA" TargetMode="External"/><Relationship Id="rId3" Type="http://schemas.openxmlformats.org/officeDocument/2006/relationships/hyperlink" Target="https://www.bsr.org/en/our-insights/blog-view/ukraine-the-business-response" TargetMode="External"/><Relationship Id="rId7" Type="http://schemas.openxmlformats.org/officeDocument/2006/relationships/hyperlink" Target="https://www.nibusinessinfo.co.uk/content/guidance-businesses-trading-russia-or-ukraine" TargetMode="External"/><Relationship Id="rId2" Type="http://schemas.openxmlformats.org/officeDocument/2006/relationships/hyperlink" Target="https://www.pillar-two.com/featured-insights/2022/3/15/a-resource-repository-on-business-and-human-rights-issues-relating-to-russian-invasion-of-ukraine" TargetMode="External"/><Relationship Id="rId1" Type="http://schemas.openxmlformats.org/officeDocument/2006/relationships/slideLayout" Target="../slideLayouts/slideLayout2.xml"/><Relationship Id="rId6" Type="http://schemas.openxmlformats.org/officeDocument/2006/relationships/hyperlink" Target="https://www.cbi.org.uk/articles/ukraine-crisis/" TargetMode="External"/><Relationship Id="rId5" Type="http://schemas.openxmlformats.org/officeDocument/2006/relationships/hyperlink" Target="https://www.investmentmonitor.ai/analysis/mncs-companies-risk-ukraine-russia-conflict" TargetMode="External"/><Relationship Id="rId10" Type="http://schemas.openxmlformats.org/officeDocument/2006/relationships/hyperlink" Target="https://www.aljazeera.com/news/2022/3/10/infographic-how-much-of-your-countrys-oil-comes-from-russia-interactive" TargetMode="External"/><Relationship Id="rId4" Type="http://schemas.openxmlformats.org/officeDocument/2006/relationships/hyperlink" Target="https://fundraising.co.uk/2022/02/27/fundraising-appeals-launched-for-ukraine/#.Yh4f_jnaFTc.linkedin" TargetMode="External"/><Relationship Id="rId9" Type="http://schemas.openxmlformats.org/officeDocument/2006/relationships/hyperlink" Target="https://urldefense.proofpoint.com/v2/url?u=https-3A__www.lexology.com_commentary_employment-2Dimmigration_united-2Dkingdom_lewis-2Dsilkin-2Dllp_russia-2Dukraine-2Dwar-2Demployment-2Dissues-3Futm-5Fsource-3DLexology-252bDaily-252bNewsfeed-26utm-5Fmedium-3DHTML-252bemail-252b-2D-252bPro-252bEmbed-252b-2D-252bGeneral-252bsection-26utm-5Fcampaign-3DLexology-252bsubscriber-252bdaily-252bfeed-26utm-5Fcontent-3DLexology-252bDaily-252bNewsfeed-252b2022-2D03-2D10&amp;d=DwMFAg&amp;c=euGZstcaTDllvimEN8b7jXrwqOf-v5A_CdpgnVfiiMM&amp;r=u0TlGOoUfULzMUFHzrXnCh6uQvKzSE2p99dkioac90TdVjtsmNWaaiVKwTEhyI28&amp;m=KDv7glHOJfsZsukLUzL_WCb8_ZuOp_Ehp9eJiE853vw&amp;s=G0xXKplZUNfCFIIenxQZhQFXbJ-E05MDMEqIXwduvvw&amp;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4" descr="A close up of a tomato&#10;&#10;Description automatically generated">
            <a:extLst>
              <a:ext uri="{FF2B5EF4-FFF2-40B4-BE49-F238E27FC236}">
                <a16:creationId xmlns:a16="http://schemas.microsoft.com/office/drawing/2014/main" id="{17D782D2-E8D3-4939-8414-F13DB2400D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8" r="-1" b="-1"/>
          <a:stretch/>
        </p:blipFill>
        <p:spPr bwMode="auto">
          <a:xfrm>
            <a:off x="-31" y="-641504"/>
            <a:ext cx="12192031" cy="49150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ECFCCB0-029F-4EF7-9477-DFF850899814}"/>
              </a:ext>
            </a:extLst>
          </p:cNvPr>
          <p:cNvSpPr>
            <a:spLocks noGrp="1"/>
          </p:cNvSpPr>
          <p:nvPr>
            <p:ph type="title"/>
          </p:nvPr>
        </p:nvSpPr>
        <p:spPr>
          <a:xfrm>
            <a:off x="38873" y="4235355"/>
            <a:ext cx="10866980" cy="822960"/>
          </a:xfrm>
        </p:spPr>
        <p:txBody>
          <a:bodyPr vert="horz" lIns="91440" tIns="45720" rIns="91440" bIns="45720" rtlCol="0" anchor="b">
            <a:normAutofit/>
          </a:bodyPr>
          <a:lstStyle/>
          <a:p>
            <a:pPr algn="l"/>
            <a:r>
              <a:rPr lang="en-US" b="1"/>
              <a:t>The Food Network for Ethical Trade (FNET)</a:t>
            </a:r>
          </a:p>
        </p:txBody>
      </p:sp>
      <p:sp>
        <p:nvSpPr>
          <p:cNvPr id="16" name="Footer Placeholder 4">
            <a:extLst>
              <a:ext uri="{FF2B5EF4-FFF2-40B4-BE49-F238E27FC236}">
                <a16:creationId xmlns:a16="http://schemas.microsoft.com/office/drawing/2014/main" id="{599191B5-9F84-41DA-8CC9-2B791BA4EBF7}"/>
              </a:ext>
            </a:extLst>
          </p:cNvPr>
          <p:cNvSpPr txBox="1">
            <a:spLocks/>
          </p:cNvSpPr>
          <p:nvPr/>
        </p:nvSpPr>
        <p:spPr>
          <a:xfrm>
            <a:off x="256617" y="6553630"/>
            <a:ext cx="2686395" cy="235410"/>
          </a:xfrm>
          <a:prstGeom prst="rect">
            <a:avLst/>
          </a:prstGeom>
        </p:spPr>
        <p:txBody>
          <a:bodyPr vert="horz" lIns="91368" tIns="45680" rIns="91368" bIns="45680" rtlCol="0" anchor="ctr">
            <a:normAutofit/>
          </a:bodyPr>
          <a:lstStyle>
            <a:defPPr>
              <a:defRPr lang="en-US"/>
            </a:defPPr>
            <a:lvl1pPr marL="0" algn="ctr" defTabSz="913672" rtl="0" eaLnBrk="1" fontAlgn="base" latinLnBrk="0" hangingPunct="1">
              <a:spcBef>
                <a:spcPct val="0"/>
              </a:spcBef>
              <a:spcAft>
                <a:spcPct val="0"/>
              </a:spcAft>
              <a:defRPr sz="1050" b="1" kern="1200" cap="all" baseline="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90000"/>
              </a:lnSpc>
              <a:spcAft>
                <a:spcPts val="600"/>
              </a:spcAft>
              <a:defRPr/>
            </a:pPr>
            <a:r>
              <a:rPr lang="en-US" sz="800">
                <a:solidFill>
                  <a:prstClr val="white">
                    <a:lumMod val="50000"/>
                  </a:prstClr>
                </a:solidFill>
                <a:latin typeface="Tw Cen MT" panose="020B0602020104020603"/>
              </a:rPr>
              <a:t>FOOD NETWORK FOR ETHICAL TRADE – CONFIDENTIAL</a:t>
            </a:r>
          </a:p>
        </p:txBody>
      </p:sp>
      <p:pic>
        <p:nvPicPr>
          <p:cNvPr id="17" name="Picture 16">
            <a:extLst>
              <a:ext uri="{FF2B5EF4-FFF2-40B4-BE49-F238E27FC236}">
                <a16:creationId xmlns:a16="http://schemas.microsoft.com/office/drawing/2014/main" id="{76012756-A89A-4AEA-928E-B5C4ADD032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649" t="13561" r="10479" b="26220"/>
          <a:stretch/>
        </p:blipFill>
        <p:spPr>
          <a:xfrm>
            <a:off x="9942095" y="5096522"/>
            <a:ext cx="1927517" cy="1550252"/>
          </a:xfrm>
          <a:prstGeom prst="rect">
            <a:avLst/>
          </a:prstGeom>
        </p:spPr>
      </p:pic>
      <p:sp>
        <p:nvSpPr>
          <p:cNvPr id="12" name="Subtitle 2">
            <a:extLst>
              <a:ext uri="{FF2B5EF4-FFF2-40B4-BE49-F238E27FC236}">
                <a16:creationId xmlns:a16="http://schemas.microsoft.com/office/drawing/2014/main" id="{10ABCD36-2A71-4E7D-B793-725852B32487}"/>
              </a:ext>
            </a:extLst>
          </p:cNvPr>
          <p:cNvSpPr txBox="1">
            <a:spLocks/>
          </p:cNvSpPr>
          <p:nvPr/>
        </p:nvSpPr>
        <p:spPr>
          <a:xfrm>
            <a:off x="401217" y="5362001"/>
            <a:ext cx="10412964" cy="1191629"/>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GB" dirty="0"/>
              <a:t>Russia - Ukraine Conflict - human right issues, impacts and implication </a:t>
            </a:r>
          </a:p>
          <a:p>
            <a:pPr algn="ctr"/>
            <a:r>
              <a:rPr lang="en-GB" dirty="0"/>
              <a:t>22</a:t>
            </a:r>
            <a:r>
              <a:rPr lang="en-GB" baseline="30000" dirty="0"/>
              <a:t>nd</a:t>
            </a:r>
            <a:r>
              <a:rPr lang="en-GB" dirty="0"/>
              <a:t> March 2022</a:t>
            </a:r>
          </a:p>
        </p:txBody>
      </p:sp>
    </p:spTree>
    <p:extLst>
      <p:ext uri="{BB962C8B-B14F-4D97-AF65-F5344CB8AC3E}">
        <p14:creationId xmlns:p14="http://schemas.microsoft.com/office/powerpoint/2010/main" val="3652438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6E75F4-4BE5-429D-AA87-FA65C5965BD7}"/>
              </a:ext>
            </a:extLst>
          </p:cNvPr>
          <p:cNvSpPr>
            <a:spLocks noGrp="1"/>
          </p:cNvSpPr>
          <p:nvPr>
            <p:ph idx="1"/>
          </p:nvPr>
        </p:nvSpPr>
        <p:spPr>
          <a:xfrm>
            <a:off x="838200" y="541176"/>
            <a:ext cx="10515600" cy="5645020"/>
          </a:xfrm>
        </p:spPr>
        <p:txBody>
          <a:bodyPr vert="horz" lIns="91440" tIns="45720" rIns="91440" bIns="45720" rtlCol="0" anchor="t">
            <a:normAutofit/>
          </a:bodyPr>
          <a:lstStyle/>
          <a:p>
            <a:pPr marL="457200" lvl="1" indent="0">
              <a:buNone/>
            </a:pPr>
            <a:endParaRPr lang="en-GB" sz="1700" dirty="0">
              <a:hlinkClick r:id="rId2"/>
            </a:endParaRPr>
          </a:p>
          <a:p>
            <a:pPr marL="457200" lvl="1" indent="0">
              <a:buNone/>
            </a:pPr>
            <a:r>
              <a:rPr lang="en-GB" sz="1700" dirty="0">
                <a:hlinkClick r:id="rId2"/>
              </a:rPr>
              <a:t>UN Office for the Co-ordination of Humanitarian Affairs</a:t>
            </a:r>
            <a:r>
              <a:rPr lang="en-GB" sz="1700" dirty="0"/>
              <a:t> produces daily updates on the humanitarian crisis in Ukraine. </a:t>
            </a:r>
          </a:p>
          <a:p>
            <a:r>
              <a:rPr lang="en-GB" sz="1700" b="1" dirty="0"/>
              <a:t>Refugee issues in Ukraine</a:t>
            </a:r>
            <a:endParaRPr lang="en-GB" sz="1700" b="1" dirty="0">
              <a:cs typeface="Calibri"/>
            </a:endParaRPr>
          </a:p>
          <a:p>
            <a:pPr lvl="1"/>
            <a:r>
              <a:rPr lang="en-GB" sz="1700" dirty="0">
                <a:hlinkClick r:id="rId3"/>
              </a:rPr>
              <a:t>Refugees numbers</a:t>
            </a:r>
            <a:r>
              <a:rPr lang="en-GB" sz="1700" dirty="0"/>
              <a:t>: &gt; 3.5 million Ukrainians have fled the country, mostly women and children.  Many have started moving on from neighbouring countries. </a:t>
            </a:r>
            <a:endParaRPr lang="en-GB" sz="1700" dirty="0">
              <a:cs typeface="Calibri"/>
            </a:endParaRPr>
          </a:p>
          <a:p>
            <a:pPr lvl="1"/>
            <a:r>
              <a:rPr lang="en-GB" sz="1700" dirty="0"/>
              <a:t>6.48  million </a:t>
            </a:r>
            <a:r>
              <a:rPr lang="en-GB" sz="1700" dirty="0" err="1"/>
              <a:t>Ukranians</a:t>
            </a:r>
            <a:r>
              <a:rPr lang="en-GB" sz="1700" dirty="0"/>
              <a:t> are also </a:t>
            </a:r>
            <a:r>
              <a:rPr lang="en-GB" sz="1700" dirty="0">
                <a:hlinkClick r:id="rId4"/>
              </a:rPr>
              <a:t>internally displaced</a:t>
            </a:r>
            <a:r>
              <a:rPr lang="en-GB" sz="1700" dirty="0"/>
              <a:t>. </a:t>
            </a:r>
            <a:endParaRPr lang="en-GB" sz="1700" dirty="0">
              <a:cs typeface="Calibri"/>
            </a:endParaRPr>
          </a:p>
          <a:p>
            <a:pPr lvl="1"/>
            <a:r>
              <a:rPr lang="en-GB" sz="1700" dirty="0">
                <a:hlinkClick r:id="rId5"/>
              </a:rPr>
              <a:t>Summary </a:t>
            </a:r>
            <a:r>
              <a:rPr lang="en-GB" sz="1700" dirty="0"/>
              <a:t>of where displaced </a:t>
            </a:r>
            <a:r>
              <a:rPr lang="en-GB" sz="1700" dirty="0" err="1"/>
              <a:t>Ukranians</a:t>
            </a:r>
            <a:r>
              <a:rPr lang="en-GB" sz="1700" dirty="0"/>
              <a:t> are going and how. </a:t>
            </a:r>
            <a:endParaRPr lang="en-GB" sz="1700" dirty="0">
              <a:cs typeface="Calibri"/>
            </a:endParaRPr>
          </a:p>
          <a:p>
            <a:pPr lvl="1"/>
            <a:r>
              <a:rPr lang="en-GB" sz="1700" dirty="0">
                <a:hlinkClick r:id="rId6"/>
              </a:rPr>
              <a:t>Asylum seekers from Middle East </a:t>
            </a:r>
            <a:r>
              <a:rPr lang="en-GB" sz="1700" dirty="0"/>
              <a:t>- Dozens from Middle East ordered at gunpoint by soldiers to choose between leaving for Poland, where soldiers have beaten them, or for Ukraine. </a:t>
            </a:r>
          </a:p>
          <a:p>
            <a:pPr lvl="1"/>
            <a:r>
              <a:rPr lang="en-GB" sz="1700" dirty="0">
                <a:cs typeface="Calibri"/>
                <a:hlinkClick r:id="rId7"/>
              </a:rPr>
              <a:t>Trans </a:t>
            </a:r>
            <a:r>
              <a:rPr lang="en-GB" sz="1700" dirty="0" err="1">
                <a:cs typeface="Calibri"/>
                <a:hlinkClick r:id="rId7"/>
              </a:rPr>
              <a:t>Ukranians</a:t>
            </a:r>
            <a:r>
              <a:rPr lang="en-GB" sz="1700" dirty="0">
                <a:cs typeface="Calibri"/>
                <a:hlinkClick r:id="rId7"/>
              </a:rPr>
              <a:t> </a:t>
            </a:r>
            <a:r>
              <a:rPr lang="en-GB" sz="1700" dirty="0">
                <a:cs typeface="Calibri"/>
              </a:rPr>
              <a:t>being stopped at the boarder and trapped inside Ukraine.  </a:t>
            </a:r>
          </a:p>
          <a:p>
            <a:pPr lvl="1"/>
            <a:r>
              <a:rPr lang="en-GB" sz="1700" dirty="0">
                <a:cs typeface="Calibri"/>
                <a:hlinkClick r:id="rId8"/>
              </a:rPr>
              <a:t>African, Asian and Caribbean</a:t>
            </a:r>
            <a:r>
              <a:rPr lang="en-GB" sz="1700" dirty="0">
                <a:cs typeface="Calibri"/>
              </a:rPr>
              <a:t> citizens being denied entry through Ukranian boarders, or </a:t>
            </a:r>
            <a:r>
              <a:rPr lang="en-GB" sz="1700" dirty="0">
                <a:cs typeface="Calibri"/>
                <a:hlinkClick r:id="rId9"/>
              </a:rPr>
              <a:t>into the UK</a:t>
            </a:r>
            <a:endParaRPr lang="en-GB" sz="1700" dirty="0"/>
          </a:p>
          <a:p>
            <a:pPr marL="0" indent="0">
              <a:buNone/>
            </a:pPr>
            <a:r>
              <a:rPr lang="en-GB" sz="1700" b="1" dirty="0"/>
              <a:t>Refugee issues outside Ukraine </a:t>
            </a:r>
          </a:p>
          <a:p>
            <a:r>
              <a:rPr lang="en-GB" sz="1700" dirty="0"/>
              <a:t>Refugees - </a:t>
            </a:r>
            <a:r>
              <a:rPr lang="en-GB" sz="1700" dirty="0">
                <a:hlinkClick r:id="rId10"/>
              </a:rPr>
              <a:t>Russians fleeing Russia </a:t>
            </a:r>
            <a:r>
              <a:rPr lang="en-GB" sz="1700" dirty="0"/>
              <a:t>-  with a near-complete shutdown of European airspace for all flights Russians are crossing the land border to Finland, Latvia, Estonia and Lithuania. Others are heading to Georgia, Armenia and Turkey. growing.</a:t>
            </a:r>
            <a:endParaRPr lang="en-GB" sz="1700" dirty="0">
              <a:cs typeface="Calibri"/>
            </a:endParaRPr>
          </a:p>
          <a:p>
            <a:r>
              <a:rPr lang="en-US" sz="1700" dirty="0">
                <a:cs typeface="Times New Roman"/>
                <a:hlinkClick r:id="rId11"/>
              </a:rPr>
              <a:t>Mounting concern </a:t>
            </a:r>
            <a:r>
              <a:rPr lang="en-US" sz="1700" dirty="0">
                <a:cs typeface="Times New Roman"/>
              </a:rPr>
              <a:t>over human trafficking risk for people fleeing the conflict.</a:t>
            </a:r>
            <a:r>
              <a:rPr lang="en-GB" sz="1700" dirty="0">
                <a:cs typeface="Times New Roman"/>
              </a:rPr>
              <a:t>. </a:t>
            </a:r>
            <a:endParaRPr lang="en-GB" sz="1700" dirty="0">
              <a:cs typeface="Times New Roman" panose="02020603050405020304" pitchFamily="18" charset="0"/>
            </a:endParaRPr>
          </a:p>
        </p:txBody>
      </p:sp>
      <p:sp>
        <p:nvSpPr>
          <p:cNvPr id="7" name="Title 2">
            <a:extLst>
              <a:ext uri="{FF2B5EF4-FFF2-40B4-BE49-F238E27FC236}">
                <a16:creationId xmlns:a16="http://schemas.microsoft.com/office/drawing/2014/main" id="{D95DB827-63A7-4AC1-9234-1E6EFD53497E}"/>
              </a:ext>
            </a:extLst>
          </p:cNvPr>
          <p:cNvSpPr txBox="1">
            <a:spLocks/>
          </p:cNvSpPr>
          <p:nvPr/>
        </p:nvSpPr>
        <p:spPr>
          <a:xfrm>
            <a:off x="487200" y="0"/>
            <a:ext cx="11217600" cy="541176"/>
          </a:xfrm>
          <a:prstGeom prst="rect">
            <a:avLst/>
          </a:prstGeom>
          <a:solidFill>
            <a:srgbClr val="A6B727"/>
          </a:solidFill>
          <a:ln>
            <a:solidFill>
              <a:srgbClr val="418AB3"/>
            </a:solidFill>
          </a:ln>
        </p:spPr>
        <p:txBody>
          <a:bodyPr vert="horz" lIns="91440" tIns="45720" rIns="91440" bIns="45720" rtlCol="0" anchor="ctr" anchorCtr="0">
            <a:normAutofit/>
          </a:bodyPr>
          <a:lst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GB" sz="2000" b="1"/>
              <a:t>Humanitarian issues in war region update</a:t>
            </a:r>
            <a:endParaRPr kumimoji="0" lang="en-GB" sz="2000" b="1" i="0" u="none" strike="noStrike" kern="1200" cap="none" spc="-50" normalizeH="0" baseline="0" noProof="0">
              <a:ln>
                <a:noFill/>
              </a:ln>
              <a:solidFill>
                <a:srgbClr val="000000">
                  <a:lumMod val="75000"/>
                  <a:lumOff val="25000"/>
                </a:srgbClr>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20730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2BA7A7-F1BA-408D-81B7-80145051C5AB}"/>
              </a:ext>
            </a:extLst>
          </p:cNvPr>
          <p:cNvSpPr>
            <a:spLocks noGrp="1"/>
          </p:cNvSpPr>
          <p:nvPr>
            <p:ph idx="1"/>
          </p:nvPr>
        </p:nvSpPr>
        <p:spPr>
          <a:xfrm>
            <a:off x="281474" y="993709"/>
            <a:ext cx="11577734" cy="5422516"/>
          </a:xfrm>
        </p:spPr>
        <p:txBody>
          <a:bodyPr>
            <a:normAutofit/>
          </a:bodyPr>
          <a:lstStyle/>
          <a:p>
            <a:pPr marL="0" indent="0">
              <a:buNone/>
            </a:pPr>
            <a:r>
              <a:rPr lang="en-GB" sz="1600" b="1"/>
              <a:t>Direct human impacts</a:t>
            </a:r>
          </a:p>
          <a:p>
            <a:r>
              <a:rPr lang="en-GB" sz="1600"/>
              <a:t>Shock and concern among employees from Ukraine and affected region (Russia, Belarus). Some worried about relatives in the region at war. Others worried about their visas.</a:t>
            </a:r>
          </a:p>
          <a:p>
            <a:r>
              <a:rPr lang="en-GB" sz="1600"/>
              <a:t>Some male Ukrainian workers handing in notices to go fight in Ukraine. </a:t>
            </a:r>
          </a:p>
          <a:p>
            <a:r>
              <a:rPr lang="en-GB" sz="1600"/>
              <a:t>Lithuanian workers leaving due to receiving call up papers for national service. </a:t>
            </a:r>
          </a:p>
          <a:p>
            <a:r>
              <a:rPr lang="en-GB" sz="1600"/>
              <a:t>Russian workers due to leave and have no extended visas can’t as no flights to return - </a:t>
            </a:r>
          </a:p>
          <a:p>
            <a:r>
              <a:rPr lang="en-GB" sz="1600"/>
              <a:t>Early expectation was zero returnees for seasonal work from Ukraine who made up 67%, from Russia (8%) and Belarus (3%). Latest updates indicate there will be some returnees.</a:t>
            </a:r>
          </a:p>
          <a:p>
            <a:r>
              <a:rPr lang="en-GB" sz="1600"/>
              <a:t>Sanctions and flight bans expected to impact further on the possibilities of recruitment from Belarus and Russia</a:t>
            </a:r>
          </a:p>
          <a:p>
            <a:r>
              <a:rPr lang="en-GB" sz="1600"/>
              <a:t>SAWS providers are looking into alternative countries for recruitment - Georgia, Kazakhstan, Uzbekistan, Armenia Tajikistan.</a:t>
            </a:r>
          </a:p>
          <a:p>
            <a:r>
              <a:rPr lang="en-GB" sz="1600"/>
              <a:t>Disruption in travel in early part of conflict impacting recruitment in the short-term as workers can’t travel but this is expected to improve over time</a:t>
            </a:r>
          </a:p>
          <a:p>
            <a:pPr marL="0" indent="0">
              <a:buNone/>
            </a:pPr>
            <a:r>
              <a:rPr lang="en-GB" sz="1600" b="1"/>
              <a:t>Supply chain related impacts</a:t>
            </a:r>
          </a:p>
          <a:p>
            <a:r>
              <a:rPr lang="en-GB" sz="1600"/>
              <a:t>Challenges in fertiliser supply chain due to ingredients (potash, phosphates)</a:t>
            </a:r>
          </a:p>
          <a:p>
            <a:r>
              <a:rPr lang="en-GB" sz="1600"/>
              <a:t>Some Dutch glasshouses  reporting early crop / harvest impacted by reduced supply and high cost of gas supplies out of Russia</a:t>
            </a:r>
          </a:p>
          <a:p>
            <a:endParaRPr lang="en-GB" sz="1200"/>
          </a:p>
          <a:p>
            <a:endParaRPr lang="en-GB" sz="1400"/>
          </a:p>
        </p:txBody>
      </p:sp>
      <p:sp>
        <p:nvSpPr>
          <p:cNvPr id="5" name="Title 1">
            <a:extLst>
              <a:ext uri="{FF2B5EF4-FFF2-40B4-BE49-F238E27FC236}">
                <a16:creationId xmlns:a16="http://schemas.microsoft.com/office/drawing/2014/main" id="{5B456A26-2776-491E-A2D3-C2B104E0AC48}"/>
              </a:ext>
            </a:extLst>
          </p:cNvPr>
          <p:cNvSpPr txBox="1">
            <a:spLocks/>
          </p:cNvSpPr>
          <p:nvPr/>
        </p:nvSpPr>
        <p:spPr>
          <a:xfrm>
            <a:off x="281474" y="485854"/>
            <a:ext cx="4228322" cy="5505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1800" b="1"/>
          </a:p>
        </p:txBody>
      </p:sp>
      <p:sp>
        <p:nvSpPr>
          <p:cNvPr id="7" name="Title 2">
            <a:extLst>
              <a:ext uri="{FF2B5EF4-FFF2-40B4-BE49-F238E27FC236}">
                <a16:creationId xmlns:a16="http://schemas.microsoft.com/office/drawing/2014/main" id="{B07AF7E0-DDE1-4479-80E9-62008327F130}"/>
              </a:ext>
            </a:extLst>
          </p:cNvPr>
          <p:cNvSpPr txBox="1">
            <a:spLocks/>
          </p:cNvSpPr>
          <p:nvPr/>
        </p:nvSpPr>
        <p:spPr>
          <a:xfrm>
            <a:off x="461541" y="154827"/>
            <a:ext cx="11217600" cy="606280"/>
          </a:xfrm>
          <a:prstGeom prst="rect">
            <a:avLst/>
          </a:prstGeom>
          <a:solidFill>
            <a:srgbClr val="A6B727"/>
          </a:solidFill>
          <a:ln>
            <a:solidFill>
              <a:srgbClr val="418AB3"/>
            </a:solidFill>
          </a:ln>
        </p:spPr>
        <p:txBody>
          <a:bodyPr vert="horz" lIns="91440" tIns="45720" rIns="91440" bIns="45720" rtlCol="0" anchor="ctr" anchorCtr="0">
            <a:normAutofit/>
          </a:bodyPr>
          <a:lst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a:lstStyle>
          <a:p>
            <a:r>
              <a:rPr lang="en-GB" sz="2000" b="1"/>
              <a:t>Issues logged by member businesses</a:t>
            </a:r>
          </a:p>
        </p:txBody>
      </p:sp>
    </p:spTree>
    <p:extLst>
      <p:ext uri="{BB962C8B-B14F-4D97-AF65-F5344CB8AC3E}">
        <p14:creationId xmlns:p14="http://schemas.microsoft.com/office/powerpoint/2010/main" val="1427687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7DE215F-80AA-4AA1-B576-14F530142446}"/>
              </a:ext>
            </a:extLst>
          </p:cNvPr>
          <p:cNvSpPr txBox="1">
            <a:spLocks/>
          </p:cNvSpPr>
          <p:nvPr/>
        </p:nvSpPr>
        <p:spPr>
          <a:xfrm>
            <a:off x="746451" y="849087"/>
            <a:ext cx="10904373" cy="56355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Keeping the lines of communication open with affected employees (from all region). Some businesses have colleagues who can communicate in their language, and they are being deployed to make daily checks / have conversations on needs to tailor support and to re-assure those affected</a:t>
            </a:r>
            <a:endParaRPr lang="en-GB" sz="1600" dirty="0">
              <a:cs typeface="Calibri"/>
            </a:endParaRPr>
          </a:p>
          <a:p>
            <a:r>
              <a:rPr lang="en-GB" sz="1600" dirty="0"/>
              <a:t>Businesses supporting in visa extension applications / acting as sponsors</a:t>
            </a:r>
            <a:endParaRPr lang="en-GB" sz="1600" dirty="0">
              <a:cs typeface="Calibri"/>
            </a:endParaRPr>
          </a:p>
          <a:p>
            <a:r>
              <a:rPr lang="en-GB" sz="1600" dirty="0"/>
              <a:t>Financial assistance to employees. Quick payments of dues to facilitate those departing  to return to Ukraine / Lithuania / Belarus</a:t>
            </a:r>
            <a:endParaRPr lang="en-GB" sz="1600" dirty="0">
              <a:cs typeface="Calibri"/>
            </a:endParaRPr>
          </a:p>
          <a:p>
            <a:r>
              <a:rPr lang="en-GB" sz="1600" dirty="0"/>
              <a:t>Support with migration or travel, for employees or their families where needed</a:t>
            </a:r>
            <a:endParaRPr lang="en-GB" sz="1600" dirty="0">
              <a:cs typeface="Calibri"/>
            </a:endParaRPr>
          </a:p>
          <a:p>
            <a:r>
              <a:rPr lang="en-GB" sz="1600" dirty="0"/>
              <a:t>Supporting seasonal workers in UK to extend their visas and exploring options to provide additional help for their families.</a:t>
            </a:r>
            <a:endParaRPr lang="en-GB" sz="1600" dirty="0">
              <a:cs typeface="Calibri"/>
            </a:endParaRPr>
          </a:p>
          <a:p>
            <a:r>
              <a:rPr lang="en-GB" sz="1600" dirty="0"/>
              <a:t>Indirect support through charitable or other causes </a:t>
            </a:r>
            <a:endParaRPr lang="en-GB" sz="1600" dirty="0">
              <a:cs typeface="Calibri"/>
            </a:endParaRPr>
          </a:p>
          <a:p>
            <a:r>
              <a:rPr lang="en-GB" sz="1600" dirty="0"/>
              <a:t>Mapping what is sourced from the region to understand supply implications</a:t>
            </a:r>
            <a:endParaRPr lang="en-GB" sz="1600" dirty="0">
              <a:cs typeface="Calibri"/>
            </a:endParaRPr>
          </a:p>
          <a:p>
            <a:r>
              <a:rPr lang="en-GB" sz="1600" dirty="0"/>
              <a:t>Retailers removing Russian branded products from shelves </a:t>
            </a:r>
            <a:endParaRPr lang="en-GB" sz="1600" dirty="0">
              <a:cs typeface="Calibri"/>
            </a:endParaRPr>
          </a:p>
          <a:p>
            <a:r>
              <a:rPr lang="en-GB" sz="1600" dirty="0"/>
              <a:t>Business collecting material aid (food stuffs, clothes) to send to refugee centres in Poland. Business with sites in countries neighbouring Ukraine providing their delivery lorries to transport aid to refugee centres on their return journeys. </a:t>
            </a:r>
            <a:r>
              <a:rPr lang="en-GB" sz="1600" dirty="0">
                <a:ea typeface="+mn-lt"/>
                <a:cs typeface="+mn-lt"/>
              </a:rPr>
              <a:t>The owner of KPS/QFG has a foundation that is now supporting 200 refugees with accommodation and access to basic care, food, legal advice etc and the attached has been shared which provides details of the charity.  Info sent to members 17th March 2022. </a:t>
            </a:r>
            <a:endParaRPr lang="en-GB" sz="1600" dirty="0">
              <a:cs typeface="Calibri"/>
            </a:endParaRPr>
          </a:p>
          <a:p>
            <a:r>
              <a:rPr lang="en-GB" sz="1600" dirty="0"/>
              <a:t>Reports of impacts of the crisis on movements of worker within FNET business are feeding into evidence required to justify to Defra / UK government the need to increase the number of visas available on the Seasonal workers scheme. </a:t>
            </a:r>
            <a:endParaRPr lang="en-GB" sz="1600" dirty="0">
              <a:cs typeface="Calibri"/>
            </a:endParaRPr>
          </a:p>
          <a:p>
            <a:endParaRPr lang="en-GB" sz="1600" dirty="0"/>
          </a:p>
          <a:p>
            <a:endParaRPr lang="en-GB" sz="1600" dirty="0"/>
          </a:p>
        </p:txBody>
      </p:sp>
      <p:sp>
        <p:nvSpPr>
          <p:cNvPr id="6" name="Title 1">
            <a:extLst>
              <a:ext uri="{FF2B5EF4-FFF2-40B4-BE49-F238E27FC236}">
                <a16:creationId xmlns:a16="http://schemas.microsoft.com/office/drawing/2014/main" id="{45AA476B-F118-4BEF-91D6-D32C78D22242}"/>
              </a:ext>
            </a:extLst>
          </p:cNvPr>
          <p:cNvSpPr txBox="1">
            <a:spLocks/>
          </p:cNvSpPr>
          <p:nvPr/>
        </p:nvSpPr>
        <p:spPr>
          <a:xfrm>
            <a:off x="791542" y="546243"/>
            <a:ext cx="5861178" cy="5505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1800" b="1"/>
          </a:p>
        </p:txBody>
      </p:sp>
      <p:sp>
        <p:nvSpPr>
          <p:cNvPr id="11" name="Title 2">
            <a:extLst>
              <a:ext uri="{FF2B5EF4-FFF2-40B4-BE49-F238E27FC236}">
                <a16:creationId xmlns:a16="http://schemas.microsoft.com/office/drawing/2014/main" id="{6F16AE6A-C696-450A-B472-8DA4F4FC2D54}"/>
              </a:ext>
            </a:extLst>
          </p:cNvPr>
          <p:cNvSpPr txBox="1">
            <a:spLocks/>
          </p:cNvSpPr>
          <p:nvPr/>
        </p:nvSpPr>
        <p:spPr>
          <a:xfrm>
            <a:off x="487200" y="70250"/>
            <a:ext cx="11217600" cy="606280"/>
          </a:xfrm>
          <a:prstGeom prst="rect">
            <a:avLst/>
          </a:prstGeom>
          <a:solidFill>
            <a:srgbClr val="A6B727"/>
          </a:solidFill>
          <a:ln>
            <a:solidFill>
              <a:srgbClr val="418AB3"/>
            </a:solidFill>
          </a:ln>
        </p:spPr>
        <p:txBody>
          <a:bodyPr vert="horz" lIns="91440" tIns="45720" rIns="91440" bIns="45720" rtlCol="0" anchor="ctr" anchorCtr="0">
            <a:normAutofit/>
          </a:bodyPr>
          <a:lst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GB" sz="2000" b="1"/>
              <a:t>Actions taken by business to address issues</a:t>
            </a:r>
          </a:p>
        </p:txBody>
      </p:sp>
    </p:spTree>
    <p:extLst>
      <p:ext uri="{BB962C8B-B14F-4D97-AF65-F5344CB8AC3E}">
        <p14:creationId xmlns:p14="http://schemas.microsoft.com/office/powerpoint/2010/main" val="4080913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8F190BE3-A473-4CEB-8CA4-FE4837C304FC}"/>
              </a:ext>
            </a:extLst>
          </p:cNvPr>
          <p:cNvSpPr txBox="1">
            <a:spLocks/>
          </p:cNvSpPr>
          <p:nvPr/>
        </p:nvSpPr>
        <p:spPr>
          <a:xfrm>
            <a:off x="487200" y="158831"/>
            <a:ext cx="11217600" cy="606280"/>
          </a:xfrm>
          <a:prstGeom prst="rect">
            <a:avLst/>
          </a:prstGeom>
          <a:solidFill>
            <a:srgbClr val="A6B727"/>
          </a:solidFill>
          <a:ln>
            <a:solidFill>
              <a:srgbClr val="418AB3"/>
            </a:solidFill>
          </a:ln>
        </p:spPr>
        <p:txBody>
          <a:bodyPr vert="horz" lIns="91440" tIns="45720" rIns="91440" bIns="45720" rtlCol="0" anchor="ctr" anchorCtr="0">
            <a:normAutofit/>
          </a:bodyPr>
          <a:lst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GB" sz="2000" b="1"/>
              <a:t>UK - Immigration &amp; Refugee Assistance</a:t>
            </a:r>
            <a:endParaRPr kumimoji="0" lang="en-GB" sz="2000" b="1" i="0" u="none" strike="noStrike" kern="1200" cap="none" spc="-50" normalizeH="0" baseline="0" noProof="0">
              <a:ln>
                <a:noFill/>
              </a:ln>
              <a:solidFill>
                <a:srgbClr val="000000">
                  <a:lumMod val="75000"/>
                  <a:lumOff val="25000"/>
                </a:srgbClr>
              </a:solidFill>
              <a:effectLst/>
              <a:uLnTx/>
              <a:uFillTx/>
              <a:latin typeface="Calibri" panose="020F0502020204030204"/>
              <a:ea typeface="+mj-ea"/>
              <a:cs typeface="+mj-cs"/>
            </a:endParaRPr>
          </a:p>
        </p:txBody>
      </p:sp>
      <p:sp>
        <p:nvSpPr>
          <p:cNvPr id="7" name="Content Placeholder 2">
            <a:extLst>
              <a:ext uri="{FF2B5EF4-FFF2-40B4-BE49-F238E27FC236}">
                <a16:creationId xmlns:a16="http://schemas.microsoft.com/office/drawing/2014/main" id="{EE7A2FB5-B5A5-4FA2-9B9C-0120204B0918}"/>
              </a:ext>
            </a:extLst>
          </p:cNvPr>
          <p:cNvSpPr>
            <a:spLocks noGrp="1"/>
          </p:cNvSpPr>
          <p:nvPr>
            <p:ph idx="1"/>
          </p:nvPr>
        </p:nvSpPr>
        <p:spPr>
          <a:xfrm>
            <a:off x="735563" y="961053"/>
            <a:ext cx="10515600" cy="5327784"/>
          </a:xfrm>
        </p:spPr>
        <p:txBody>
          <a:bodyPr vert="horz" lIns="91440" tIns="45720" rIns="91440" bIns="45720" rtlCol="0" anchor="t">
            <a:normAutofit/>
          </a:bodyPr>
          <a:lstStyle/>
          <a:p>
            <a:pPr marL="0" indent="0">
              <a:buNone/>
            </a:pPr>
            <a:r>
              <a:rPr lang="en-GB" sz="1800" b="1" dirty="0"/>
              <a:t>Immigration routes for Ukrainian / other nationalities fleeing conflict</a:t>
            </a:r>
          </a:p>
          <a:p>
            <a:r>
              <a:rPr lang="en-GB" sz="1600" dirty="0">
                <a:effectLst/>
                <a:ea typeface="Times New Roman" panose="02020603050405020304" pitchFamily="18" charset="0"/>
                <a:cs typeface="Times New Roman"/>
              </a:rPr>
              <a:t>(1)</a:t>
            </a:r>
            <a:r>
              <a:rPr lang="en-GB" sz="1600" b="1" dirty="0">
                <a:effectLst/>
                <a:ea typeface="Times New Roman" panose="02020603050405020304" pitchFamily="18" charset="0"/>
                <a:cs typeface="Times New Roman"/>
              </a:rPr>
              <a:t>Ukrainian family scheme </a:t>
            </a:r>
            <a:r>
              <a:rPr lang="en-GB" sz="1600" dirty="0">
                <a:effectLst/>
                <a:ea typeface="Times New Roman" panose="02020603050405020304" pitchFamily="18" charset="0"/>
                <a:cs typeface="Times New Roman"/>
              </a:rPr>
              <a:t>- need to have a member of family as a UK resident </a:t>
            </a:r>
            <a:r>
              <a:rPr lang="en-GB" sz="1600" u="sng" dirty="0">
                <a:solidFill>
                  <a:srgbClr val="0563C1"/>
                </a:solidFill>
                <a:effectLst/>
                <a:ea typeface="Times New Roman" panose="02020603050405020304" pitchFamily="18" charset="0"/>
                <a:cs typeface="Times New Roman"/>
                <a:hlinkClick r:id="rId2"/>
              </a:rPr>
              <a:t>https://www.gov.uk/guidance/apply-for-a-ukraine-family-scheme-visa</a:t>
            </a:r>
            <a:r>
              <a:rPr lang="en-GB" sz="1600" dirty="0">
                <a:ea typeface="Times New Roman" panose="02020603050405020304" pitchFamily="18" charset="0"/>
                <a:cs typeface="Times New Roman"/>
              </a:rPr>
              <a:t> </a:t>
            </a:r>
            <a:endParaRPr lang="en-GB" sz="1600" dirty="0">
              <a:effectLst/>
              <a:ea typeface="Times New Roman" panose="02020603050405020304" pitchFamily="18" charset="0"/>
              <a:cs typeface="Times New Roman" panose="02020603050405020304" pitchFamily="18" charset="0"/>
            </a:endParaRPr>
          </a:p>
          <a:p>
            <a:r>
              <a:rPr lang="en-GB" sz="1600" dirty="0">
                <a:ea typeface="Calibri" panose="020F0502020204030204" pitchFamily="34" charset="0"/>
                <a:cs typeface="Times New Roman"/>
              </a:rPr>
              <a:t>(2)</a:t>
            </a:r>
            <a:r>
              <a:rPr lang="en-GB" sz="1600" b="1" dirty="0">
                <a:cs typeface="Times New Roman"/>
                <a:hlinkClick r:id="rId3"/>
              </a:rPr>
              <a:t>Homes for Ukraine</a:t>
            </a:r>
            <a:r>
              <a:rPr lang="en-GB" sz="1600" b="1" dirty="0">
                <a:cs typeface="Times New Roman"/>
              </a:rPr>
              <a:t> campaign – </a:t>
            </a:r>
            <a:r>
              <a:rPr lang="en-GB" sz="1600" dirty="0">
                <a:cs typeface="Times New Roman"/>
              </a:rPr>
              <a:t>The </a:t>
            </a:r>
            <a:r>
              <a:rPr lang="en-US" sz="1600" dirty="0">
                <a:cs typeface="Times New Roman"/>
              </a:rPr>
              <a:t>Department for Levelling Up, Housing and Communities </a:t>
            </a:r>
            <a:r>
              <a:rPr lang="en-GB" sz="1600" dirty="0">
                <a:cs typeface="Times New Roman"/>
              </a:rPr>
              <a:t>announced Ordinary citizens, businesses and charities can register to offer accommodation and employment to those fleeing war. People taking part in the scheme will be vetted, and local authorities will check the accommodation being offered is suitable. The refugees will be entitled to work, access state benefits and public services.  </a:t>
            </a:r>
            <a:endParaRPr lang="en-GB" sz="1600" dirty="0">
              <a:solidFill>
                <a:srgbClr val="C00000"/>
              </a:solidFill>
            </a:endParaRPr>
          </a:p>
          <a:p>
            <a:pPr marL="0" indent="0">
              <a:buNone/>
            </a:pPr>
            <a:r>
              <a:rPr lang="en-GB" sz="1600" dirty="0">
                <a:solidFill>
                  <a:srgbClr val="C00000"/>
                </a:solidFill>
                <a:cs typeface="Calibri"/>
                <a:hlinkClick r:id="rId4"/>
              </a:rPr>
              <a:t>Refugee Action</a:t>
            </a:r>
            <a:r>
              <a:rPr lang="en-GB" sz="1600" dirty="0">
                <a:solidFill>
                  <a:srgbClr val="C00000"/>
                </a:solidFill>
                <a:cs typeface="Calibri"/>
              </a:rPr>
              <a:t> </a:t>
            </a:r>
            <a:r>
              <a:rPr lang="en-GB" sz="1600" dirty="0">
                <a:solidFill>
                  <a:schemeClr val="accent1"/>
                </a:solidFill>
                <a:cs typeface="Calibri"/>
              </a:rPr>
              <a:t>explores some of the positive and negative impacts of the Home for Ukraine scheme and potential risks for exploitation </a:t>
            </a:r>
          </a:p>
          <a:p>
            <a:r>
              <a:rPr lang="en-GB" sz="1600" b="1" dirty="0">
                <a:cs typeface="Times New Roman"/>
              </a:rPr>
              <a:t>Business Coalition for Ukraine refugees</a:t>
            </a:r>
            <a:r>
              <a:rPr lang="en-GB" sz="1600" dirty="0"/>
              <a:t>. </a:t>
            </a:r>
            <a:r>
              <a:rPr lang="en-GB" sz="1600" dirty="0">
                <a:cs typeface="Times New Roman"/>
              </a:rPr>
              <a:t>A coalition of more than 40 large businesses has been formed in an effort to push the government into opening its doors to Ukrainian women and children. The coalition has told the government it has up to 10,000 jobs available for refugees from the country. </a:t>
            </a:r>
            <a:r>
              <a:rPr lang="en-GB" sz="1600" dirty="0">
                <a:cs typeface="Times New Roman"/>
                <a:hlinkClick r:id="rId5"/>
              </a:rPr>
              <a:t>Sunday times</a:t>
            </a:r>
            <a:r>
              <a:rPr lang="en-GB" sz="1600" dirty="0">
                <a:cs typeface="Times New Roman"/>
              </a:rPr>
              <a:t> &amp; </a:t>
            </a:r>
            <a:r>
              <a:rPr lang="en-GB" sz="1600" dirty="0">
                <a:cs typeface="Times New Roman"/>
                <a:hlinkClick r:id="rId6"/>
              </a:rPr>
              <a:t>BBC new Sunday</a:t>
            </a:r>
            <a:r>
              <a:rPr lang="en-GB" sz="1600" dirty="0">
                <a:cs typeface="Times New Roman"/>
              </a:rPr>
              <a:t>. </a:t>
            </a:r>
            <a:r>
              <a:rPr lang="en-GB" sz="1600" dirty="0">
                <a:cs typeface="Times New Roman"/>
                <a:hlinkClick r:id="rId7"/>
              </a:rPr>
              <a:t>M&amp;S and Asos among firms trying to hire Ukraine refugees</a:t>
            </a:r>
            <a:r>
              <a:rPr lang="en-GB" sz="1600" dirty="0">
                <a:cs typeface="Times New Roman"/>
              </a:rPr>
              <a:t> – Organisations that are not linked to the initiative have also contacted the Home Office to say they are willing to offer refugees jobs, include Tesco, Sainsbury's, Morrisons and the Co-op. </a:t>
            </a:r>
            <a:endParaRPr lang="en-GB" sz="1600" dirty="0">
              <a:cs typeface="Times New Roman" panose="02020603050405020304" pitchFamily="18" charset="0"/>
            </a:endParaRPr>
          </a:p>
          <a:p>
            <a:r>
              <a:rPr lang="en-GB" sz="1600" dirty="0">
                <a:cs typeface="Times New Roman"/>
                <a:hlinkClick r:id="rId8"/>
              </a:rPr>
              <a:t>Visa support for </a:t>
            </a:r>
            <a:r>
              <a:rPr lang="en-GB" sz="1600" dirty="0" err="1">
                <a:cs typeface="Times New Roman"/>
                <a:hlinkClick r:id="rId8"/>
              </a:rPr>
              <a:t>Ukranians</a:t>
            </a:r>
            <a:r>
              <a:rPr lang="en-GB" sz="1600" dirty="0">
                <a:cs typeface="Times New Roman"/>
                <a:hlinkClick r:id="rId8"/>
              </a:rPr>
              <a:t> currently within the UK </a:t>
            </a:r>
            <a:r>
              <a:rPr lang="en-GB" sz="1600" dirty="0">
                <a:cs typeface="Times New Roman"/>
              </a:rPr>
              <a:t> Includes extension of SWS </a:t>
            </a:r>
            <a:r>
              <a:rPr lang="en-GB" sz="1600" dirty="0" err="1">
                <a:cs typeface="Times New Roman"/>
              </a:rPr>
              <a:t>Ukranians</a:t>
            </a:r>
            <a:r>
              <a:rPr lang="en-GB" sz="1600" dirty="0">
                <a:cs typeface="Times New Roman"/>
              </a:rPr>
              <a:t>, Pork/Butcher roles to December 2022.  </a:t>
            </a:r>
            <a:endParaRPr lang="en-GB" sz="1600" dirty="0">
              <a:cs typeface="Times New Roman" panose="02020603050405020304" pitchFamily="18" charset="0"/>
            </a:endParaRPr>
          </a:p>
          <a:p>
            <a:r>
              <a:rPr lang="en-GB" sz="1600" dirty="0">
                <a:cs typeface="Times New Roman"/>
              </a:rPr>
              <a:t>Seasonal Workers Scheme: </a:t>
            </a:r>
            <a:r>
              <a:rPr lang="en-GB" sz="1600" dirty="0">
                <a:cs typeface="Times New Roman"/>
                <a:hlinkClick r:id="rId9"/>
              </a:rPr>
              <a:t>NFU</a:t>
            </a:r>
            <a:r>
              <a:rPr lang="en-GB" sz="1600" dirty="0">
                <a:cs typeface="Times New Roman"/>
              </a:rPr>
              <a:t> calls for immigration review to bring in 10,000 more seasonal workers as war in Ukraine threatens food shortages </a:t>
            </a:r>
            <a:endParaRPr lang="en-GB" sz="1600" dirty="0">
              <a:cs typeface="Times New Roman" panose="02020603050405020304" pitchFamily="18" charset="0"/>
            </a:endParaRPr>
          </a:p>
          <a:p>
            <a:pPr marL="0" indent="0">
              <a:buNone/>
            </a:pPr>
            <a:endParaRPr lang="en-GB" sz="1600" dirty="0">
              <a:cs typeface="Calibri"/>
            </a:endParaRPr>
          </a:p>
          <a:p>
            <a:endParaRPr lang="en-GB" sz="1600" dirty="0">
              <a:solidFill>
                <a:srgbClr val="C00000"/>
              </a:solidFill>
              <a:cs typeface="Calibri"/>
            </a:endParaRPr>
          </a:p>
        </p:txBody>
      </p:sp>
    </p:spTree>
    <p:extLst>
      <p:ext uri="{BB962C8B-B14F-4D97-AF65-F5344CB8AC3E}">
        <p14:creationId xmlns:p14="http://schemas.microsoft.com/office/powerpoint/2010/main" val="1823411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2E2505-51E4-45C9-B6CA-5EDBA888A763}"/>
              </a:ext>
            </a:extLst>
          </p:cNvPr>
          <p:cNvSpPr>
            <a:spLocks noGrp="1"/>
          </p:cNvSpPr>
          <p:nvPr>
            <p:ph idx="1"/>
          </p:nvPr>
        </p:nvSpPr>
        <p:spPr>
          <a:xfrm>
            <a:off x="571175" y="920556"/>
            <a:ext cx="10515600" cy="4351338"/>
          </a:xfrm>
        </p:spPr>
        <p:txBody>
          <a:bodyPr vert="horz" lIns="91440" tIns="45720" rIns="91440" bIns="45720" rtlCol="0" anchor="t">
            <a:normAutofit/>
          </a:bodyPr>
          <a:lstStyle/>
          <a:p>
            <a:endParaRPr lang="en-GB" dirty="0">
              <a:solidFill>
                <a:srgbClr val="FF0000"/>
              </a:solidFill>
            </a:endParaRPr>
          </a:p>
          <a:p>
            <a:endParaRPr lang="en-GB" sz="1600" dirty="0">
              <a:solidFill>
                <a:srgbClr val="FF0000"/>
              </a:solidFill>
              <a:cs typeface="Calibri"/>
            </a:endParaRPr>
          </a:p>
          <a:p>
            <a:endParaRPr lang="en-GB" sz="1600" dirty="0">
              <a:solidFill>
                <a:srgbClr val="FF0000"/>
              </a:solidFill>
              <a:cs typeface="Calibri"/>
            </a:endParaRPr>
          </a:p>
        </p:txBody>
      </p:sp>
      <p:sp>
        <p:nvSpPr>
          <p:cNvPr id="4" name="Title 2">
            <a:extLst>
              <a:ext uri="{FF2B5EF4-FFF2-40B4-BE49-F238E27FC236}">
                <a16:creationId xmlns:a16="http://schemas.microsoft.com/office/drawing/2014/main" id="{FB571020-0324-4470-AFDE-7E0893F0EC70}"/>
              </a:ext>
            </a:extLst>
          </p:cNvPr>
          <p:cNvSpPr txBox="1">
            <a:spLocks/>
          </p:cNvSpPr>
          <p:nvPr/>
        </p:nvSpPr>
        <p:spPr>
          <a:xfrm>
            <a:off x="571175" y="233267"/>
            <a:ext cx="11217600" cy="606280"/>
          </a:xfrm>
          <a:prstGeom prst="rect">
            <a:avLst/>
          </a:prstGeom>
          <a:solidFill>
            <a:srgbClr val="A6B727"/>
          </a:solidFill>
          <a:ln>
            <a:solidFill>
              <a:srgbClr val="418AB3"/>
            </a:solidFill>
          </a:ln>
        </p:spPr>
        <p:txBody>
          <a:bodyPr vert="horz" lIns="91440" tIns="45720" rIns="91440" bIns="45720" rtlCol="0" anchor="ctr" anchorCtr="0">
            <a:normAutofit/>
          </a:bodyPr>
          <a:lst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GB" sz="2000" b="1"/>
              <a:t>UK - Immigration &amp; Refugee Assistance </a:t>
            </a:r>
            <a:r>
              <a:rPr lang="en-GB" sz="2000" b="1" err="1"/>
              <a:t>Cont</a:t>
            </a:r>
            <a:r>
              <a:rPr lang="en-GB" sz="2000" b="1"/>
              <a:t>’</a:t>
            </a:r>
            <a:endParaRPr kumimoji="0" lang="en-GB" sz="2000" b="1" i="0" u="none" strike="noStrike" kern="1200" cap="none" spc="-50" normalizeH="0" baseline="0" noProof="0">
              <a:ln>
                <a:noFill/>
              </a:ln>
              <a:solidFill>
                <a:srgbClr val="000000">
                  <a:lumMod val="75000"/>
                  <a:lumOff val="25000"/>
                </a:srgbClr>
              </a:solidFill>
              <a:effectLst/>
              <a:uLnTx/>
              <a:uFillTx/>
              <a:latin typeface="Calibri" panose="020F0502020204030204"/>
              <a:ea typeface="+mj-ea"/>
              <a:cs typeface="+mj-cs"/>
            </a:endParaRPr>
          </a:p>
        </p:txBody>
      </p:sp>
      <p:sp>
        <p:nvSpPr>
          <p:cNvPr id="5" name="TextBox 4">
            <a:extLst>
              <a:ext uri="{FF2B5EF4-FFF2-40B4-BE49-F238E27FC236}">
                <a16:creationId xmlns:a16="http://schemas.microsoft.com/office/drawing/2014/main" id="{152776CA-B2CB-4626-8474-70F98A9F8F7C}"/>
              </a:ext>
            </a:extLst>
          </p:cNvPr>
          <p:cNvSpPr txBox="1"/>
          <p:nvPr/>
        </p:nvSpPr>
        <p:spPr>
          <a:xfrm>
            <a:off x="975360" y="1018500"/>
            <a:ext cx="9804400" cy="3852145"/>
          </a:xfrm>
          <a:prstGeom prst="rect">
            <a:avLst/>
          </a:prstGeom>
          <a:noFill/>
        </p:spPr>
        <p:txBody>
          <a:bodyPr wrap="square">
            <a:spAutoFit/>
          </a:bodyPr>
          <a:lstStyle/>
          <a:p>
            <a:pPr marL="228600" indent="221615" algn="just">
              <a:lnSpc>
                <a:spcPct val="107000"/>
              </a:lnSpc>
              <a:spcAft>
                <a:spcPts val="80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Member Questions 22/3 in FNET meeting</a:t>
            </a:r>
          </a:p>
          <a:p>
            <a:pPr marL="228600" indent="221615" algn="just">
              <a:lnSpc>
                <a:spcPct val="107000"/>
              </a:lnSpc>
              <a:spcAft>
                <a:spcPts val="8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i</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Do members know what are the rules for employing young Ukrainian refugees for example a 17-year-old Ukrainian refugee who would be in secondary education till 18 years back in Ukraine?</a:t>
            </a:r>
          </a:p>
          <a:p>
            <a:pPr marL="228600" indent="221615" algn="just">
              <a:lnSpc>
                <a:spcPct val="107000"/>
              </a:lnSpc>
              <a:spcAft>
                <a:spcPts val="8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(ii) Are Ukrainian refugees (with a visa) allowed to work as soon as they arrive in the country?</a:t>
            </a:r>
          </a:p>
          <a:p>
            <a:pPr marL="228600" indent="221615" algn="just">
              <a:lnSpc>
                <a:spcPct val="107000"/>
              </a:lnSpc>
              <a:spcAft>
                <a:spcPts val="8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No additional guidance from Defra about Ukraine and Seasonal workers and impact on potentially vulnerable people. </a:t>
            </a:r>
          </a:p>
          <a:p>
            <a:pPr marL="228600" indent="221615" algn="just">
              <a:lnSpc>
                <a:spcPct val="107000"/>
              </a:lnSpc>
              <a:spcAft>
                <a:spcPts val="8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Member – asked questions to scot.gov about guidance about what is done differently from agricultural side regarding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Ukranian</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refugees – they are potentially vulnerable so want to make sure the business has the right policies in place.  Specifically, if there are refugees who want to work, how to support their children, how to support young adults (17/18 year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olds</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with work and education.</a:t>
            </a:r>
            <a:r>
              <a:rPr lang="en-US"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p>
          <a:p>
            <a:pPr marL="228600" indent="221615" algn="just">
              <a:lnSpc>
                <a:spcPct val="107000"/>
              </a:lnSpc>
              <a:spcAft>
                <a:spcPts val="800"/>
              </a:spcAft>
            </a:pPr>
            <a:r>
              <a:rPr lang="en-GB" dirty="0">
                <a:solidFill>
                  <a:srgbClr val="0070C0"/>
                </a:solidFill>
                <a:latin typeface="Calibri" panose="020F0502020204030204" pitchFamily="34" charset="0"/>
                <a:ea typeface="Calibri" panose="020F0502020204030204" pitchFamily="34" charset="0"/>
                <a:cs typeface="Times New Roman" panose="02020603050405020304" pitchFamily="18" charset="0"/>
              </a:rPr>
              <a:t>To be updated as new information emerges. </a:t>
            </a:r>
            <a:endPar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1764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EC0391-6F77-4E49-85D3-5A90F2BB6ADE}"/>
              </a:ext>
            </a:extLst>
          </p:cNvPr>
          <p:cNvSpPr>
            <a:spLocks noGrp="1"/>
          </p:cNvSpPr>
          <p:nvPr>
            <p:ph idx="1"/>
          </p:nvPr>
        </p:nvSpPr>
        <p:spPr>
          <a:xfrm>
            <a:off x="866191" y="611155"/>
            <a:ext cx="11160967" cy="5635689"/>
          </a:xfrm>
        </p:spPr>
        <p:txBody>
          <a:bodyPr vert="horz" lIns="91440" tIns="45720" rIns="91440" bIns="45720" rtlCol="0" anchor="t">
            <a:normAutofit/>
          </a:bodyPr>
          <a:lstStyle/>
          <a:p>
            <a:pPr marL="0" indent="0">
              <a:buNone/>
            </a:pPr>
            <a:r>
              <a:rPr lang="en-GB" sz="1600" dirty="0"/>
              <a:t>1. </a:t>
            </a:r>
            <a:r>
              <a:rPr lang="en-GB" sz="1600" dirty="0">
                <a:hlinkClick r:id="rId2"/>
              </a:rPr>
              <a:t>Fear of global famine</a:t>
            </a:r>
            <a:r>
              <a:rPr lang="en-GB" sz="1600" dirty="0"/>
              <a:t>. FAO sounds alarm as war threatens supply of wheat and other staples. Food supply shortage and insecurity due to war in a region that is said to be the bread-basket of the world - </a:t>
            </a:r>
            <a:r>
              <a:rPr lang="en-GB" sz="1600" u="sng" dirty="0">
                <a:solidFill>
                  <a:srgbClr val="0563C1"/>
                </a:solidFill>
                <a:effectLst/>
                <a:latin typeface="Calibri"/>
                <a:ea typeface="Calibri" panose="020F0502020204030204" pitchFamily="34" charset="0"/>
                <a:cs typeface="Times New Roman"/>
                <a:hlinkClick r:id="rId3"/>
              </a:rPr>
              <a:t>https://www.bbc.co.uk/sounds/play/m00153y3</a:t>
            </a:r>
            <a:r>
              <a:rPr lang="en-GB" sz="1600" u="sng" dirty="0">
                <a:solidFill>
                  <a:srgbClr val="0563C1"/>
                </a:solidFill>
                <a:latin typeface="Calibri"/>
                <a:ea typeface="Calibri" panose="020F0502020204030204" pitchFamily="34" charset="0"/>
                <a:cs typeface="Times New Roman"/>
              </a:rPr>
              <a:t>. </a:t>
            </a:r>
            <a:r>
              <a:rPr lang="en-GB" sz="1600" dirty="0"/>
              <a:t>The shortages are a result of - </a:t>
            </a:r>
          </a:p>
          <a:p>
            <a:r>
              <a:rPr lang="en-GB" sz="1600" dirty="0"/>
              <a:t>Russian exports being impacted by sanctions </a:t>
            </a:r>
          </a:p>
          <a:p>
            <a:r>
              <a:rPr lang="en-GB" sz="1600" dirty="0"/>
              <a:t>Ukraine supply reduced due to several war factors – Many farm workers have left their jobs to fight, planting season starting, or due to start likely to be affected by the war, storage and export affected, and some farmers are donating stock to towns and cities.  Also Port towns under siege on Black Sea have ceased trade.</a:t>
            </a:r>
          </a:p>
          <a:p>
            <a:pPr marL="0" indent="0">
              <a:buNone/>
            </a:pPr>
            <a:r>
              <a:rPr lang="en-GB" sz="1600" dirty="0"/>
              <a:t>2. The short and unstable supply causing price increases world-wide. Major impact especially on countries in Middle-East and North Africa who have high reliance on wheat imports particularly Egypt, Turkey, Tunisia, Lebanon, Yemen, Sudan. In UK cost of living increases expected – </a:t>
            </a:r>
            <a:r>
              <a:rPr lang="en-GB" sz="1600" dirty="0">
                <a:hlinkClick r:id="rId4"/>
              </a:rPr>
              <a:t>leading experts warn</a:t>
            </a:r>
            <a:r>
              <a:rPr lang="en-GB" sz="1600" dirty="0"/>
              <a:t>. Food boss says prices could rise by up to 15% - Impact on wheat – prices up by a third on 2021.</a:t>
            </a:r>
          </a:p>
          <a:p>
            <a:pPr marL="0" indent="0">
              <a:buNone/>
            </a:pPr>
            <a:r>
              <a:rPr lang="en-GB" sz="1600" dirty="0"/>
              <a:t>3. </a:t>
            </a:r>
            <a:r>
              <a:rPr lang="en-US" sz="1600" dirty="0">
                <a:hlinkClick r:id="rId5"/>
              </a:rPr>
              <a:t>Fertilizer Prices Hit New Highs, as Russian Invasion “Exacerbating a Food Shortage</a:t>
            </a:r>
            <a:r>
              <a:rPr lang="en-US" sz="1600" dirty="0"/>
              <a:t>”</a:t>
            </a:r>
          </a:p>
          <a:p>
            <a:pPr marL="0" indent="0">
              <a:buNone/>
            </a:pPr>
            <a:r>
              <a:rPr lang="en-GB" sz="1600" dirty="0"/>
              <a:t>4. Soaring gas / energy cost worldwide. Fear of civil unrest due to soaring energy costs. </a:t>
            </a:r>
          </a:p>
          <a:p>
            <a:pPr marL="0" indent="0">
              <a:buNone/>
            </a:pPr>
            <a:r>
              <a:rPr lang="en-GB" sz="1600" b="1" dirty="0"/>
              <a:t>Varying discourse about the impact of war on supply in EU/UK  </a:t>
            </a:r>
          </a:p>
          <a:p>
            <a:pPr marL="0" indent="0">
              <a:buNone/>
            </a:pPr>
            <a:r>
              <a:rPr lang="en-GB" sz="1600" dirty="0"/>
              <a:t>Production patterns potentially shifting as a direct result of crisis and influence on sustainability requirements in EU Farm to Fork Strategy </a:t>
            </a:r>
            <a:r>
              <a:rPr lang="en-GB" sz="1600" dirty="0">
                <a:hlinkClick r:id="rId6"/>
              </a:rPr>
              <a:t>https://www.euractiv.com/section/agriculture-food/news/macron-wants-to-adapt-eu-farm-to-fork-to-the-post-ukraine-war-world/</a:t>
            </a:r>
            <a:r>
              <a:rPr lang="en-GB" sz="1600" dirty="0"/>
              <a:t> </a:t>
            </a:r>
          </a:p>
          <a:p>
            <a:pPr marL="0" indent="0">
              <a:buNone/>
            </a:pPr>
            <a:r>
              <a:rPr lang="en-GB" sz="1600" dirty="0"/>
              <a:t>Some</a:t>
            </a:r>
            <a:r>
              <a:rPr lang="en-GB" sz="1600" dirty="0">
                <a:solidFill>
                  <a:srgbClr val="7030A0"/>
                </a:solidFill>
              </a:rPr>
              <a:t> </a:t>
            </a:r>
            <a:r>
              <a:rPr lang="en-GB" sz="1600" dirty="0"/>
              <a:t>EU supermarkets are rationing foodstuff e.g. sunflower oil </a:t>
            </a:r>
            <a:r>
              <a:rPr lang="en-GB" sz="1600" dirty="0">
                <a:solidFill>
                  <a:srgbClr val="7030A0"/>
                </a:solidFill>
                <a:hlinkClick r:id="rId7">
                  <a:extLst>
                    <a:ext uri="{A12FA001-AC4F-418D-AE19-62706E023703}">
                      <ahyp:hlinkClr xmlns:ahyp="http://schemas.microsoft.com/office/drawing/2018/hyperlinkcolor" val="tx"/>
                    </a:ext>
                  </a:extLst>
                </a:hlinkClick>
              </a:rPr>
              <a:t>https://www.euractiv.com/section/agriculture-food/news/eu-supermarkets-start-rationing-foodstuffs-amid-fears-of-panic-buying/</a:t>
            </a:r>
            <a:r>
              <a:rPr lang="en-GB" sz="1600" dirty="0">
                <a:solidFill>
                  <a:srgbClr val="7030A0"/>
                </a:solidFill>
              </a:rPr>
              <a:t> </a:t>
            </a:r>
          </a:p>
        </p:txBody>
      </p:sp>
      <p:sp>
        <p:nvSpPr>
          <p:cNvPr id="6" name="Title 2">
            <a:extLst>
              <a:ext uri="{FF2B5EF4-FFF2-40B4-BE49-F238E27FC236}">
                <a16:creationId xmlns:a16="http://schemas.microsoft.com/office/drawing/2014/main" id="{747EA7E3-CBF7-4507-B887-459AA0E99D03}"/>
              </a:ext>
            </a:extLst>
          </p:cNvPr>
          <p:cNvSpPr txBox="1">
            <a:spLocks noGrp="1"/>
          </p:cNvSpPr>
          <p:nvPr>
            <p:ph type="title"/>
          </p:nvPr>
        </p:nvSpPr>
        <p:spPr>
          <a:xfrm>
            <a:off x="735013" y="149225"/>
            <a:ext cx="10515600" cy="419100"/>
          </a:xfrm>
          <a:prstGeom prst="rect">
            <a:avLst/>
          </a:prstGeom>
          <a:solidFill>
            <a:srgbClr val="A6B727"/>
          </a:solidFill>
          <a:ln>
            <a:solidFill>
              <a:srgbClr val="418AB3"/>
            </a:solidFill>
          </a:ln>
        </p:spPr>
        <p:txBody>
          <a:bodyPr vert="horz" lIns="91440" tIns="45720" rIns="91440" bIns="45720" rtlCol="0" anchor="ctr" anchorCtr="0">
            <a:normAutofit/>
          </a:bodyPr>
          <a:lst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GB" sz="2000" b="1"/>
              <a:t>Global issues </a:t>
            </a:r>
            <a:endParaRPr kumimoji="0" lang="en-GB" sz="2000" b="1" i="0" u="none" strike="noStrike" kern="1200" cap="none" spc="-50" normalizeH="0" baseline="0" noProof="0">
              <a:ln>
                <a:noFill/>
              </a:ln>
              <a:solidFill>
                <a:srgbClr val="000000">
                  <a:lumMod val="75000"/>
                  <a:lumOff val="25000"/>
                </a:srgbClr>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3500453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B0EF627B-EF67-420D-AFC5-1303CD5FADDF}"/>
              </a:ext>
            </a:extLst>
          </p:cNvPr>
          <p:cNvSpPr txBox="1">
            <a:spLocks noGrp="1"/>
          </p:cNvSpPr>
          <p:nvPr>
            <p:ph type="title"/>
          </p:nvPr>
        </p:nvSpPr>
        <p:spPr>
          <a:xfrm>
            <a:off x="735013" y="149225"/>
            <a:ext cx="10515600" cy="419100"/>
          </a:xfrm>
          <a:prstGeom prst="rect">
            <a:avLst/>
          </a:prstGeom>
          <a:solidFill>
            <a:srgbClr val="A6B727"/>
          </a:solidFill>
          <a:ln>
            <a:solidFill>
              <a:srgbClr val="418AB3"/>
            </a:solidFill>
          </a:ln>
        </p:spPr>
        <p:txBody>
          <a:bodyPr vert="horz" lIns="91440" tIns="45720" rIns="91440" bIns="45720" rtlCol="0" anchor="ctr" anchorCtr="0">
            <a:normAutofit/>
          </a:bodyPr>
          <a:lst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GB" sz="2000" b="1"/>
              <a:t>Appendix</a:t>
            </a:r>
            <a:endParaRPr kumimoji="0" lang="en-GB" sz="2000" b="1" i="0" u="none" strike="noStrike" kern="1200" cap="none" spc="-50" normalizeH="0" baseline="0" noProof="0">
              <a:ln>
                <a:noFill/>
              </a:ln>
              <a:solidFill>
                <a:srgbClr val="000000">
                  <a:lumMod val="75000"/>
                  <a:lumOff val="25000"/>
                </a:srgbClr>
              </a:solidFill>
              <a:effectLst/>
              <a:uLnTx/>
              <a:uFillTx/>
              <a:latin typeface="Calibri" panose="020F0502020204030204"/>
              <a:ea typeface="+mj-ea"/>
              <a:cs typeface="+mj-cs"/>
            </a:endParaRPr>
          </a:p>
        </p:txBody>
      </p:sp>
      <p:sp>
        <p:nvSpPr>
          <p:cNvPr id="10" name="Title 1">
            <a:extLst>
              <a:ext uri="{FF2B5EF4-FFF2-40B4-BE49-F238E27FC236}">
                <a16:creationId xmlns:a16="http://schemas.microsoft.com/office/drawing/2014/main" id="{C5BB2ED0-C430-42C8-9F39-573251EC6CA2}"/>
              </a:ext>
            </a:extLst>
          </p:cNvPr>
          <p:cNvSpPr txBox="1">
            <a:spLocks/>
          </p:cNvSpPr>
          <p:nvPr/>
        </p:nvSpPr>
        <p:spPr>
          <a:xfrm>
            <a:off x="838199" y="541175"/>
            <a:ext cx="4228322" cy="5505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b="1"/>
              <a:t>Resources and Links</a:t>
            </a:r>
          </a:p>
        </p:txBody>
      </p:sp>
      <p:sp>
        <p:nvSpPr>
          <p:cNvPr id="11" name="Content Placeholder 2">
            <a:extLst>
              <a:ext uri="{FF2B5EF4-FFF2-40B4-BE49-F238E27FC236}">
                <a16:creationId xmlns:a16="http://schemas.microsoft.com/office/drawing/2014/main" id="{1AE023FC-BEA7-4C9A-8A73-5F7ABC51AE24}"/>
              </a:ext>
            </a:extLst>
          </p:cNvPr>
          <p:cNvSpPr>
            <a:spLocks noGrp="1"/>
          </p:cNvSpPr>
          <p:nvPr>
            <p:ph idx="1"/>
          </p:nvPr>
        </p:nvSpPr>
        <p:spPr>
          <a:xfrm>
            <a:off x="597160" y="950945"/>
            <a:ext cx="11159412" cy="4624096"/>
          </a:xfrm>
        </p:spPr>
        <p:txBody>
          <a:bodyPr>
            <a:normAutofit/>
          </a:bodyPr>
          <a:lstStyle/>
          <a:p>
            <a:endPar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 excellent resource </a:t>
            </a: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repository on business and human rights issues relating to the Russian invasion of Ukraine  </a:t>
            </a: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https://www.pillar-two.com/featured-insights/2022/3/15/a-resource-repository-on-business-and-human-rights-issues-relating-to-russian-invasion-of-ukraine</a:t>
            </a: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Excellent guidance here from BSR </a:t>
            </a:r>
            <a:r>
              <a:rPr lang="en-GB"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https://www.bsr.org/en/our-insights/blog-view/ukraine-the-business-response</a:t>
            </a:r>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How to donate and support people in Ukraine </a:t>
            </a:r>
            <a:r>
              <a:rPr lang="en-GB"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https://fundraising.co.uk/2022/02/27/fundraising-appeals-launched-for-ukraine/#.Yh4f_jnaFTc.linkedin</a:t>
            </a:r>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GB" sz="1200" dirty="0">
                <a:effectLst/>
                <a:latin typeface="Calibri" panose="020F0502020204030204" pitchFamily="34" charset="0"/>
                <a:ea typeface="Calibri" panose="020F0502020204030204" pitchFamily="34" charset="0"/>
                <a:cs typeface="Times New Roman" panose="02020603050405020304" pitchFamily="18" charset="0"/>
              </a:rPr>
              <a:t>Which multinational companies are most exposed to the Ukraine-Russia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conflict?</a:t>
            </a:r>
            <a:r>
              <a:rPr lang="en-GB" sz="1200" b="1"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t>
            </a:r>
            <a:r>
              <a:rPr lang="en-GB" sz="12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://www.investmentmonitor.ai/analysis/mncs-companies-risk-ukraine-russia-conflict</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CBI </a:t>
            </a:r>
            <a:r>
              <a:rPr lang="en-GB" sz="1200" dirty="0">
                <a:effectLst/>
                <a:latin typeface="Calibri" panose="020F0502020204030204" pitchFamily="34" charset="0"/>
                <a:ea typeface="Calibri" panose="020F0502020204030204" pitchFamily="34" charset="0"/>
                <a:cs typeface="Times New Roman" panose="02020603050405020304" pitchFamily="18" charset="0"/>
              </a:rPr>
              <a:t>expert guidance on Russian sanctions and detailed brief on the economic impact  </a:t>
            </a:r>
            <a:r>
              <a:rPr lang="en-GB" sz="12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https://www.cbi.org.uk/articles/ukraine-crisis/</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Export Support service </a:t>
            </a:r>
            <a:r>
              <a:rPr lang="en-GB" sz="1200" dirty="0">
                <a:effectLst/>
                <a:latin typeface="Calibri" panose="020F0502020204030204" pitchFamily="34" charset="0"/>
                <a:ea typeface="Calibri" panose="020F0502020204030204" pitchFamily="34" charset="0"/>
                <a:cs typeface="Times New Roman" panose="02020603050405020304" pitchFamily="18" charset="0"/>
              </a:rPr>
              <a:t>If you trade with Ukraine or Russia,</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a:t>
            </a:r>
            <a:r>
              <a:rPr lang="en-GB" sz="1200" dirty="0">
                <a:effectLst/>
                <a:latin typeface="Calibri" panose="020F0502020204030204" pitchFamily="34" charset="0"/>
                <a:ea typeface="Calibri" panose="020F0502020204030204" pitchFamily="34" charset="0"/>
                <a:cs typeface="Times New Roman" panose="02020603050405020304" pitchFamily="18" charset="0"/>
              </a:rPr>
              <a:t>UK Government helpline</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a:t>
            </a:r>
            <a:r>
              <a:rPr lang="en-GB" sz="12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https://www.nibusinessinfo.co.uk/content/guidance-businesses-trading-russia-or-ukraine</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Business &amp; Human Rights Resource Centre </a:t>
            </a:r>
            <a:r>
              <a:rPr lang="en-GB" sz="1200" dirty="0">
                <a:effectLst/>
                <a:latin typeface="Calibri" panose="020F0502020204030204" pitchFamily="34" charset="0"/>
                <a:ea typeface="Calibri" panose="020F0502020204030204" pitchFamily="34" charset="0"/>
                <a:cs typeface="Times New Roman" panose="02020603050405020304" pitchFamily="18" charset="0"/>
              </a:rPr>
              <a:t>thread is providing a summary of business action</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a:t>
            </a:r>
            <a:r>
              <a:rPr lang="en-GB" sz="12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https://www.business-humanrights.org/en/latest-news/?&amp;language=en&amp;countries=UA</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200" dirty="0">
                <a:latin typeface="Calibri" panose="020F0502020204030204" pitchFamily="34" charset="0"/>
                <a:cs typeface="Times New Roman" panose="02020603050405020304" pitchFamily="18" charset="0"/>
              </a:rPr>
              <a:t>Russian-Ukraine war:  employment issues – article considers some of the legal and practical implications of the conflict for the employment relationship. </a:t>
            </a:r>
            <a:r>
              <a:rPr lang="en-GB" sz="1200" u="sng" dirty="0">
                <a:solidFill>
                  <a:srgbClr val="0563C1"/>
                </a:solidFill>
                <a:effectLst/>
                <a:latin typeface="Calibri" panose="020F0502020204030204" pitchFamily="34" charset="0"/>
                <a:ea typeface="Calibri" panose="020F0502020204030204" pitchFamily="34" charset="0"/>
                <a:hlinkClick r:id="rId9"/>
              </a:rPr>
              <a:t>Russia-Ukraine war: employment issues - Commentary - </a:t>
            </a:r>
            <a:r>
              <a:rPr lang="en-GB" sz="1200" u="sng" dirty="0" err="1">
                <a:solidFill>
                  <a:srgbClr val="0563C1"/>
                </a:solidFill>
                <a:effectLst/>
                <a:latin typeface="Calibri" panose="020F0502020204030204" pitchFamily="34" charset="0"/>
                <a:ea typeface="Calibri" panose="020F0502020204030204" pitchFamily="34" charset="0"/>
                <a:hlinkClick r:id="rId9"/>
              </a:rPr>
              <a:t>Lexology</a:t>
            </a:r>
            <a:endParaRPr lang="en-GB" sz="1200" dirty="0">
              <a:effectLst/>
              <a:latin typeface="Calibri" panose="020F0502020204030204" pitchFamily="34" charset="0"/>
              <a:ea typeface="Calibri" panose="020F0502020204030204" pitchFamily="34" charset="0"/>
            </a:endParaRPr>
          </a:p>
          <a:p>
            <a:r>
              <a:rPr lang="en-GB" sz="1200" dirty="0">
                <a:effectLst/>
                <a:latin typeface="Calibri" panose="020F0502020204030204" pitchFamily="34" charset="0"/>
                <a:ea typeface="Calibri" panose="020F0502020204030204" pitchFamily="34" charset="0"/>
              </a:rPr>
              <a:t> </a:t>
            </a:r>
            <a:r>
              <a:rPr lang="en-GB" sz="1200" dirty="0">
                <a:latin typeface="Calibri" panose="020F0502020204030204" pitchFamily="34" charset="0"/>
                <a:ea typeface="Calibri" panose="020F0502020204030204" pitchFamily="34" charset="0"/>
              </a:rPr>
              <a:t>How much of your country’s oil comes from Russia? - </a:t>
            </a:r>
            <a:r>
              <a:rPr lang="en-GB" sz="1200" dirty="0">
                <a:latin typeface="Calibri" panose="020F0502020204030204" pitchFamily="34" charset="0"/>
                <a:ea typeface="Calibri" panose="020F0502020204030204" pitchFamily="34" charset="0"/>
                <a:hlinkClick r:id="rId10"/>
              </a:rPr>
              <a:t>Infographic News | Al Jazeera</a:t>
            </a:r>
            <a:endParaRPr lang="en-GB" sz="1200" dirty="0">
              <a:latin typeface="Calibri" panose="020F0502020204030204" pitchFamily="34" charset="0"/>
              <a:ea typeface="Calibri" panose="020F0502020204030204" pitchFamily="34" charset="0"/>
            </a:endParaRPr>
          </a:p>
          <a:p>
            <a:endParaRPr lang="en-GB" sz="12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717282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7BFC4A4EA538498523537136D5F60F" ma:contentTypeVersion="4" ma:contentTypeDescription="Create a new document." ma:contentTypeScope="" ma:versionID="6e18cf4f1e6ca4fecc2a6f226741177c">
  <xsd:schema xmlns:xsd="http://www.w3.org/2001/XMLSchema" xmlns:xs="http://www.w3.org/2001/XMLSchema" xmlns:p="http://schemas.microsoft.com/office/2006/metadata/properties" xmlns:ns2="cb202cea-e99c-4674-9989-ac99b6006932" targetNamespace="http://schemas.microsoft.com/office/2006/metadata/properties" ma:root="true" ma:fieldsID="a5b5e7af694560c59c79dbb9630f474f" ns2:_="">
    <xsd:import namespace="cb202cea-e99c-4674-9989-ac99b600693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202cea-e99c-4674-9989-ac99b60069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2909BE-47ED-43E4-B027-C2931D69E556}">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DF3CA0F-C099-4770-BD8A-2B5B814BE886}">
  <ds:schemaRefs>
    <ds:schemaRef ds:uri="cb202cea-e99c-4674-9989-ac99b600693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74C83A1-7398-49CD-8D9B-E1059200FE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45</TotalTime>
  <Words>1735</Words>
  <Application>Microsoft Office PowerPoint</Application>
  <PresentationFormat>Widescreen</PresentationFormat>
  <Paragraphs>79</Paragraphs>
  <Slides>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Arial</vt:lpstr>
      <vt:lpstr>Calibri</vt:lpstr>
      <vt:lpstr>Calibri Light</vt:lpstr>
      <vt:lpstr>Tw Cen MT</vt:lpstr>
      <vt:lpstr>Office Theme</vt:lpstr>
      <vt:lpstr>Custom Design</vt:lpstr>
      <vt:lpstr>The Food Network for Ethical Trade (FNET)</vt:lpstr>
      <vt:lpstr>PowerPoint Presentation</vt:lpstr>
      <vt:lpstr>PowerPoint Presentation</vt:lpstr>
      <vt:lpstr>PowerPoint Presentation</vt:lpstr>
      <vt:lpstr>PowerPoint Presentation</vt:lpstr>
      <vt:lpstr>PowerPoint Presentation</vt:lpstr>
      <vt:lpstr>Global issues </vt:lpstr>
      <vt:lpstr>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Margaret Wanjiru</dc:creator>
  <cp:lastModifiedBy>Suzanne Natelson</cp:lastModifiedBy>
  <cp:revision>108</cp:revision>
  <dcterms:created xsi:type="dcterms:W3CDTF">2022-03-09T13:22:08Z</dcterms:created>
  <dcterms:modified xsi:type="dcterms:W3CDTF">2022-03-22T17:25:38Z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0x010100F77BFC4A4EA538498523537136D5F60F</vt:lpwstr>
  </property>
</Properties>
</file>