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4"/>
    <p:sldMasterId id="2147483753" r:id="rId5"/>
    <p:sldMasterId id="2147483762" r:id="rId6"/>
    <p:sldMasterId id="2147483763" r:id="rId7"/>
    <p:sldMasterId id="2147483766" r:id="rId8"/>
    <p:sldMasterId id="2147483768" r:id="rId9"/>
  </p:sldMasterIdLst>
  <p:notesMasterIdLst>
    <p:notesMasterId r:id="rId26"/>
  </p:notesMasterIdLst>
  <p:sldIdLst>
    <p:sldId id="1991" r:id="rId10"/>
    <p:sldId id="813" r:id="rId11"/>
    <p:sldId id="925" r:id="rId12"/>
    <p:sldId id="2147375510" r:id="rId13"/>
    <p:sldId id="2147375511" r:id="rId14"/>
    <p:sldId id="2147375512" r:id="rId15"/>
    <p:sldId id="256" r:id="rId16"/>
    <p:sldId id="1053" r:id="rId17"/>
    <p:sldId id="1052" r:id="rId18"/>
    <p:sldId id="257" r:id="rId19"/>
    <p:sldId id="3004" r:id="rId20"/>
    <p:sldId id="3005" r:id="rId21"/>
    <p:sldId id="3006" r:id="rId22"/>
    <p:sldId id="3009" r:id="rId23"/>
    <p:sldId id="3010" r:id="rId24"/>
    <p:sldId id="214737550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5" clrIdx="0">
    <p:extLst>
      <p:ext uri="{19B8F6BF-5375-455C-9EA6-DF929625EA0E}">
        <p15:presenceInfo xmlns:p15="http://schemas.microsoft.com/office/powerpoint/2012/main" userId="Admin" providerId="None"/>
      </p:ext>
    </p:extLst>
  </p:cmAuthor>
  <p:cmAuthor id="2" name="Leonie Schmid" initials="LS" lastIdx="7" clrIdx="1">
    <p:extLst>
      <p:ext uri="{19B8F6BF-5375-455C-9EA6-DF929625EA0E}">
        <p15:presenceInfo xmlns:p15="http://schemas.microsoft.com/office/powerpoint/2012/main" userId="19ef363ee043bc47" providerId="Windows Live"/>
      </p:ext>
    </p:extLst>
  </p:cmAuthor>
  <p:cmAuthor id="3" name="louise herring" initials="lh" lastIdx="1" clrIdx="2">
    <p:extLst>
      <p:ext uri="{19B8F6BF-5375-455C-9EA6-DF929625EA0E}">
        <p15:presenceInfo xmlns:p15="http://schemas.microsoft.com/office/powerpoint/2012/main" userId="06a4c496cb25d83f" providerId="Windows Live"/>
      </p:ext>
    </p:extLst>
  </p:cmAuthor>
  <p:cmAuthor id="4" name="Clare Clifton" initials="CC" lastIdx="1" clrIdx="3">
    <p:extLst>
      <p:ext uri="{19B8F6BF-5375-455C-9EA6-DF929625EA0E}">
        <p15:presenceInfo xmlns:p15="http://schemas.microsoft.com/office/powerpoint/2012/main" userId="S-1-5-21-158060495-3367530227-2752360863-2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CC3300"/>
    <a:srgbClr val="EB13D6"/>
    <a:srgbClr val="4A26E2"/>
    <a:srgbClr val="269AE2"/>
    <a:srgbClr val="0066CC"/>
    <a:srgbClr val="0066FF"/>
    <a:srgbClr val="6F906E"/>
    <a:srgbClr val="A4E0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70281" autoAdjust="0"/>
  </p:normalViewPr>
  <p:slideViewPr>
    <p:cSldViewPr snapToGrid="0">
      <p:cViewPr varScale="1">
        <p:scale>
          <a:sx n="47" d="100"/>
          <a:sy n="47" d="100"/>
        </p:scale>
        <p:origin x="720" y="44"/>
      </p:cViewPr>
      <p:guideLst/>
    </p:cSldViewPr>
  </p:slideViewPr>
  <p:notesTextViewPr>
    <p:cViewPr>
      <p:scale>
        <a:sx n="1" d="1"/>
        <a:sy n="1" d="1"/>
      </p:scale>
      <p:origin x="0" y="0"/>
    </p:cViewPr>
  </p:notesTextViewPr>
  <p:sorterViewPr>
    <p:cViewPr>
      <p:scale>
        <a:sx n="100" d="100"/>
        <a:sy n="100" d="100"/>
      </p:scale>
      <p:origin x="0" y="-473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zanne Natelson" userId="5cdf35c7-5082-46cf-a1e9-fd413721a28e" providerId="ADAL" clId="{C6E3CD9A-7D2F-49DA-B6D6-26FA722C8B49}"/>
    <pc:docChg chg="custSel addSld delSld modSld sldOrd">
      <pc:chgData name="Suzanne Natelson" userId="5cdf35c7-5082-46cf-a1e9-fd413721a28e" providerId="ADAL" clId="{C6E3CD9A-7D2F-49DA-B6D6-26FA722C8B49}" dt="2022-10-24T16:35:30.042" v="521" actId="20577"/>
      <pc:docMkLst>
        <pc:docMk/>
      </pc:docMkLst>
      <pc:sldChg chg="add ord">
        <pc:chgData name="Suzanne Natelson" userId="5cdf35c7-5082-46cf-a1e9-fd413721a28e" providerId="ADAL" clId="{C6E3CD9A-7D2F-49DA-B6D6-26FA722C8B49}" dt="2022-10-24T16:15:33.665" v="125" actId="20578"/>
        <pc:sldMkLst>
          <pc:docMk/>
          <pc:sldMk cId="3237527309" sldId="256"/>
        </pc:sldMkLst>
      </pc:sldChg>
      <pc:sldChg chg="add">
        <pc:chgData name="Suzanne Natelson" userId="5cdf35c7-5082-46cf-a1e9-fd413721a28e" providerId="ADAL" clId="{C6E3CD9A-7D2F-49DA-B6D6-26FA722C8B49}" dt="2022-10-24T16:13:24.209" v="5"/>
        <pc:sldMkLst>
          <pc:docMk/>
          <pc:sldMk cId="1447728090" sldId="257"/>
        </pc:sldMkLst>
      </pc:sldChg>
      <pc:sldChg chg="modSp mod">
        <pc:chgData name="Suzanne Natelson" userId="5cdf35c7-5082-46cf-a1e9-fd413721a28e" providerId="ADAL" clId="{C6E3CD9A-7D2F-49DA-B6D6-26FA722C8B49}" dt="2022-10-24T16:16:36.762" v="189" actId="20577"/>
        <pc:sldMkLst>
          <pc:docMk/>
          <pc:sldMk cId="3242023026" sldId="925"/>
        </pc:sldMkLst>
        <pc:graphicFrameChg chg="modGraphic">
          <ac:chgData name="Suzanne Natelson" userId="5cdf35c7-5082-46cf-a1e9-fd413721a28e" providerId="ADAL" clId="{C6E3CD9A-7D2F-49DA-B6D6-26FA722C8B49}" dt="2022-10-24T16:16:36.762" v="189" actId="20577"/>
          <ac:graphicFrameMkLst>
            <pc:docMk/>
            <pc:sldMk cId="3242023026" sldId="925"/>
            <ac:graphicFrameMk id="5" creationId="{AE16240A-2E70-407F-B3B9-02F1B3F969C1}"/>
          </ac:graphicFrameMkLst>
        </pc:graphicFrameChg>
      </pc:sldChg>
      <pc:sldChg chg="add">
        <pc:chgData name="Suzanne Natelson" userId="5cdf35c7-5082-46cf-a1e9-fd413721a28e" providerId="ADAL" clId="{C6E3CD9A-7D2F-49DA-B6D6-26FA722C8B49}" dt="2022-10-24T16:13:23.272" v="4"/>
        <pc:sldMkLst>
          <pc:docMk/>
          <pc:sldMk cId="244265587" sldId="1052"/>
        </pc:sldMkLst>
      </pc:sldChg>
      <pc:sldChg chg="add">
        <pc:chgData name="Suzanne Natelson" userId="5cdf35c7-5082-46cf-a1e9-fd413721a28e" providerId="ADAL" clId="{C6E3CD9A-7D2F-49DA-B6D6-26FA722C8B49}" dt="2022-10-24T16:13:22.402" v="3"/>
        <pc:sldMkLst>
          <pc:docMk/>
          <pc:sldMk cId="1085341112" sldId="1053"/>
        </pc:sldMkLst>
      </pc:sldChg>
      <pc:sldChg chg="add">
        <pc:chgData name="Suzanne Natelson" userId="5cdf35c7-5082-46cf-a1e9-fd413721a28e" providerId="ADAL" clId="{C6E3CD9A-7D2F-49DA-B6D6-26FA722C8B49}" dt="2022-10-24T16:13:25.113" v="6"/>
        <pc:sldMkLst>
          <pc:docMk/>
          <pc:sldMk cId="1134350419" sldId="3004"/>
        </pc:sldMkLst>
      </pc:sldChg>
      <pc:sldChg chg="add">
        <pc:chgData name="Suzanne Natelson" userId="5cdf35c7-5082-46cf-a1e9-fd413721a28e" providerId="ADAL" clId="{C6E3CD9A-7D2F-49DA-B6D6-26FA722C8B49}" dt="2022-10-24T16:13:29.426" v="7"/>
        <pc:sldMkLst>
          <pc:docMk/>
          <pc:sldMk cId="2142343207" sldId="3005"/>
        </pc:sldMkLst>
      </pc:sldChg>
      <pc:sldChg chg="add">
        <pc:chgData name="Suzanne Natelson" userId="5cdf35c7-5082-46cf-a1e9-fd413721a28e" providerId="ADAL" clId="{C6E3CD9A-7D2F-49DA-B6D6-26FA722C8B49}" dt="2022-10-24T16:13:30.325" v="8"/>
        <pc:sldMkLst>
          <pc:docMk/>
          <pc:sldMk cId="3971170719" sldId="3006"/>
        </pc:sldMkLst>
      </pc:sldChg>
      <pc:sldChg chg="add">
        <pc:chgData name="Suzanne Natelson" userId="5cdf35c7-5082-46cf-a1e9-fd413721a28e" providerId="ADAL" clId="{C6E3CD9A-7D2F-49DA-B6D6-26FA722C8B49}" dt="2022-10-24T16:13:31.312" v="9"/>
        <pc:sldMkLst>
          <pc:docMk/>
          <pc:sldMk cId="1691579372" sldId="3009"/>
        </pc:sldMkLst>
      </pc:sldChg>
      <pc:sldChg chg="add">
        <pc:chgData name="Suzanne Natelson" userId="5cdf35c7-5082-46cf-a1e9-fd413721a28e" providerId="ADAL" clId="{C6E3CD9A-7D2F-49DA-B6D6-26FA722C8B49}" dt="2022-10-24T16:13:32.592" v="10"/>
        <pc:sldMkLst>
          <pc:docMk/>
          <pc:sldMk cId="2699037788" sldId="3010"/>
        </pc:sldMkLst>
      </pc:sldChg>
      <pc:sldChg chg="ord">
        <pc:chgData name="Suzanne Natelson" userId="5cdf35c7-5082-46cf-a1e9-fd413721a28e" providerId="ADAL" clId="{C6E3CD9A-7D2F-49DA-B6D6-26FA722C8B49}" dt="2022-10-24T16:13:41.432" v="12"/>
        <pc:sldMkLst>
          <pc:docMk/>
          <pc:sldMk cId="3867279068" sldId="2147375508"/>
        </pc:sldMkLst>
      </pc:sldChg>
      <pc:sldChg chg="modSp mod">
        <pc:chgData name="Suzanne Natelson" userId="5cdf35c7-5082-46cf-a1e9-fd413721a28e" providerId="ADAL" clId="{C6E3CD9A-7D2F-49DA-B6D6-26FA722C8B49}" dt="2022-10-24T16:35:30.042" v="521" actId="20577"/>
        <pc:sldMkLst>
          <pc:docMk/>
          <pc:sldMk cId="3974504503" sldId="2147375511"/>
        </pc:sldMkLst>
        <pc:spChg chg="mod">
          <ac:chgData name="Suzanne Natelson" userId="5cdf35c7-5082-46cf-a1e9-fd413721a28e" providerId="ADAL" clId="{C6E3CD9A-7D2F-49DA-B6D6-26FA722C8B49}" dt="2022-10-24T16:35:30.042" v="521" actId="20577"/>
          <ac:spMkLst>
            <pc:docMk/>
            <pc:sldMk cId="3974504503" sldId="2147375511"/>
            <ac:spMk id="3" creationId="{3E71E05F-A90D-1821-25B4-562A3D90DADA}"/>
          </ac:spMkLst>
        </pc:spChg>
      </pc:sldChg>
      <pc:sldChg chg="addSp delSp modSp mod">
        <pc:chgData name="Suzanne Natelson" userId="5cdf35c7-5082-46cf-a1e9-fd413721a28e" providerId="ADAL" clId="{C6E3CD9A-7D2F-49DA-B6D6-26FA722C8B49}" dt="2022-10-24T16:17:21.572" v="192" actId="207"/>
        <pc:sldMkLst>
          <pc:docMk/>
          <pc:sldMk cId="4060396415" sldId="2147375512"/>
        </pc:sldMkLst>
        <pc:graphicFrameChg chg="add mod modGraphic">
          <ac:chgData name="Suzanne Natelson" userId="5cdf35c7-5082-46cf-a1e9-fd413721a28e" providerId="ADAL" clId="{C6E3CD9A-7D2F-49DA-B6D6-26FA722C8B49}" dt="2022-10-24T16:17:21.572" v="192" actId="207"/>
          <ac:graphicFrameMkLst>
            <pc:docMk/>
            <pc:sldMk cId="4060396415" sldId="2147375512"/>
            <ac:graphicFrameMk id="2" creationId="{916065D4-2530-A81F-0BAE-BDD2F294EB15}"/>
          </ac:graphicFrameMkLst>
        </pc:graphicFrameChg>
        <pc:graphicFrameChg chg="del modGraphic">
          <ac:chgData name="Suzanne Natelson" userId="5cdf35c7-5082-46cf-a1e9-fd413721a28e" providerId="ADAL" clId="{C6E3CD9A-7D2F-49DA-B6D6-26FA722C8B49}" dt="2022-10-24T16:17:05.615" v="190" actId="478"/>
          <ac:graphicFrameMkLst>
            <pc:docMk/>
            <pc:sldMk cId="4060396415" sldId="2147375512"/>
            <ac:graphicFrameMk id="5" creationId="{AE16240A-2E70-407F-B3B9-02F1B3F969C1}"/>
          </ac:graphicFrameMkLst>
        </pc:graphicFrameChg>
      </pc:sldChg>
      <pc:sldChg chg="modSp new del mod ord">
        <pc:chgData name="Suzanne Natelson" userId="5cdf35c7-5082-46cf-a1e9-fd413721a28e" providerId="ADAL" clId="{C6E3CD9A-7D2F-49DA-B6D6-26FA722C8B49}" dt="2022-10-24T16:21:40.005" v="502" actId="2696"/>
        <pc:sldMkLst>
          <pc:docMk/>
          <pc:sldMk cId="2877895664" sldId="2147375513"/>
        </pc:sldMkLst>
        <pc:spChg chg="mod">
          <ac:chgData name="Suzanne Natelson" userId="5cdf35c7-5082-46cf-a1e9-fd413721a28e" providerId="ADAL" clId="{C6E3CD9A-7D2F-49DA-B6D6-26FA722C8B49}" dt="2022-10-24T16:19:51.195" v="372" actId="20577"/>
          <ac:spMkLst>
            <pc:docMk/>
            <pc:sldMk cId="2877895664" sldId="2147375513"/>
            <ac:spMk id="2" creationId="{F0E27D47-32F9-16D9-6205-C6A72BEA55CE}"/>
          </ac:spMkLst>
        </pc:spChg>
        <pc:spChg chg="mod">
          <ac:chgData name="Suzanne Natelson" userId="5cdf35c7-5082-46cf-a1e9-fd413721a28e" providerId="ADAL" clId="{C6E3CD9A-7D2F-49DA-B6D6-26FA722C8B49}" dt="2022-10-24T16:21:09.885" v="501" actId="20577"/>
          <ac:spMkLst>
            <pc:docMk/>
            <pc:sldMk cId="2877895664" sldId="2147375513"/>
            <ac:spMk id="3" creationId="{56EFF240-57CD-E327-9186-1CE4667B4C7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7753D4-DC07-4BF3-8E66-CAEEAAD1CA06}" type="doc">
      <dgm:prSet loTypeId="urn:microsoft.com/office/officeart/2009/3/layout/StepUpProcess" loCatId="process" qsTypeId="urn:microsoft.com/office/officeart/2005/8/quickstyle/simple1" qsCatId="simple" csTypeId="urn:microsoft.com/office/officeart/2005/8/colors/accent2_2" csCatId="accent2" phldr="1"/>
      <dgm:spPr/>
      <dgm:t>
        <a:bodyPr/>
        <a:lstStyle/>
        <a:p>
          <a:endParaRPr lang="en-GB"/>
        </a:p>
      </dgm:t>
    </dgm:pt>
    <dgm:pt modelId="{40611BF1-8344-4D8A-B4D4-F67CAAE20A5B}">
      <dgm:prSet phldrT="[Text]" custT="1"/>
      <dgm:spPr/>
      <dgm:t>
        <a:bodyPr/>
        <a:lstStyle/>
        <a:p>
          <a:r>
            <a:rPr lang="en-GB" sz="2400" b="1">
              <a:latin typeface="+mn-lt"/>
            </a:rPr>
            <a:t>Level 1</a:t>
          </a:r>
        </a:p>
      </dgm:t>
    </dgm:pt>
    <dgm:pt modelId="{37524528-5A31-4EA8-80FD-05F7AC50E7AD}" type="parTrans" cxnId="{176E7329-2B96-4DD0-ACA3-5CCBECF79BDE}">
      <dgm:prSet/>
      <dgm:spPr/>
      <dgm:t>
        <a:bodyPr/>
        <a:lstStyle/>
        <a:p>
          <a:endParaRPr lang="en-GB" sz="2400" b="1">
            <a:latin typeface="Raleway" panose="020B0503030101060003" pitchFamily="34" charset="0"/>
          </a:endParaRPr>
        </a:p>
      </dgm:t>
    </dgm:pt>
    <dgm:pt modelId="{D9F7B101-34C1-43AF-90B6-0C3D04F5B3FF}" type="sibTrans" cxnId="{176E7329-2B96-4DD0-ACA3-5CCBECF79BDE}">
      <dgm:prSet/>
      <dgm:spPr/>
      <dgm:t>
        <a:bodyPr/>
        <a:lstStyle/>
        <a:p>
          <a:endParaRPr lang="en-GB" sz="2400" b="1">
            <a:latin typeface="Raleway" panose="020B0503030101060003" pitchFamily="34" charset="0"/>
          </a:endParaRPr>
        </a:p>
      </dgm:t>
    </dgm:pt>
    <dgm:pt modelId="{69598352-3DE9-4351-8051-58CEADAF79D8}">
      <dgm:prSet phldrT="[Text]" custT="1"/>
      <dgm:spPr/>
      <dgm:t>
        <a:bodyPr/>
        <a:lstStyle/>
        <a:p>
          <a:r>
            <a:rPr lang="en-GB" sz="2400" b="1">
              <a:latin typeface="+mn-lt"/>
            </a:rPr>
            <a:t>Level 2</a:t>
          </a:r>
        </a:p>
      </dgm:t>
    </dgm:pt>
    <dgm:pt modelId="{1A3B63CB-8BB2-4FBC-9111-26C631E2A079}" type="parTrans" cxnId="{0BE9E6E4-A5E0-48C3-BBD0-E81A30CA1DB5}">
      <dgm:prSet/>
      <dgm:spPr/>
      <dgm:t>
        <a:bodyPr/>
        <a:lstStyle/>
        <a:p>
          <a:endParaRPr lang="en-GB" sz="2400" b="1">
            <a:latin typeface="Raleway" panose="020B0503030101060003" pitchFamily="34" charset="0"/>
          </a:endParaRPr>
        </a:p>
      </dgm:t>
    </dgm:pt>
    <dgm:pt modelId="{077150F5-6292-4034-9FC4-6DD733C8F1FB}" type="sibTrans" cxnId="{0BE9E6E4-A5E0-48C3-BBD0-E81A30CA1DB5}">
      <dgm:prSet/>
      <dgm:spPr/>
      <dgm:t>
        <a:bodyPr/>
        <a:lstStyle/>
        <a:p>
          <a:endParaRPr lang="en-GB" sz="2400" b="1">
            <a:latin typeface="Raleway" panose="020B0503030101060003" pitchFamily="34" charset="0"/>
          </a:endParaRPr>
        </a:p>
      </dgm:t>
    </dgm:pt>
    <dgm:pt modelId="{08D36EA4-65D0-476C-A437-BFBE6F54166B}">
      <dgm:prSet phldrT="[Text]" custT="1"/>
      <dgm:spPr/>
      <dgm:t>
        <a:bodyPr/>
        <a:lstStyle/>
        <a:p>
          <a:r>
            <a:rPr lang="en-GB" sz="2400" b="1">
              <a:latin typeface="+mn-lt"/>
            </a:rPr>
            <a:t>Level 3</a:t>
          </a:r>
        </a:p>
      </dgm:t>
    </dgm:pt>
    <dgm:pt modelId="{FFD0D501-3825-4344-B11B-BA909BF23F7D}" type="parTrans" cxnId="{8161ED4F-AF73-433F-A22E-6F19B04472A7}">
      <dgm:prSet/>
      <dgm:spPr/>
      <dgm:t>
        <a:bodyPr/>
        <a:lstStyle/>
        <a:p>
          <a:endParaRPr lang="en-GB" sz="2400" b="1">
            <a:latin typeface="Raleway" panose="020B0503030101060003" pitchFamily="34" charset="0"/>
          </a:endParaRPr>
        </a:p>
      </dgm:t>
    </dgm:pt>
    <dgm:pt modelId="{EA488B68-7992-4368-8662-8AB5DEF00E03}" type="sibTrans" cxnId="{8161ED4F-AF73-433F-A22E-6F19B04472A7}">
      <dgm:prSet/>
      <dgm:spPr/>
      <dgm:t>
        <a:bodyPr/>
        <a:lstStyle/>
        <a:p>
          <a:endParaRPr lang="en-GB" sz="2400" b="1">
            <a:latin typeface="Raleway" panose="020B0503030101060003" pitchFamily="34" charset="0"/>
          </a:endParaRPr>
        </a:p>
      </dgm:t>
    </dgm:pt>
    <dgm:pt modelId="{A1208EAA-EE91-4D03-BF9D-4E03C546AFF5}" type="pres">
      <dgm:prSet presAssocID="{8E7753D4-DC07-4BF3-8E66-CAEEAAD1CA06}" presName="rootnode" presStyleCnt="0">
        <dgm:presLayoutVars>
          <dgm:chMax/>
          <dgm:chPref/>
          <dgm:dir/>
          <dgm:animLvl val="lvl"/>
        </dgm:presLayoutVars>
      </dgm:prSet>
      <dgm:spPr/>
    </dgm:pt>
    <dgm:pt modelId="{E555F327-BB57-4862-AA4C-9FA8807DADF1}" type="pres">
      <dgm:prSet presAssocID="{40611BF1-8344-4D8A-B4D4-F67CAAE20A5B}" presName="composite" presStyleCnt="0"/>
      <dgm:spPr/>
    </dgm:pt>
    <dgm:pt modelId="{8E2D5002-6759-4972-95A6-0E696CCBE2D6}" type="pres">
      <dgm:prSet presAssocID="{40611BF1-8344-4D8A-B4D4-F67CAAE20A5B}" presName="LShape" presStyleLbl="alignNode1" presStyleIdx="0" presStyleCnt="5"/>
      <dgm:spPr/>
    </dgm:pt>
    <dgm:pt modelId="{8293745D-D71E-454B-862E-424BF31D4936}" type="pres">
      <dgm:prSet presAssocID="{40611BF1-8344-4D8A-B4D4-F67CAAE20A5B}" presName="ParentText" presStyleLbl="revTx" presStyleIdx="0" presStyleCnt="3">
        <dgm:presLayoutVars>
          <dgm:chMax val="0"/>
          <dgm:chPref val="0"/>
          <dgm:bulletEnabled val="1"/>
        </dgm:presLayoutVars>
      </dgm:prSet>
      <dgm:spPr/>
    </dgm:pt>
    <dgm:pt modelId="{02503168-B1BF-489F-927D-CDE4B445BECD}" type="pres">
      <dgm:prSet presAssocID="{40611BF1-8344-4D8A-B4D4-F67CAAE20A5B}" presName="Triangle" presStyleLbl="alignNode1" presStyleIdx="1" presStyleCnt="5"/>
      <dgm:spPr/>
    </dgm:pt>
    <dgm:pt modelId="{A1D4D1B2-2C71-48EC-9D32-66114B44BEE6}" type="pres">
      <dgm:prSet presAssocID="{D9F7B101-34C1-43AF-90B6-0C3D04F5B3FF}" presName="sibTrans" presStyleCnt="0"/>
      <dgm:spPr/>
    </dgm:pt>
    <dgm:pt modelId="{2B78DBB6-82F9-40DB-942E-84C946CB02BB}" type="pres">
      <dgm:prSet presAssocID="{D9F7B101-34C1-43AF-90B6-0C3D04F5B3FF}" presName="space" presStyleCnt="0"/>
      <dgm:spPr/>
    </dgm:pt>
    <dgm:pt modelId="{4C4B25B4-715B-4957-80AF-B3FAC4A7F4B9}" type="pres">
      <dgm:prSet presAssocID="{69598352-3DE9-4351-8051-58CEADAF79D8}" presName="composite" presStyleCnt="0"/>
      <dgm:spPr/>
    </dgm:pt>
    <dgm:pt modelId="{4AC24C24-B77E-41E7-9D8C-484B81D6DEB1}" type="pres">
      <dgm:prSet presAssocID="{69598352-3DE9-4351-8051-58CEADAF79D8}" presName="LShape" presStyleLbl="alignNode1" presStyleIdx="2" presStyleCnt="5"/>
      <dgm:spPr/>
    </dgm:pt>
    <dgm:pt modelId="{AFBB5E49-AB50-4B76-AF38-BFA472B3CF40}" type="pres">
      <dgm:prSet presAssocID="{69598352-3DE9-4351-8051-58CEADAF79D8}" presName="ParentText" presStyleLbl="revTx" presStyleIdx="1" presStyleCnt="3">
        <dgm:presLayoutVars>
          <dgm:chMax val="0"/>
          <dgm:chPref val="0"/>
          <dgm:bulletEnabled val="1"/>
        </dgm:presLayoutVars>
      </dgm:prSet>
      <dgm:spPr/>
    </dgm:pt>
    <dgm:pt modelId="{B5A9A409-7E17-464A-B99A-994678517E7B}" type="pres">
      <dgm:prSet presAssocID="{69598352-3DE9-4351-8051-58CEADAF79D8}" presName="Triangle" presStyleLbl="alignNode1" presStyleIdx="3" presStyleCnt="5"/>
      <dgm:spPr/>
    </dgm:pt>
    <dgm:pt modelId="{54854DC2-90F8-4886-9940-1618343E90FF}" type="pres">
      <dgm:prSet presAssocID="{077150F5-6292-4034-9FC4-6DD733C8F1FB}" presName="sibTrans" presStyleCnt="0"/>
      <dgm:spPr/>
    </dgm:pt>
    <dgm:pt modelId="{5851B680-6BC0-49A3-95DD-E3BD856EA886}" type="pres">
      <dgm:prSet presAssocID="{077150F5-6292-4034-9FC4-6DD733C8F1FB}" presName="space" presStyleCnt="0"/>
      <dgm:spPr/>
    </dgm:pt>
    <dgm:pt modelId="{CCFB73F9-9E1F-483E-8CC6-8BC5B2E2D8EF}" type="pres">
      <dgm:prSet presAssocID="{08D36EA4-65D0-476C-A437-BFBE6F54166B}" presName="composite" presStyleCnt="0"/>
      <dgm:spPr/>
    </dgm:pt>
    <dgm:pt modelId="{3090BFA8-5852-4C84-9507-F4B76D7AD849}" type="pres">
      <dgm:prSet presAssocID="{08D36EA4-65D0-476C-A437-BFBE6F54166B}" presName="LShape" presStyleLbl="alignNode1" presStyleIdx="4" presStyleCnt="5"/>
      <dgm:spPr/>
    </dgm:pt>
    <dgm:pt modelId="{C6FBF10C-5B16-44F8-9617-08F4723F8B97}" type="pres">
      <dgm:prSet presAssocID="{08D36EA4-65D0-476C-A437-BFBE6F54166B}" presName="ParentText" presStyleLbl="revTx" presStyleIdx="2" presStyleCnt="3">
        <dgm:presLayoutVars>
          <dgm:chMax val="0"/>
          <dgm:chPref val="0"/>
          <dgm:bulletEnabled val="1"/>
        </dgm:presLayoutVars>
      </dgm:prSet>
      <dgm:spPr/>
    </dgm:pt>
  </dgm:ptLst>
  <dgm:cxnLst>
    <dgm:cxn modelId="{0FB37A21-8AF9-4848-AD6F-74AEE5BA1859}" type="presOf" srcId="{08D36EA4-65D0-476C-A437-BFBE6F54166B}" destId="{C6FBF10C-5B16-44F8-9617-08F4723F8B97}" srcOrd="0" destOrd="0" presId="urn:microsoft.com/office/officeart/2009/3/layout/StepUpProcess"/>
    <dgm:cxn modelId="{176E7329-2B96-4DD0-ACA3-5CCBECF79BDE}" srcId="{8E7753D4-DC07-4BF3-8E66-CAEEAAD1CA06}" destId="{40611BF1-8344-4D8A-B4D4-F67CAAE20A5B}" srcOrd="0" destOrd="0" parTransId="{37524528-5A31-4EA8-80FD-05F7AC50E7AD}" sibTransId="{D9F7B101-34C1-43AF-90B6-0C3D04F5B3FF}"/>
    <dgm:cxn modelId="{48980867-A9C1-4473-B0A5-CFA3A628ED41}" type="presOf" srcId="{8E7753D4-DC07-4BF3-8E66-CAEEAAD1CA06}" destId="{A1208EAA-EE91-4D03-BF9D-4E03C546AFF5}" srcOrd="0" destOrd="0" presId="urn:microsoft.com/office/officeart/2009/3/layout/StepUpProcess"/>
    <dgm:cxn modelId="{8161ED4F-AF73-433F-A22E-6F19B04472A7}" srcId="{8E7753D4-DC07-4BF3-8E66-CAEEAAD1CA06}" destId="{08D36EA4-65D0-476C-A437-BFBE6F54166B}" srcOrd="2" destOrd="0" parTransId="{FFD0D501-3825-4344-B11B-BA909BF23F7D}" sibTransId="{EA488B68-7992-4368-8662-8AB5DEF00E03}"/>
    <dgm:cxn modelId="{0BD9458F-14DC-4663-89A1-3F9552B8C796}" type="presOf" srcId="{40611BF1-8344-4D8A-B4D4-F67CAAE20A5B}" destId="{8293745D-D71E-454B-862E-424BF31D4936}" srcOrd="0" destOrd="0" presId="urn:microsoft.com/office/officeart/2009/3/layout/StepUpProcess"/>
    <dgm:cxn modelId="{0BE9E6E4-A5E0-48C3-BBD0-E81A30CA1DB5}" srcId="{8E7753D4-DC07-4BF3-8E66-CAEEAAD1CA06}" destId="{69598352-3DE9-4351-8051-58CEADAF79D8}" srcOrd="1" destOrd="0" parTransId="{1A3B63CB-8BB2-4FBC-9111-26C631E2A079}" sibTransId="{077150F5-6292-4034-9FC4-6DD733C8F1FB}"/>
    <dgm:cxn modelId="{0F94F6EB-E309-4203-BC4C-024911115866}" type="presOf" srcId="{69598352-3DE9-4351-8051-58CEADAF79D8}" destId="{AFBB5E49-AB50-4B76-AF38-BFA472B3CF40}" srcOrd="0" destOrd="0" presId="urn:microsoft.com/office/officeart/2009/3/layout/StepUpProcess"/>
    <dgm:cxn modelId="{6E8B0DB6-4CA7-434C-9B93-BFBD6AFE670C}" type="presParOf" srcId="{A1208EAA-EE91-4D03-BF9D-4E03C546AFF5}" destId="{E555F327-BB57-4862-AA4C-9FA8807DADF1}" srcOrd="0" destOrd="0" presId="urn:microsoft.com/office/officeart/2009/3/layout/StepUpProcess"/>
    <dgm:cxn modelId="{850EF7D1-5EE6-4796-B31B-57E1A7DEACCF}" type="presParOf" srcId="{E555F327-BB57-4862-AA4C-9FA8807DADF1}" destId="{8E2D5002-6759-4972-95A6-0E696CCBE2D6}" srcOrd="0" destOrd="0" presId="urn:microsoft.com/office/officeart/2009/3/layout/StepUpProcess"/>
    <dgm:cxn modelId="{37DE5336-CD86-4450-A696-9B65D3A8DD06}" type="presParOf" srcId="{E555F327-BB57-4862-AA4C-9FA8807DADF1}" destId="{8293745D-D71E-454B-862E-424BF31D4936}" srcOrd="1" destOrd="0" presId="urn:microsoft.com/office/officeart/2009/3/layout/StepUpProcess"/>
    <dgm:cxn modelId="{3B73F933-795C-4824-B5F9-6A31711107DB}" type="presParOf" srcId="{E555F327-BB57-4862-AA4C-9FA8807DADF1}" destId="{02503168-B1BF-489F-927D-CDE4B445BECD}" srcOrd="2" destOrd="0" presId="urn:microsoft.com/office/officeart/2009/3/layout/StepUpProcess"/>
    <dgm:cxn modelId="{A053FEE1-CDCE-4334-81A6-8EF2DB2BDF1A}" type="presParOf" srcId="{A1208EAA-EE91-4D03-BF9D-4E03C546AFF5}" destId="{A1D4D1B2-2C71-48EC-9D32-66114B44BEE6}" srcOrd="1" destOrd="0" presId="urn:microsoft.com/office/officeart/2009/3/layout/StepUpProcess"/>
    <dgm:cxn modelId="{E86F4E1B-04D0-4113-843F-5DCBE5DC8306}" type="presParOf" srcId="{A1D4D1B2-2C71-48EC-9D32-66114B44BEE6}" destId="{2B78DBB6-82F9-40DB-942E-84C946CB02BB}" srcOrd="0" destOrd="0" presId="urn:microsoft.com/office/officeart/2009/3/layout/StepUpProcess"/>
    <dgm:cxn modelId="{CFA4382B-1CA7-412F-A1B2-7EECE0EC886F}" type="presParOf" srcId="{A1208EAA-EE91-4D03-BF9D-4E03C546AFF5}" destId="{4C4B25B4-715B-4957-80AF-B3FAC4A7F4B9}" srcOrd="2" destOrd="0" presId="urn:microsoft.com/office/officeart/2009/3/layout/StepUpProcess"/>
    <dgm:cxn modelId="{6380968A-D82F-43B9-A85F-E61A3F430FCB}" type="presParOf" srcId="{4C4B25B4-715B-4957-80AF-B3FAC4A7F4B9}" destId="{4AC24C24-B77E-41E7-9D8C-484B81D6DEB1}" srcOrd="0" destOrd="0" presId="urn:microsoft.com/office/officeart/2009/3/layout/StepUpProcess"/>
    <dgm:cxn modelId="{71896D51-3D99-456D-BD64-973E3CDF6EDD}" type="presParOf" srcId="{4C4B25B4-715B-4957-80AF-B3FAC4A7F4B9}" destId="{AFBB5E49-AB50-4B76-AF38-BFA472B3CF40}" srcOrd="1" destOrd="0" presId="urn:microsoft.com/office/officeart/2009/3/layout/StepUpProcess"/>
    <dgm:cxn modelId="{1085BA98-F0B4-4F29-9E85-53DE1A510C76}" type="presParOf" srcId="{4C4B25B4-715B-4957-80AF-B3FAC4A7F4B9}" destId="{B5A9A409-7E17-464A-B99A-994678517E7B}" srcOrd="2" destOrd="0" presId="urn:microsoft.com/office/officeart/2009/3/layout/StepUpProcess"/>
    <dgm:cxn modelId="{C8767271-169E-455E-9BE1-21FD0D114A67}" type="presParOf" srcId="{A1208EAA-EE91-4D03-BF9D-4E03C546AFF5}" destId="{54854DC2-90F8-4886-9940-1618343E90FF}" srcOrd="3" destOrd="0" presId="urn:microsoft.com/office/officeart/2009/3/layout/StepUpProcess"/>
    <dgm:cxn modelId="{3A291EBE-18F4-4DC3-9780-E0E35B55240E}" type="presParOf" srcId="{54854DC2-90F8-4886-9940-1618343E90FF}" destId="{5851B680-6BC0-49A3-95DD-E3BD856EA886}" srcOrd="0" destOrd="0" presId="urn:microsoft.com/office/officeart/2009/3/layout/StepUpProcess"/>
    <dgm:cxn modelId="{11207326-DDF7-40B3-A79B-6F3B02D1E803}" type="presParOf" srcId="{A1208EAA-EE91-4D03-BF9D-4E03C546AFF5}" destId="{CCFB73F9-9E1F-483E-8CC6-8BC5B2E2D8EF}" srcOrd="4" destOrd="0" presId="urn:microsoft.com/office/officeart/2009/3/layout/StepUpProcess"/>
    <dgm:cxn modelId="{10C737F7-61BD-41BA-A909-E90D66F6FFB9}" type="presParOf" srcId="{CCFB73F9-9E1F-483E-8CC6-8BC5B2E2D8EF}" destId="{3090BFA8-5852-4C84-9507-F4B76D7AD849}" srcOrd="0" destOrd="0" presId="urn:microsoft.com/office/officeart/2009/3/layout/StepUpProcess"/>
    <dgm:cxn modelId="{769AC3A3-1D6A-407A-85B6-AF1E489BEB6D}" type="presParOf" srcId="{CCFB73F9-9E1F-483E-8CC6-8BC5B2E2D8EF}" destId="{C6FBF10C-5B16-44F8-9617-08F4723F8B97}"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C5613E-6D1F-4343-83DF-8F3C5B205A9C}"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GB"/>
        </a:p>
      </dgm:t>
    </dgm:pt>
    <dgm:pt modelId="{6883AF93-5CE8-4CD7-BA40-AF86E7871EED}">
      <dgm:prSet phldrT="[Text]" custT="1"/>
      <dgm:spPr>
        <a:solidFill>
          <a:schemeClr val="bg1"/>
        </a:solidFill>
        <a:ln w="76200">
          <a:solidFill>
            <a:srgbClr val="0B868F"/>
          </a:solidFill>
        </a:ln>
      </dgm:spPr>
      <dgm:t>
        <a:bodyPr anchor="b"/>
        <a:lstStyle/>
        <a:p>
          <a:pPr>
            <a:buClrTx/>
            <a:buSzTx/>
            <a:buFontTx/>
            <a:buNone/>
          </a:pPr>
          <a:r>
            <a:rPr kumimoji="0" lang="en-GB" sz="1600" b="1" i="0" u="none" strike="noStrike" cap="none" spc="0" normalizeH="0" baseline="0" noProof="0">
              <a:ln>
                <a:noFill/>
              </a:ln>
              <a:solidFill>
                <a:srgbClr val="0B868F"/>
              </a:solidFill>
              <a:effectLst/>
              <a:uLnTx/>
              <a:uFillTx/>
              <a:latin typeface="Raleway" panose="020B0503030101060003" pitchFamily="34" charset="0"/>
              <a:ea typeface="+mn-ea"/>
              <a:cs typeface="+mn-cs"/>
            </a:rPr>
            <a:t>Industry initiatives inform and agree gender indicators</a:t>
          </a:r>
          <a:endParaRPr lang="en-GB" sz="1600" b="1">
            <a:solidFill>
              <a:srgbClr val="0B868F"/>
            </a:solidFill>
          </a:endParaRPr>
        </a:p>
      </dgm:t>
    </dgm:pt>
    <dgm:pt modelId="{860161A0-2811-4D16-BB28-EB19C72FDE78}" type="parTrans" cxnId="{C47F0AEE-A0AE-4B60-967F-7D7343A81E3F}">
      <dgm:prSet/>
      <dgm:spPr/>
      <dgm:t>
        <a:bodyPr/>
        <a:lstStyle/>
        <a:p>
          <a:endParaRPr lang="en-GB"/>
        </a:p>
      </dgm:t>
    </dgm:pt>
    <dgm:pt modelId="{8BBDC66F-BF43-4D5C-99E9-28E673A52812}" type="sibTrans" cxnId="{C47F0AEE-A0AE-4B60-967F-7D7343A81E3F}">
      <dgm:prSet/>
      <dgm:spPr>
        <a:solidFill>
          <a:schemeClr val="tx2">
            <a:lumMod val="20000"/>
            <a:lumOff val="80000"/>
          </a:schemeClr>
        </a:solidFill>
      </dgm:spPr>
      <dgm:t>
        <a:bodyPr/>
        <a:lstStyle/>
        <a:p>
          <a:endParaRPr lang="en-GB"/>
        </a:p>
      </dgm:t>
    </dgm:pt>
    <dgm:pt modelId="{699FD4D5-BF75-4EA1-B9CB-DFBED99E1444}">
      <dgm:prSet phldrT="[Text]" custT="1"/>
      <dgm:spPr>
        <a:solidFill>
          <a:schemeClr val="bg1"/>
        </a:solidFill>
        <a:ln w="76200">
          <a:solidFill>
            <a:srgbClr val="0B868F"/>
          </a:solidFill>
        </a:ln>
      </dgm:spPr>
      <dgm:t>
        <a:bodyPr anchor="b"/>
        <a:lstStyle/>
        <a:p>
          <a:pPr>
            <a:buClrTx/>
            <a:buSzTx/>
            <a:buFontTx/>
            <a:buNone/>
          </a:pPr>
          <a:r>
            <a:rPr kumimoji="0" lang="en-GB" sz="1600" b="1" i="0" u="none" strike="noStrike" cap="none" spc="0" normalizeH="0" baseline="0" noProof="0">
              <a:ln>
                <a:noFill/>
              </a:ln>
              <a:solidFill>
                <a:srgbClr val="0B868F"/>
              </a:solidFill>
              <a:effectLst/>
              <a:uLnTx/>
              <a:uFillTx/>
              <a:latin typeface="Raleway" panose="020B0503030101060003" pitchFamily="34" charset="0"/>
              <a:ea typeface="+mn-ea"/>
              <a:cs typeface="+mn-cs"/>
            </a:rPr>
            <a:t>Sedex platform integrates datapoints </a:t>
          </a:r>
          <a:r>
            <a:rPr lang="en-GB" sz="1600" b="1">
              <a:solidFill>
                <a:srgbClr val="0B868F"/>
              </a:solidFill>
              <a:latin typeface="Raleway" panose="020B0503030101060003" pitchFamily="34" charset="0"/>
            </a:rPr>
            <a:t>(Site profile, SAQ, SMETA)</a:t>
          </a:r>
          <a:endParaRPr lang="en-GB" sz="1600" b="1">
            <a:solidFill>
              <a:srgbClr val="0B868F"/>
            </a:solidFill>
          </a:endParaRPr>
        </a:p>
      </dgm:t>
    </dgm:pt>
    <dgm:pt modelId="{DF0D025C-5A16-4985-A7EC-3B075FEB206A}" type="parTrans" cxnId="{2EB8C420-68BE-4AB4-8CBB-ADB3921A2F59}">
      <dgm:prSet/>
      <dgm:spPr/>
      <dgm:t>
        <a:bodyPr/>
        <a:lstStyle/>
        <a:p>
          <a:endParaRPr lang="en-GB"/>
        </a:p>
      </dgm:t>
    </dgm:pt>
    <dgm:pt modelId="{C65AFAF2-3057-420D-ADF3-0CD05D0B33C2}" type="sibTrans" cxnId="{2EB8C420-68BE-4AB4-8CBB-ADB3921A2F59}">
      <dgm:prSet/>
      <dgm:spPr/>
      <dgm:t>
        <a:bodyPr/>
        <a:lstStyle/>
        <a:p>
          <a:endParaRPr lang="en-GB"/>
        </a:p>
      </dgm:t>
    </dgm:pt>
    <dgm:pt modelId="{8051638B-1B20-48A3-BCBE-1B02F59FDB44}">
      <dgm:prSet phldrT="[Text]" custT="1"/>
      <dgm:spPr>
        <a:solidFill>
          <a:schemeClr val="bg1"/>
        </a:solidFill>
        <a:ln w="76200">
          <a:solidFill>
            <a:srgbClr val="0B868F"/>
          </a:solidFill>
        </a:ln>
      </dgm:spPr>
      <dgm:t>
        <a:bodyPr anchor="b"/>
        <a:lstStyle/>
        <a:p>
          <a:pPr>
            <a:buClrTx/>
            <a:buSzTx/>
            <a:buFontTx/>
            <a:buNone/>
          </a:pPr>
          <a:r>
            <a:rPr kumimoji="0" lang="en-GB" sz="1600" b="1" i="0" u="none" strike="noStrike" cap="none" spc="0" normalizeH="0" baseline="0" noProof="0">
              <a:ln>
                <a:noFill/>
              </a:ln>
              <a:solidFill>
                <a:srgbClr val="0B868F"/>
              </a:solidFill>
              <a:effectLst/>
              <a:uLnTx/>
              <a:uFillTx/>
              <a:latin typeface="Raleway" panose="020B0503030101060003" pitchFamily="34" charset="0"/>
              <a:ea typeface="+mn-ea"/>
              <a:cs typeface="+mn-cs"/>
            </a:rPr>
            <a:t>Dashboards for members to interpret results</a:t>
          </a:r>
          <a:endParaRPr lang="en-GB" sz="1600" b="1">
            <a:solidFill>
              <a:srgbClr val="0B868F"/>
            </a:solidFill>
          </a:endParaRPr>
        </a:p>
      </dgm:t>
    </dgm:pt>
    <dgm:pt modelId="{3176224B-C1A1-4DF2-B5EE-723372B52133}" type="parTrans" cxnId="{C5DD7708-5CB7-4CCE-9EE7-FB35AA42718B}">
      <dgm:prSet/>
      <dgm:spPr/>
      <dgm:t>
        <a:bodyPr/>
        <a:lstStyle/>
        <a:p>
          <a:endParaRPr lang="en-GB"/>
        </a:p>
      </dgm:t>
    </dgm:pt>
    <dgm:pt modelId="{051B9175-0DA3-4E5E-AA23-8BC2D0D17626}" type="sibTrans" cxnId="{C5DD7708-5CB7-4CCE-9EE7-FB35AA42718B}">
      <dgm:prSet/>
      <dgm:spPr/>
      <dgm:t>
        <a:bodyPr/>
        <a:lstStyle/>
        <a:p>
          <a:endParaRPr lang="en-GB"/>
        </a:p>
      </dgm:t>
    </dgm:pt>
    <dgm:pt modelId="{FFF56D6D-8DFC-4F75-A87D-AAF26E24D1D1}" type="pres">
      <dgm:prSet presAssocID="{7BC5613E-6D1F-4343-83DF-8F3C5B205A9C}" presName="Name0" presStyleCnt="0">
        <dgm:presLayoutVars>
          <dgm:dir/>
          <dgm:resizeHandles val="exact"/>
        </dgm:presLayoutVars>
      </dgm:prSet>
      <dgm:spPr/>
    </dgm:pt>
    <dgm:pt modelId="{E677A63C-145B-44FF-8031-1B71FFA96D80}" type="pres">
      <dgm:prSet presAssocID="{7BC5613E-6D1F-4343-83DF-8F3C5B205A9C}" presName="cycle" presStyleCnt="0"/>
      <dgm:spPr/>
    </dgm:pt>
    <dgm:pt modelId="{AEA4B0C8-FAC3-4380-8B51-DE0023AE7755}" type="pres">
      <dgm:prSet presAssocID="{6883AF93-5CE8-4CD7-BA40-AF86E7871EED}" presName="nodeFirstNode" presStyleLbl="node1" presStyleIdx="0" presStyleCnt="3" custRadScaleRad="98869">
        <dgm:presLayoutVars>
          <dgm:bulletEnabled val="1"/>
        </dgm:presLayoutVars>
      </dgm:prSet>
      <dgm:spPr/>
    </dgm:pt>
    <dgm:pt modelId="{35000C9D-B4AE-4A88-ABF7-14BF95902F3B}" type="pres">
      <dgm:prSet presAssocID="{8BBDC66F-BF43-4D5C-99E9-28E673A52812}" presName="sibTransFirstNode" presStyleLbl="bgShp" presStyleIdx="0" presStyleCnt="1" custAng="21083997" custFlipVert="1" custFlipHor="1" custScaleX="114454" custScaleY="38008" custLinFactNeighborX="45348" custLinFactNeighborY="13157"/>
      <dgm:spPr/>
    </dgm:pt>
    <dgm:pt modelId="{29ADCD84-594E-4D89-A422-B2B749C1D5CF}" type="pres">
      <dgm:prSet presAssocID="{699FD4D5-BF75-4EA1-B9CB-DFBED99E1444}" presName="nodeFollowingNodes" presStyleLbl="node1" presStyleIdx="1" presStyleCnt="3" custRadScaleRad="116267" custRadScaleInc="-19692">
        <dgm:presLayoutVars>
          <dgm:bulletEnabled val="1"/>
        </dgm:presLayoutVars>
      </dgm:prSet>
      <dgm:spPr/>
    </dgm:pt>
    <dgm:pt modelId="{8AEC502C-0318-4259-92FA-E11D96271662}" type="pres">
      <dgm:prSet presAssocID="{8051638B-1B20-48A3-BCBE-1B02F59FDB44}" presName="nodeFollowingNodes" presStyleLbl="node1" presStyleIdx="2" presStyleCnt="3" custRadScaleRad="110885" custRadScaleInc="17629">
        <dgm:presLayoutVars>
          <dgm:bulletEnabled val="1"/>
        </dgm:presLayoutVars>
      </dgm:prSet>
      <dgm:spPr/>
    </dgm:pt>
  </dgm:ptLst>
  <dgm:cxnLst>
    <dgm:cxn modelId="{C5DD7708-5CB7-4CCE-9EE7-FB35AA42718B}" srcId="{7BC5613E-6D1F-4343-83DF-8F3C5B205A9C}" destId="{8051638B-1B20-48A3-BCBE-1B02F59FDB44}" srcOrd="2" destOrd="0" parTransId="{3176224B-C1A1-4DF2-B5EE-723372B52133}" sibTransId="{051B9175-0DA3-4E5E-AA23-8BC2D0D17626}"/>
    <dgm:cxn modelId="{2EB8C420-68BE-4AB4-8CBB-ADB3921A2F59}" srcId="{7BC5613E-6D1F-4343-83DF-8F3C5B205A9C}" destId="{699FD4D5-BF75-4EA1-B9CB-DFBED99E1444}" srcOrd="1" destOrd="0" parTransId="{DF0D025C-5A16-4985-A7EC-3B075FEB206A}" sibTransId="{C65AFAF2-3057-420D-ADF3-0CD05D0B33C2}"/>
    <dgm:cxn modelId="{FFFC2B75-9DB3-4ED2-9584-A557AB89A6B9}" type="presOf" srcId="{8051638B-1B20-48A3-BCBE-1B02F59FDB44}" destId="{8AEC502C-0318-4259-92FA-E11D96271662}" srcOrd="0" destOrd="0" presId="urn:microsoft.com/office/officeart/2005/8/layout/cycle3"/>
    <dgm:cxn modelId="{B75B30A3-F00B-46A7-8DD3-47FBBF79A507}" type="presOf" srcId="{699FD4D5-BF75-4EA1-B9CB-DFBED99E1444}" destId="{29ADCD84-594E-4D89-A422-B2B749C1D5CF}" srcOrd="0" destOrd="0" presId="urn:microsoft.com/office/officeart/2005/8/layout/cycle3"/>
    <dgm:cxn modelId="{72A765AA-CE8C-4B16-B904-0304BDFCDE01}" type="presOf" srcId="{6883AF93-5CE8-4CD7-BA40-AF86E7871EED}" destId="{AEA4B0C8-FAC3-4380-8B51-DE0023AE7755}" srcOrd="0" destOrd="0" presId="urn:microsoft.com/office/officeart/2005/8/layout/cycle3"/>
    <dgm:cxn modelId="{41664FB0-1231-45BD-A9E9-8156D3C6D8B1}" type="presOf" srcId="{8BBDC66F-BF43-4D5C-99E9-28E673A52812}" destId="{35000C9D-B4AE-4A88-ABF7-14BF95902F3B}" srcOrd="0" destOrd="0" presId="urn:microsoft.com/office/officeart/2005/8/layout/cycle3"/>
    <dgm:cxn modelId="{C47F0AEE-A0AE-4B60-967F-7D7343A81E3F}" srcId="{7BC5613E-6D1F-4343-83DF-8F3C5B205A9C}" destId="{6883AF93-5CE8-4CD7-BA40-AF86E7871EED}" srcOrd="0" destOrd="0" parTransId="{860161A0-2811-4D16-BB28-EB19C72FDE78}" sibTransId="{8BBDC66F-BF43-4D5C-99E9-28E673A52812}"/>
    <dgm:cxn modelId="{697E23F7-9AC0-4A1F-9695-CB3CCBBF2342}" type="presOf" srcId="{7BC5613E-6D1F-4343-83DF-8F3C5B205A9C}" destId="{FFF56D6D-8DFC-4F75-A87D-AAF26E24D1D1}" srcOrd="0" destOrd="0" presId="urn:microsoft.com/office/officeart/2005/8/layout/cycle3"/>
    <dgm:cxn modelId="{A91F1F49-4947-4109-9E6B-5AA269457001}" type="presParOf" srcId="{FFF56D6D-8DFC-4F75-A87D-AAF26E24D1D1}" destId="{E677A63C-145B-44FF-8031-1B71FFA96D80}" srcOrd="0" destOrd="0" presId="urn:microsoft.com/office/officeart/2005/8/layout/cycle3"/>
    <dgm:cxn modelId="{14D0C0F5-DA02-43B0-865B-EA0F63E4C2A8}" type="presParOf" srcId="{E677A63C-145B-44FF-8031-1B71FFA96D80}" destId="{AEA4B0C8-FAC3-4380-8B51-DE0023AE7755}" srcOrd="0" destOrd="0" presId="urn:microsoft.com/office/officeart/2005/8/layout/cycle3"/>
    <dgm:cxn modelId="{FDC850EA-9DCA-4369-B660-163C52D6AD47}" type="presParOf" srcId="{E677A63C-145B-44FF-8031-1B71FFA96D80}" destId="{35000C9D-B4AE-4A88-ABF7-14BF95902F3B}" srcOrd="1" destOrd="0" presId="urn:microsoft.com/office/officeart/2005/8/layout/cycle3"/>
    <dgm:cxn modelId="{295DB576-3271-4E3D-BEDC-937DC047F677}" type="presParOf" srcId="{E677A63C-145B-44FF-8031-1B71FFA96D80}" destId="{29ADCD84-594E-4D89-A422-B2B749C1D5CF}" srcOrd="2" destOrd="0" presId="urn:microsoft.com/office/officeart/2005/8/layout/cycle3"/>
    <dgm:cxn modelId="{479EB847-BAF5-4C22-9F59-AB7131C01516}" type="presParOf" srcId="{E677A63C-145B-44FF-8031-1B71FFA96D80}" destId="{8AEC502C-0318-4259-92FA-E11D96271662}" srcOrd="3" destOrd="0" presId="urn:microsoft.com/office/officeart/2005/8/layout/cycle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D5002-6759-4972-95A6-0E696CCBE2D6}">
      <dsp:nvSpPr>
        <dsp:cNvPr id="0" name=""/>
        <dsp:cNvSpPr/>
      </dsp:nvSpPr>
      <dsp:spPr>
        <a:xfrm rot="5400000">
          <a:off x="470743" y="1355220"/>
          <a:ext cx="1406710" cy="2340735"/>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93745D-D71E-454B-862E-424BF31D4936}">
      <dsp:nvSpPr>
        <dsp:cNvPr id="0" name=""/>
        <dsp:cNvSpPr/>
      </dsp:nvSpPr>
      <dsp:spPr>
        <a:xfrm>
          <a:off x="235928" y="2054595"/>
          <a:ext cx="2113228" cy="1852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a:latin typeface="+mn-lt"/>
            </a:rPr>
            <a:t>Level 1</a:t>
          </a:r>
        </a:p>
      </dsp:txBody>
      <dsp:txXfrm>
        <a:off x="235928" y="2054595"/>
        <a:ext cx="2113228" cy="1852368"/>
      </dsp:txXfrm>
    </dsp:sp>
    <dsp:sp modelId="{02503168-B1BF-489F-927D-CDE4B445BECD}">
      <dsp:nvSpPr>
        <dsp:cNvPr id="0" name=""/>
        <dsp:cNvSpPr/>
      </dsp:nvSpPr>
      <dsp:spPr>
        <a:xfrm>
          <a:off x="1950434" y="1182892"/>
          <a:ext cx="398722" cy="39872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C24C24-B77E-41E7-9D8C-484B81D6DEB1}">
      <dsp:nvSpPr>
        <dsp:cNvPr id="0" name=""/>
        <dsp:cNvSpPr/>
      </dsp:nvSpPr>
      <dsp:spPr>
        <a:xfrm rot="5400000">
          <a:off x="3057748" y="715063"/>
          <a:ext cx="1406710" cy="2340735"/>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BB5E49-AB50-4B76-AF38-BFA472B3CF40}">
      <dsp:nvSpPr>
        <dsp:cNvPr id="0" name=""/>
        <dsp:cNvSpPr/>
      </dsp:nvSpPr>
      <dsp:spPr>
        <a:xfrm>
          <a:off x="2822933" y="1414438"/>
          <a:ext cx="2113228" cy="1852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a:latin typeface="+mn-lt"/>
            </a:rPr>
            <a:t>Level 2</a:t>
          </a:r>
        </a:p>
      </dsp:txBody>
      <dsp:txXfrm>
        <a:off x="2822933" y="1414438"/>
        <a:ext cx="2113228" cy="1852368"/>
      </dsp:txXfrm>
    </dsp:sp>
    <dsp:sp modelId="{B5A9A409-7E17-464A-B99A-994678517E7B}">
      <dsp:nvSpPr>
        <dsp:cNvPr id="0" name=""/>
        <dsp:cNvSpPr/>
      </dsp:nvSpPr>
      <dsp:spPr>
        <a:xfrm>
          <a:off x="4537439" y="542735"/>
          <a:ext cx="398722" cy="39872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90BFA8-5852-4C84-9507-F4B76D7AD849}">
      <dsp:nvSpPr>
        <dsp:cNvPr id="0" name=""/>
        <dsp:cNvSpPr/>
      </dsp:nvSpPr>
      <dsp:spPr>
        <a:xfrm rot="5400000">
          <a:off x="5644752" y="74906"/>
          <a:ext cx="1406710" cy="2340735"/>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FBF10C-5B16-44F8-9617-08F4723F8B97}">
      <dsp:nvSpPr>
        <dsp:cNvPr id="0" name=""/>
        <dsp:cNvSpPr/>
      </dsp:nvSpPr>
      <dsp:spPr>
        <a:xfrm>
          <a:off x="5409937" y="774281"/>
          <a:ext cx="2113228" cy="1852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a:latin typeface="+mn-lt"/>
            </a:rPr>
            <a:t>Level 3</a:t>
          </a:r>
        </a:p>
      </dsp:txBody>
      <dsp:txXfrm>
        <a:off x="5409937" y="774281"/>
        <a:ext cx="2113228" cy="18523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000C9D-B4AE-4A88-ABF7-14BF95902F3B}">
      <dsp:nvSpPr>
        <dsp:cNvPr id="0" name=""/>
        <dsp:cNvSpPr/>
      </dsp:nvSpPr>
      <dsp:spPr>
        <a:xfrm rot="21083997" flipH="1" flipV="1">
          <a:off x="3662496" y="1560549"/>
          <a:ext cx="4611099" cy="1531258"/>
        </a:xfrm>
        <a:prstGeom prst="leftCircularArrow">
          <a:avLst>
            <a:gd name="adj1" fmla="val 5689"/>
            <a:gd name="adj2" fmla="val 340510"/>
            <a:gd name="adj3" fmla="val 12372815"/>
            <a:gd name="adj4" fmla="val 18304854"/>
            <a:gd name="adj5" fmla="val 5908"/>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AEA4B0C8-FAC3-4380-8B51-DE0023AE7755}">
      <dsp:nvSpPr>
        <dsp:cNvPr id="0" name=""/>
        <dsp:cNvSpPr/>
      </dsp:nvSpPr>
      <dsp:spPr>
        <a:xfrm>
          <a:off x="2709492" y="21205"/>
          <a:ext cx="2863165" cy="1431582"/>
        </a:xfrm>
        <a:prstGeom prst="roundRect">
          <a:avLst/>
        </a:prstGeom>
        <a:solidFill>
          <a:schemeClr val="bg1"/>
        </a:solidFill>
        <a:ln w="76200" cap="flat" cmpd="sng" algn="ctr">
          <a:solidFill>
            <a:srgbClr val="0B868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b" anchorCtr="0">
          <a:noAutofit/>
        </a:bodyPr>
        <a:lstStyle/>
        <a:p>
          <a:pPr marL="0" lvl="0" indent="0" algn="ctr" defTabSz="711200">
            <a:lnSpc>
              <a:spcPct val="90000"/>
            </a:lnSpc>
            <a:spcBef>
              <a:spcPct val="0"/>
            </a:spcBef>
            <a:spcAft>
              <a:spcPct val="35000"/>
            </a:spcAft>
            <a:buClrTx/>
            <a:buSzTx/>
            <a:buFontTx/>
            <a:buNone/>
          </a:pPr>
          <a:r>
            <a:rPr kumimoji="0" lang="en-GB" sz="1600" b="1" i="0" u="none" strike="noStrike" kern="1200" cap="none" spc="0" normalizeH="0" baseline="0" noProof="0">
              <a:ln>
                <a:noFill/>
              </a:ln>
              <a:solidFill>
                <a:srgbClr val="0B868F"/>
              </a:solidFill>
              <a:effectLst/>
              <a:uLnTx/>
              <a:uFillTx/>
              <a:latin typeface="Raleway" panose="020B0503030101060003" pitchFamily="34" charset="0"/>
              <a:ea typeface="+mn-ea"/>
              <a:cs typeface="+mn-cs"/>
            </a:rPr>
            <a:t>Industry initiatives inform and agree gender indicators</a:t>
          </a:r>
          <a:endParaRPr lang="en-GB" sz="1600" b="1" kern="1200">
            <a:solidFill>
              <a:srgbClr val="0B868F"/>
            </a:solidFill>
          </a:endParaRPr>
        </a:p>
      </dsp:txBody>
      <dsp:txXfrm>
        <a:off x="2779376" y="91089"/>
        <a:ext cx="2723397" cy="1291814"/>
      </dsp:txXfrm>
    </dsp:sp>
    <dsp:sp modelId="{29ADCD84-594E-4D89-A422-B2B749C1D5CF}">
      <dsp:nvSpPr>
        <dsp:cNvPr id="0" name=""/>
        <dsp:cNvSpPr/>
      </dsp:nvSpPr>
      <dsp:spPr>
        <a:xfrm>
          <a:off x="4712563" y="2200311"/>
          <a:ext cx="2863165" cy="1431582"/>
        </a:xfrm>
        <a:prstGeom prst="roundRect">
          <a:avLst/>
        </a:prstGeom>
        <a:solidFill>
          <a:schemeClr val="bg1"/>
        </a:solidFill>
        <a:ln w="76200" cap="flat" cmpd="sng" algn="ctr">
          <a:solidFill>
            <a:srgbClr val="0B868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b" anchorCtr="0">
          <a:noAutofit/>
        </a:bodyPr>
        <a:lstStyle/>
        <a:p>
          <a:pPr marL="0" lvl="0" indent="0" algn="ctr" defTabSz="711200">
            <a:lnSpc>
              <a:spcPct val="90000"/>
            </a:lnSpc>
            <a:spcBef>
              <a:spcPct val="0"/>
            </a:spcBef>
            <a:spcAft>
              <a:spcPct val="35000"/>
            </a:spcAft>
            <a:buClrTx/>
            <a:buSzTx/>
            <a:buFontTx/>
            <a:buNone/>
          </a:pPr>
          <a:r>
            <a:rPr kumimoji="0" lang="en-GB" sz="1600" b="1" i="0" u="none" strike="noStrike" kern="1200" cap="none" spc="0" normalizeH="0" baseline="0" noProof="0">
              <a:ln>
                <a:noFill/>
              </a:ln>
              <a:solidFill>
                <a:srgbClr val="0B868F"/>
              </a:solidFill>
              <a:effectLst/>
              <a:uLnTx/>
              <a:uFillTx/>
              <a:latin typeface="Raleway" panose="020B0503030101060003" pitchFamily="34" charset="0"/>
              <a:ea typeface="+mn-ea"/>
              <a:cs typeface="+mn-cs"/>
            </a:rPr>
            <a:t>Sedex platform integrates datapoints </a:t>
          </a:r>
          <a:r>
            <a:rPr lang="en-GB" sz="1600" b="1" kern="1200">
              <a:solidFill>
                <a:srgbClr val="0B868F"/>
              </a:solidFill>
              <a:latin typeface="Raleway" panose="020B0503030101060003" pitchFamily="34" charset="0"/>
            </a:rPr>
            <a:t>(Site profile, SAQ, SMETA)</a:t>
          </a:r>
          <a:endParaRPr lang="en-GB" sz="1600" b="1" kern="1200">
            <a:solidFill>
              <a:srgbClr val="0B868F"/>
            </a:solidFill>
          </a:endParaRPr>
        </a:p>
      </dsp:txBody>
      <dsp:txXfrm>
        <a:off x="4782447" y="2270195"/>
        <a:ext cx="2723397" cy="1291814"/>
      </dsp:txXfrm>
    </dsp:sp>
    <dsp:sp modelId="{8AEC502C-0318-4259-92FA-E11D96271662}">
      <dsp:nvSpPr>
        <dsp:cNvPr id="0" name=""/>
        <dsp:cNvSpPr/>
      </dsp:nvSpPr>
      <dsp:spPr>
        <a:xfrm>
          <a:off x="813616" y="2241810"/>
          <a:ext cx="2863165" cy="1431582"/>
        </a:xfrm>
        <a:prstGeom prst="roundRect">
          <a:avLst/>
        </a:prstGeom>
        <a:solidFill>
          <a:schemeClr val="bg1"/>
        </a:solidFill>
        <a:ln w="76200" cap="flat" cmpd="sng" algn="ctr">
          <a:solidFill>
            <a:srgbClr val="0B868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b" anchorCtr="0">
          <a:noAutofit/>
        </a:bodyPr>
        <a:lstStyle/>
        <a:p>
          <a:pPr marL="0" lvl="0" indent="0" algn="ctr" defTabSz="711200">
            <a:lnSpc>
              <a:spcPct val="90000"/>
            </a:lnSpc>
            <a:spcBef>
              <a:spcPct val="0"/>
            </a:spcBef>
            <a:spcAft>
              <a:spcPct val="35000"/>
            </a:spcAft>
            <a:buClrTx/>
            <a:buSzTx/>
            <a:buFontTx/>
            <a:buNone/>
          </a:pPr>
          <a:r>
            <a:rPr kumimoji="0" lang="en-GB" sz="1600" b="1" i="0" u="none" strike="noStrike" kern="1200" cap="none" spc="0" normalizeH="0" baseline="0" noProof="0">
              <a:ln>
                <a:noFill/>
              </a:ln>
              <a:solidFill>
                <a:srgbClr val="0B868F"/>
              </a:solidFill>
              <a:effectLst/>
              <a:uLnTx/>
              <a:uFillTx/>
              <a:latin typeface="Raleway" panose="020B0503030101060003" pitchFamily="34" charset="0"/>
              <a:ea typeface="+mn-ea"/>
              <a:cs typeface="+mn-cs"/>
            </a:rPr>
            <a:t>Dashboards for members to interpret results</a:t>
          </a:r>
          <a:endParaRPr lang="en-GB" sz="1600" b="1" kern="1200">
            <a:solidFill>
              <a:srgbClr val="0B868F"/>
            </a:solidFill>
          </a:endParaRPr>
        </a:p>
      </dsp:txBody>
      <dsp:txXfrm>
        <a:off x="883500" y="2311694"/>
        <a:ext cx="2723397" cy="129181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E78B0-5305-485D-BA4D-10A9698A0F78}" type="datetimeFigureOut">
              <a:rPr lang="en-GB" smtClean="0"/>
              <a:t>24/10/2022</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A6C678-BC85-42CD-B054-42DCA31F0003}" type="slidenum">
              <a:rPr lang="en-GB" smtClean="0"/>
              <a:t>‹#›</a:t>
            </a:fld>
            <a:endParaRPr lang="en-GB" dirty="0"/>
          </a:p>
        </p:txBody>
      </p:sp>
    </p:spTree>
    <p:extLst>
      <p:ext uri="{BB962C8B-B14F-4D97-AF65-F5344CB8AC3E}">
        <p14:creationId xmlns:p14="http://schemas.microsoft.com/office/powerpoint/2010/main" val="23739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sr.org/en/our-insights/report-view/making-women-workers-count-gender-responsive-due-diligence-repor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A6C678-BC85-42CD-B054-42DCA31F0003}" type="slidenum">
              <a:rPr lang="en-GB" smtClean="0"/>
              <a:t>1</a:t>
            </a:fld>
            <a:endParaRPr lang="en-GB" dirty="0"/>
          </a:p>
        </p:txBody>
      </p:sp>
    </p:spTree>
    <p:extLst>
      <p:ext uri="{BB962C8B-B14F-4D97-AF65-F5344CB8AC3E}">
        <p14:creationId xmlns:p14="http://schemas.microsoft.com/office/powerpoint/2010/main" val="470376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1513" y="4681538"/>
            <a:ext cx="5375275" cy="4433887"/>
          </a:xfrm>
          <a:prstGeom prst="rect">
            <a:avLst/>
          </a:prstGeom>
        </p:spPr>
        <p:txBody>
          <a:bodyPr/>
          <a:lstStyle/>
          <a:p>
            <a:endParaRPr lang="en-GB" baseline="0" dirty="0"/>
          </a:p>
        </p:txBody>
      </p:sp>
    </p:spTree>
    <p:extLst>
      <p:ext uri="{BB962C8B-B14F-4D97-AF65-F5344CB8AC3E}">
        <p14:creationId xmlns:p14="http://schemas.microsoft.com/office/powerpoint/2010/main" val="728410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2A6C678-BC85-42CD-B054-42DCA31F0003}" type="slidenum">
              <a:rPr lang="en-GB" smtClean="0"/>
              <a:t>3</a:t>
            </a:fld>
            <a:endParaRPr lang="en-GB" dirty="0"/>
          </a:p>
        </p:txBody>
      </p:sp>
    </p:spTree>
    <p:extLst>
      <p:ext uri="{BB962C8B-B14F-4D97-AF65-F5344CB8AC3E}">
        <p14:creationId xmlns:p14="http://schemas.microsoft.com/office/powerpoint/2010/main" val="855442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A6C678-BC85-42CD-B054-42DCA31F0003}" type="slidenum">
              <a:rPr lang="en-GB" smtClean="0"/>
              <a:t>4</a:t>
            </a:fld>
            <a:endParaRPr lang="en-GB" dirty="0"/>
          </a:p>
        </p:txBody>
      </p:sp>
    </p:spTree>
    <p:extLst>
      <p:ext uri="{BB962C8B-B14F-4D97-AF65-F5344CB8AC3E}">
        <p14:creationId xmlns:p14="http://schemas.microsoft.com/office/powerpoint/2010/main" val="2478155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A6C678-BC85-42CD-B054-42DCA31F0003}" type="slidenum">
              <a:rPr lang="en-GB" smtClean="0"/>
              <a:t>5</a:t>
            </a:fld>
            <a:endParaRPr lang="en-GB" dirty="0"/>
          </a:p>
        </p:txBody>
      </p:sp>
    </p:spTree>
    <p:extLst>
      <p:ext uri="{BB962C8B-B14F-4D97-AF65-F5344CB8AC3E}">
        <p14:creationId xmlns:p14="http://schemas.microsoft.com/office/powerpoint/2010/main" val="1004116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A6C678-BC85-42CD-B054-42DCA31F00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834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1368D8-9BD5-43E4-9AA6-D67298B6292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6554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Raleway" panose="020B0503030101060003" pitchFamily="34" charset="0"/>
                <a:ea typeface="Calibri" panose="020F0502020204030204" pitchFamily="34" charset="0"/>
              </a:rPr>
              <a:t>KATE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Raleway" panose="020B0503030101060003" pitchFamily="34" charset="0"/>
                <a:ea typeface="Calibri" panose="020F0502020204030204" pitchFamily="34" charset="0"/>
              </a:rPr>
              <a:t>The three L1 indicators </a:t>
            </a:r>
            <a:r>
              <a:rPr lang="en-GB" sz="1800" b="1">
                <a:effectLst/>
                <a:latin typeface="Raleway" panose="020B0503030101060003" pitchFamily="34" charset="0"/>
                <a:ea typeface="Calibri" panose="020F0502020204030204" pitchFamily="34" charset="0"/>
              </a:rPr>
              <a:t>not</a:t>
            </a:r>
            <a:r>
              <a:rPr lang="en-GB" sz="1800">
                <a:effectLst/>
                <a:latin typeface="Raleway" panose="020B0503030101060003" pitchFamily="34" charset="0"/>
                <a:ea typeface="Calibri" panose="020F0502020204030204" pitchFamily="34" charset="0"/>
              </a:rPr>
              <a:t> included are 1) number of workers in trade unions, 2) number of workers in worker committees, 3) % of employees regularly working overtime.</a:t>
            </a:r>
            <a:endParaRPr lang="en-GB" sz="180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atin typeface="Raleway"/>
            </a:endParaRPr>
          </a:p>
          <a:p>
            <a:r>
              <a:rPr lang="en-GB" sz="1800">
                <a:effectLst/>
                <a:latin typeface="Raleway" panose="020B0503030101060003" pitchFamily="34" charset="0"/>
                <a:ea typeface="Calibri" panose="020F0502020204030204" pitchFamily="34" charset="0"/>
              </a:rPr>
              <a:t>Other questions linked to gender in the draft SAQ are:</a:t>
            </a:r>
            <a:endParaRPr lang="en-GB" sz="180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800">
                <a:solidFill>
                  <a:srgbClr val="000000"/>
                </a:solidFill>
                <a:effectLst/>
                <a:latin typeface="Raleway" panose="020B0503030101060003" pitchFamily="34" charset="0"/>
                <a:ea typeface="Times New Roman" panose="02020603050405020304" pitchFamily="18" charset="0"/>
              </a:rPr>
              <a:t>What does your company do to prevent violence and harassment, including sexual harassment? (Select all that apply)</a:t>
            </a:r>
            <a:endParaRPr lang="en-GB" sz="180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800">
                <a:solidFill>
                  <a:srgbClr val="000000"/>
                </a:solidFill>
                <a:effectLst/>
                <a:latin typeface="Raleway" panose="020B0503030101060003" pitchFamily="34" charset="0"/>
                <a:ea typeface="Times New Roman" panose="02020603050405020304" pitchFamily="18" charset="0"/>
              </a:rPr>
              <a:t>What does your company do to ensure gender equality and women's empowerment? (Select all that apply)</a:t>
            </a:r>
            <a:endParaRPr lang="en-GB" sz="1800">
              <a:effectLst/>
              <a:latin typeface="Calibri" panose="020F0502020204030204" pitchFamily="34" charset="0"/>
              <a:ea typeface="Calibri" panose="020F0502020204030204" pitchFamily="34" charset="0"/>
            </a:endParaRPr>
          </a:p>
          <a:p>
            <a:r>
              <a:rPr lang="en-GB" sz="1800">
                <a:effectLst/>
                <a:latin typeface="Raleway" panose="020B0503030101060003" pitchFamily="34" charset="0"/>
                <a:ea typeface="Calibri" panose="020F0502020204030204" pitchFamily="34" charset="0"/>
              </a:rPr>
              <a:t> </a:t>
            </a:r>
            <a:endParaRPr lang="en-GB" sz="1800">
              <a:effectLst/>
              <a:latin typeface="Calibri" panose="020F0502020204030204" pitchFamily="34" charset="0"/>
              <a:ea typeface="Calibri" panose="020F0502020204030204" pitchFamily="34" charset="0"/>
            </a:endParaRPr>
          </a:p>
          <a:p>
            <a:r>
              <a:rPr lang="en-GB" sz="1800">
                <a:effectLst/>
                <a:latin typeface="Raleway" panose="020B0503030101060003" pitchFamily="34" charset="0"/>
                <a:ea typeface="Calibri" panose="020F0502020204030204" pitchFamily="34" charset="0"/>
              </a:rPr>
              <a:t>Alignment with BSR indicators will continue to be our strategy, given the need to mitigate data collection burden, the endorsement of this framework by our members, and the focus of BSR’s measurement of the outcome on workers.</a:t>
            </a:r>
            <a:endParaRPr lang="en-GB" sz="180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atin typeface="Raleway"/>
            </a:endParaRPr>
          </a:p>
          <a:p>
            <a:r>
              <a:rPr lang="en-GB" sz="1200">
                <a:solidFill>
                  <a:srgbClr val="990033"/>
                </a:solidFill>
                <a:latin typeface="Raleway" panose="020B0503030101060003" pitchFamily="34" charset="0"/>
              </a:rPr>
              <a:t>BSR Gender Data and Impact Framework (GDI) Report and Tool</a:t>
            </a:r>
          </a:p>
          <a:p>
            <a:r>
              <a:rPr lang="en-GB" sz="1200">
                <a:solidFill>
                  <a:srgbClr val="990033"/>
                </a:solidFill>
                <a:latin typeface="Raleway" panose="020B0503030101060003" pitchFamily="34" charset="0"/>
                <a:hlinkClick r:id="rId3"/>
              </a:rPr>
              <a:t>https://www.bsr.org/en/our-insights/report-view/making-women-workers-count-gender-responsive-due-diligence-report</a:t>
            </a:r>
            <a:endParaRPr lang="en-GB" sz="1200">
              <a:solidFill>
                <a:srgbClr val="990033"/>
              </a:solidFill>
              <a:latin typeface="Raleway" panose="020B0503030101060003" pitchFamily="34" charset="0"/>
            </a:endParaRPr>
          </a:p>
          <a:p>
            <a:endParaRPr lang="en-GB" sz="1200">
              <a:solidFill>
                <a:srgbClr val="990033"/>
              </a:solidFill>
              <a:latin typeface="Raleway" panose="020B0503030101060003" pitchFamily="34" charset="0"/>
            </a:endParaRPr>
          </a:p>
          <a:p>
            <a:endParaRPr lang="en-GB" sz="1200">
              <a:solidFill>
                <a:srgbClr val="990033"/>
              </a:solidFill>
              <a:latin typeface="Raleway" panose="020B0503030101060003" pitchFamily="34" charset="0"/>
            </a:endParaRPr>
          </a:p>
          <a:p>
            <a:endParaRPr lang="en-GB" sz="1200">
              <a:solidFill>
                <a:srgbClr val="990033"/>
              </a:solidFill>
              <a:latin typeface="Raleway" panose="020B0503030101060003" pitchFamily="34" charset="0"/>
            </a:endParaRPr>
          </a:p>
          <a:p>
            <a:endParaRPr lang="en-GB" sz="1200">
              <a:solidFill>
                <a:srgbClr val="990033"/>
              </a:solidFill>
              <a:latin typeface="Raleway" panose="020B05030301010600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atin typeface="Raleway"/>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78DDCF-27EA-7D42-83A6-3CACD038DF1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853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buFont typeface="Symbol" panose="05050102010706020507" pitchFamily="18" charset="2"/>
            </a:pPr>
            <a:r>
              <a:rPr lang="en-GB" b="0" spc="-5">
                <a:solidFill>
                  <a:srgbClr val="292929"/>
                </a:solidFill>
                <a:latin typeface="Raleway" pitchFamily="2" charset="0"/>
                <a:ea typeface="Times New Roman" panose="02020603050405020304" pitchFamily="18" charset="0"/>
                <a:cs typeface="Raavi" panose="020B0502040204020203" pitchFamily="34" charset="0"/>
              </a:rPr>
              <a:t>KATE </a:t>
            </a:r>
          </a:p>
          <a:p>
            <a:pPr>
              <a:lnSpc>
                <a:spcPct val="107000"/>
              </a:lnSpc>
              <a:buFont typeface="Symbol" panose="05050102010706020507" pitchFamily="18" charset="2"/>
            </a:pPr>
            <a:r>
              <a:rPr lang="en-GB" b="0" spc="-5">
                <a:solidFill>
                  <a:srgbClr val="292929"/>
                </a:solidFill>
                <a:latin typeface="Raleway" pitchFamily="2" charset="0"/>
                <a:ea typeface="Times New Roman" panose="02020603050405020304" pitchFamily="18" charset="0"/>
                <a:cs typeface="Raavi" panose="020B0502040204020203" pitchFamily="34" charset="0"/>
              </a:rPr>
              <a:t>We’ve just been shown a list of indicators that can help to get you started with understanding gender issues in your supply chain. And a lot of this information can already be found on Sedex.</a:t>
            </a:r>
          </a:p>
          <a:p>
            <a:pPr>
              <a:lnSpc>
                <a:spcPct val="107000"/>
              </a:lnSpc>
              <a:buFont typeface="Symbol" panose="05050102010706020507" pitchFamily="18" charset="2"/>
            </a:pPr>
            <a:endParaRPr lang="en-GB" b="0" spc="-5">
              <a:solidFill>
                <a:srgbClr val="292929"/>
              </a:solidFill>
              <a:latin typeface="Raleway" pitchFamily="2" charset="0"/>
              <a:ea typeface="Times New Roman" panose="02020603050405020304" pitchFamily="18" charset="0"/>
              <a:cs typeface="Raavi" panose="020B0502040204020203" pitchFamily="34" charset="0"/>
            </a:endParaRPr>
          </a:p>
          <a:p>
            <a:pPr>
              <a:lnSpc>
                <a:spcPct val="107000"/>
              </a:lnSpc>
              <a:buFont typeface="Symbol" panose="05050102010706020507" pitchFamily="18" charset="2"/>
            </a:pPr>
            <a:r>
              <a:rPr lang="en-GB" b="0" spc="-5">
                <a:solidFill>
                  <a:srgbClr val="292929"/>
                </a:solidFill>
                <a:latin typeface="Raleway" pitchFamily="2" charset="0"/>
                <a:ea typeface="Times New Roman" panose="02020603050405020304" pitchFamily="18" charset="0"/>
                <a:cs typeface="Raavi" panose="020B0502040204020203" pitchFamily="34" charset="0"/>
              </a:rPr>
              <a:t>Within the Site Profile, you have information on the workforce in your business and supply chain. The platform asks for worker information to be input by gender, split into temporary, permanent, low season and high season and migrant workers.</a:t>
            </a:r>
          </a:p>
          <a:p>
            <a:pPr>
              <a:lnSpc>
                <a:spcPct val="107000"/>
              </a:lnSpc>
              <a:buFont typeface="Symbol" panose="05050102010706020507" pitchFamily="18" charset="2"/>
            </a:pPr>
            <a:endParaRPr lang="en-GB" b="0" spc="-5">
              <a:solidFill>
                <a:srgbClr val="292929"/>
              </a:solidFill>
              <a:latin typeface="Raleway" pitchFamily="2" charset="0"/>
              <a:ea typeface="Times New Roman" panose="02020603050405020304" pitchFamily="18" charset="0"/>
              <a:cs typeface="Raavi" panose="020B0502040204020203" pitchFamily="34" charset="0"/>
            </a:endParaRPr>
          </a:p>
          <a:p>
            <a:pPr>
              <a:lnSpc>
                <a:spcPct val="107000"/>
              </a:lnSpc>
              <a:buFont typeface="Symbol" panose="05050102010706020507" pitchFamily="18" charset="2"/>
            </a:pPr>
            <a:r>
              <a:rPr lang="en-GB" b="0" spc="-5">
                <a:solidFill>
                  <a:srgbClr val="292929"/>
                </a:solidFill>
                <a:latin typeface="Raleway" pitchFamily="2" charset="0"/>
                <a:ea typeface="Times New Roman" panose="02020603050405020304" pitchFamily="18" charset="0"/>
                <a:cs typeface="Raavi" panose="020B0502040204020203" pitchFamily="34" charset="0"/>
              </a:rPr>
              <a:t>Then, the SAQ asks about the types of positions that women hold. It gathers information on the gender breakdown of management, supervisors and administrative staff.</a:t>
            </a:r>
          </a:p>
          <a:p>
            <a:pPr>
              <a:lnSpc>
                <a:spcPct val="107000"/>
              </a:lnSpc>
              <a:buFont typeface="Symbol" panose="05050102010706020507" pitchFamily="18" charset="2"/>
            </a:pPr>
            <a:endParaRPr lang="en-GB" b="0" spc="-5">
              <a:solidFill>
                <a:srgbClr val="292929"/>
              </a:solidFill>
              <a:latin typeface="Raleway" pitchFamily="2" charset="0"/>
              <a:ea typeface="Times New Roman" panose="02020603050405020304" pitchFamily="18" charset="0"/>
              <a:cs typeface="Raavi" panose="020B0502040204020203" pitchFamily="34" charset="0"/>
            </a:endParaRPr>
          </a:p>
          <a:p>
            <a:pPr>
              <a:lnSpc>
                <a:spcPct val="107000"/>
              </a:lnSpc>
              <a:buFont typeface="Symbol" panose="05050102010706020507" pitchFamily="18" charset="2"/>
            </a:pPr>
            <a:r>
              <a:rPr lang="en-GB" b="0" spc="-5">
                <a:solidFill>
                  <a:srgbClr val="292929"/>
                </a:solidFill>
                <a:latin typeface="Raleway" pitchFamily="2" charset="0"/>
                <a:ea typeface="Times New Roman" panose="02020603050405020304" pitchFamily="18" charset="0"/>
                <a:cs typeface="Raavi" panose="020B0502040204020203" pitchFamily="34" charset="0"/>
              </a:rPr>
              <a:t>The SAQ also asks for a breakdown of turnover and absenteeism rates. </a:t>
            </a:r>
          </a:p>
          <a:p>
            <a:pPr>
              <a:lnSpc>
                <a:spcPct val="107000"/>
              </a:lnSpc>
              <a:buFont typeface="Symbol" panose="05050102010706020507" pitchFamily="18" charset="2"/>
            </a:pPr>
            <a:endParaRPr lang="en-GB" b="0" spc="-5">
              <a:solidFill>
                <a:srgbClr val="292929"/>
              </a:solidFill>
              <a:latin typeface="Raleway" pitchFamily="2" charset="0"/>
              <a:ea typeface="Times New Roman" panose="02020603050405020304" pitchFamily="18" charset="0"/>
              <a:cs typeface="Raavi" panose="020B0502040204020203" pitchFamily="34" charset="0"/>
            </a:endParaRPr>
          </a:p>
          <a:p>
            <a:pPr>
              <a:lnSpc>
                <a:spcPct val="107000"/>
              </a:lnSpc>
              <a:buFont typeface="Symbol" panose="05050102010706020507" pitchFamily="18" charset="2"/>
            </a:pPr>
            <a:r>
              <a:rPr lang="en-GB" b="0" spc="-5">
                <a:solidFill>
                  <a:srgbClr val="292929"/>
                </a:solidFill>
                <a:latin typeface="Raleway" pitchFamily="2" charset="0"/>
                <a:ea typeface="Times New Roman" panose="02020603050405020304" pitchFamily="18" charset="0"/>
                <a:cs typeface="Raavi" panose="020B0502040204020203" pitchFamily="34" charset="0"/>
              </a:rPr>
              <a:t>As a follow-up to this event, I will share guidance on where to find the information, and the definitions of these terms.</a:t>
            </a:r>
          </a:p>
          <a:p>
            <a:pPr>
              <a:lnSpc>
                <a:spcPct val="107000"/>
              </a:lnSpc>
              <a:buFont typeface="Symbol" panose="05050102010706020507" pitchFamily="18" charset="2"/>
            </a:pPr>
            <a:endParaRPr lang="en-GB" b="0" spc="-5">
              <a:solidFill>
                <a:srgbClr val="292929"/>
              </a:solidFill>
              <a:latin typeface="Raleway" pitchFamily="2" charset="0"/>
              <a:ea typeface="Times New Roman" panose="02020603050405020304" pitchFamily="18" charset="0"/>
              <a:cs typeface="Raavi" panose="020B0502040204020203" pitchFamily="34" charset="0"/>
            </a:endParaRPr>
          </a:p>
          <a:p>
            <a:pPr>
              <a:lnSpc>
                <a:spcPct val="107000"/>
              </a:lnSpc>
              <a:buFont typeface="Symbol" panose="05050102010706020507" pitchFamily="18" charset="2"/>
            </a:pPr>
            <a:r>
              <a:rPr lang="en-GB" b="0" spc="-5">
                <a:solidFill>
                  <a:srgbClr val="292929"/>
                </a:solidFill>
                <a:latin typeface="Raleway" pitchFamily="2" charset="0"/>
                <a:ea typeface="Times New Roman" panose="02020603050405020304" pitchFamily="18" charset="0"/>
                <a:cs typeface="Raavi" panose="020B0502040204020203" pitchFamily="34" charset="0"/>
              </a:rPr>
              <a:t>And, as an action point to take away from this session, I will ask you to have a look at where and whether this data is within the Sedex platform, and what it might be telling you. </a:t>
            </a:r>
          </a:p>
          <a:p>
            <a:pPr>
              <a:lnSpc>
                <a:spcPct val="107000"/>
              </a:lnSpc>
              <a:buFont typeface="Symbol" panose="05050102010706020507" pitchFamily="18" charset="2"/>
            </a:pPr>
            <a:endParaRPr lang="en-GB" b="0" spc="-5">
              <a:solidFill>
                <a:srgbClr val="292929"/>
              </a:solidFill>
              <a:latin typeface="Raleway" pitchFamily="2" charset="0"/>
              <a:ea typeface="Times New Roman" panose="02020603050405020304" pitchFamily="18" charset="0"/>
              <a:cs typeface="Raav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8DDCF-27EA-7D42-83A6-3CACD038DF1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0396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Raleway"/>
              </a:rPr>
              <a:t>KATE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78DDCF-27EA-7D42-83A6-3CACD038DF1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037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78908F-F359-4901-B3C3-9FFB1714F4E8}" type="datetime1">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0796C102-5649-4358-90B2-9F8CDC70A1B5}"/>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286249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890E7-91D2-4F91-B498-DF59D3413F2D}" type="datetime1">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42476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312052-11A0-4BD0-AC18-13344E0F1538}" type="datetime1">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9165522D-3CDF-4E60-8FDA-0E92D6D7398F}"/>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3858365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A1D2CD-B304-42B3-BBF7-D32B467B4CF4}" type="datetime1">
              <a:rPr lang="en-GB" smtClean="0"/>
              <a:t>24/10/2022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82906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F62442-6CE8-48BB-AA1F-833B41D509E4}" type="datetime1">
              <a:rPr lang="en-GB" smtClean="0"/>
              <a:t>24/10/2022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40860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A063E4-3AB4-4E44-B2B3-60E404633CD9}" type="datetime1">
              <a:rPr lang="en-GB" smtClean="0"/>
              <a:t>24/10/2022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143489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7CC4D82-4EBE-424C-8FC9-00D9D0804ED6}" type="datetime1">
              <a:rPr lang="en-GB" smtClean="0"/>
              <a:t>24/10/2022</a:t>
            </a:fld>
            <a:endParaRPr lang="en-GB"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dirty="0"/>
          </a:p>
        </p:txBody>
      </p:sp>
      <p:sp>
        <p:nvSpPr>
          <p:cNvPr id="9" name="Slide Number Placeholder 8"/>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86592854-2D29-49C9-BA00-4F0CA45A38DE}"/>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3938442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245DC00-873C-4802-A748-3214FD79054B}" type="datetime1">
              <a:rPr lang="en-GB" smtClean="0"/>
              <a:t>24/10/2022</a:t>
            </a:fld>
            <a:endParaRPr lang="en-GB"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36BC055-7D21-4105-9AC8-30C7CEF2D5E3}" type="slidenum">
              <a:rPr lang="en-GB" smtClean="0"/>
              <a:t>‹#›</a:t>
            </a:fld>
            <a:endParaRPr lang="en-GB" dirty="0"/>
          </a:p>
        </p:txBody>
      </p:sp>
    </p:spTree>
    <p:extLst>
      <p:ext uri="{BB962C8B-B14F-4D97-AF65-F5344CB8AC3E}">
        <p14:creationId xmlns:p14="http://schemas.microsoft.com/office/powerpoint/2010/main" val="368104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a:noFill/>
          <a:ln>
            <a:noFill/>
          </a:ln>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FF9867-FEC8-48A6-BFF8-AED59C96C975}" type="datetime1">
              <a:rPr lang="en-GB" smtClean="0"/>
              <a:t>24/10/2022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6BC055-7D21-4105-9AC8-30C7CEF2D5E3}" type="slidenum">
              <a:rPr lang="en-GB" smtClean="0"/>
              <a:t>‹#›</a:t>
            </a:fld>
            <a:endParaRPr lang="en-GB" dirty="0"/>
          </a:p>
        </p:txBody>
      </p:sp>
      <p:pic>
        <p:nvPicPr>
          <p:cNvPr id="10" name="Picture 9">
            <a:extLst>
              <a:ext uri="{FF2B5EF4-FFF2-40B4-BE49-F238E27FC236}">
                <a16:creationId xmlns:a16="http://schemas.microsoft.com/office/drawing/2014/main" id="{D5E44B92-2D32-46FA-B9CE-DF22DEEA500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4649" t="13561" r="10479" b="26220"/>
          <a:stretch/>
        </p:blipFill>
        <p:spPr>
          <a:xfrm>
            <a:off x="10138074" y="5193165"/>
            <a:ext cx="1560641" cy="1255182"/>
          </a:xfrm>
          <a:prstGeom prst="rect">
            <a:avLst/>
          </a:prstGeom>
        </p:spPr>
      </p:pic>
    </p:spTree>
    <p:extLst>
      <p:ext uri="{BB962C8B-B14F-4D97-AF65-F5344CB8AC3E}">
        <p14:creationId xmlns:p14="http://schemas.microsoft.com/office/powerpoint/2010/main" val="3634173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267E0-0E8C-4690-BDD5-87FEF335BAD6}" type="datetime1">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05147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7701E8-A786-4D5F-9745-4FAFEFC7FF6F}" type="datetime1">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9" name="Footer Placeholder 4">
            <a:extLst>
              <a:ext uri="{FF2B5EF4-FFF2-40B4-BE49-F238E27FC236}">
                <a16:creationId xmlns:a16="http://schemas.microsoft.com/office/drawing/2014/main" id="{6C40AEEA-F148-42C4-9C8F-5BF005F4A838}"/>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4066577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0" name="Content Placeholder 2"/>
          <p:cNvSpPr>
            <a:spLocks noGrp="1"/>
          </p:cNvSpPr>
          <p:nvPr>
            <p:ph idx="1"/>
          </p:nvPr>
        </p:nvSpPr>
        <p:spPr>
          <a:xfrm>
            <a:off x="493980" y="1744265"/>
            <a:ext cx="11321253" cy="4382179"/>
          </a:xfrm>
        </p:spPr>
        <p:txBody>
          <a:bodyPr>
            <a:noAutofit/>
          </a:bodyPr>
          <a:lstStyle>
            <a:lvl1pPr>
              <a:defRPr sz="2400">
                <a:solidFill>
                  <a:srgbClr val="558ED5"/>
                </a:solidFill>
                <a:latin typeface="Tesco" panose="020B0603040202020203" pitchFamily="34" charset="0"/>
              </a:defRPr>
            </a:lvl1pPr>
            <a:lvl2pPr>
              <a:defRPr sz="2400">
                <a:solidFill>
                  <a:srgbClr val="558ED5"/>
                </a:solidFill>
                <a:latin typeface="Tesco" panose="020B0603040202020203" pitchFamily="34" charset="0"/>
              </a:defRPr>
            </a:lvl2pPr>
            <a:lvl3pPr>
              <a:defRPr sz="2400">
                <a:solidFill>
                  <a:srgbClr val="558ED5"/>
                </a:solidFill>
                <a:latin typeface="Tesco" panose="020B0603040202020203" pitchFamily="34" charset="0"/>
              </a:defRPr>
            </a:lvl3pPr>
            <a:lvl4pPr>
              <a:defRPr sz="2400">
                <a:solidFill>
                  <a:srgbClr val="558ED5"/>
                </a:solidFill>
                <a:latin typeface="Tesco" panose="020B0603040202020203" pitchFamily="34" charset="0"/>
              </a:defRPr>
            </a:lvl4pPr>
            <a:lvl5pPr>
              <a:defRPr sz="2400">
                <a:solidFill>
                  <a:srgbClr val="558ED5"/>
                </a:solidFill>
                <a:latin typeface="Tesco" panose="020B0603040202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33541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Title Slide">
    <p:bg>
      <p:bgPr>
        <a:solidFill>
          <a:schemeClr val="accent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FE4714DE-34F9-4CDD-A4B3-B6B69E3714E7}"/>
              </a:ext>
            </a:extLst>
          </p:cNvPr>
          <p:cNvSpPr>
            <a:spLocks noGrp="1"/>
          </p:cNvSpPr>
          <p:nvPr>
            <p:ph type="pic" sz="quarter" idx="11"/>
          </p:nvPr>
        </p:nvSpPr>
        <p:spPr>
          <a:xfrm>
            <a:off x="3898314" y="351520"/>
            <a:ext cx="7804247" cy="6506480"/>
          </a:xfrm>
          <a:solidFill>
            <a:schemeClr val="bg1">
              <a:lumMod val="95000"/>
            </a:schemeClr>
          </a:solidFill>
        </p:spPr>
        <p:txBody>
          <a:bodyPr lIns="0" tIns="0" rIns="0" bIns="0" anchor="ctr" anchorCtr="1">
            <a:normAutofit/>
          </a:bodyPr>
          <a:lstStyle>
            <a:lvl1pPr marL="0" indent="0">
              <a:buNone/>
              <a:defRPr sz="1800"/>
            </a:lvl1pPr>
          </a:lstStyle>
          <a:p>
            <a:r>
              <a:rPr lang="en-GB"/>
              <a:t>Click icon to add picture</a:t>
            </a:r>
          </a:p>
        </p:txBody>
      </p:sp>
      <p:sp>
        <p:nvSpPr>
          <p:cNvPr id="14" name="Text Placeholder 13">
            <a:extLst>
              <a:ext uri="{FF2B5EF4-FFF2-40B4-BE49-F238E27FC236}">
                <a16:creationId xmlns:a16="http://schemas.microsoft.com/office/drawing/2014/main" id="{0D6D60BE-E95E-4CDD-8C97-C5C77704C0D4}"/>
              </a:ext>
            </a:extLst>
          </p:cNvPr>
          <p:cNvSpPr>
            <a:spLocks noGrp="1"/>
          </p:cNvSpPr>
          <p:nvPr>
            <p:ph type="body" sz="quarter" idx="10"/>
          </p:nvPr>
        </p:nvSpPr>
        <p:spPr>
          <a:xfrm>
            <a:off x="3284884" y="5007836"/>
            <a:ext cx="5003348" cy="1850164"/>
          </a:xfrm>
          <a:solidFill>
            <a:schemeClr val="accent2"/>
          </a:solidFill>
        </p:spPr>
        <p:txBody>
          <a:bodyPr/>
          <a:lstStyle>
            <a:lvl1pPr marL="0" indent="0">
              <a:buNone/>
              <a:defRPr>
                <a:noFill/>
              </a:defRPr>
            </a:lvl1pPr>
            <a:lvl2pPr marL="457154" indent="0">
              <a:buNone/>
              <a:defRPr/>
            </a:lvl2pPr>
            <a:lvl3pPr marL="914309" indent="0">
              <a:buNone/>
              <a:defRPr/>
            </a:lvl3pPr>
            <a:lvl4pPr marL="1371463" indent="0">
              <a:buNone/>
              <a:defRPr/>
            </a:lvl4pPr>
            <a:lvl5pPr marL="1828617" indent="0">
              <a:buNone/>
              <a:defRPr/>
            </a:lvl5pPr>
          </a:lstStyle>
          <a:p>
            <a:pPr lvl="0"/>
            <a:r>
              <a:rPr lang="en-GB"/>
              <a:t>Click to edit Master text styles</a:t>
            </a:r>
          </a:p>
        </p:txBody>
      </p:sp>
      <p:sp>
        <p:nvSpPr>
          <p:cNvPr id="2" name="Title 1"/>
          <p:cNvSpPr>
            <a:spLocks noGrp="1"/>
          </p:cNvSpPr>
          <p:nvPr>
            <p:ph type="ctrTitle"/>
          </p:nvPr>
        </p:nvSpPr>
        <p:spPr>
          <a:xfrm>
            <a:off x="3541542" y="5095122"/>
            <a:ext cx="4535409" cy="332399"/>
          </a:xfrm>
        </p:spPr>
        <p:txBody>
          <a:bodyPr lIns="0" tIns="0" rIns="0" bIns="0" anchor="b">
            <a:noAutofit/>
          </a:bodyPr>
          <a:lstStyle>
            <a:lvl1pPr algn="l">
              <a:defRPr sz="2400" b="1">
                <a:solidFill>
                  <a:schemeClr val="bg1"/>
                </a:solidFill>
                <a:latin typeface="+mj-lt"/>
              </a:defRPr>
            </a:lvl1pPr>
          </a:lstStyle>
          <a:p>
            <a:r>
              <a:rPr lang="en-GB"/>
              <a:t>Click to edit Master title style</a:t>
            </a:r>
            <a:endParaRPr lang="en-US"/>
          </a:p>
        </p:txBody>
      </p:sp>
      <p:sp>
        <p:nvSpPr>
          <p:cNvPr id="3" name="Subtitle 2"/>
          <p:cNvSpPr>
            <a:spLocks noGrp="1"/>
          </p:cNvSpPr>
          <p:nvPr>
            <p:ph type="subTitle" idx="1"/>
          </p:nvPr>
        </p:nvSpPr>
        <p:spPr>
          <a:xfrm>
            <a:off x="3541542" y="5427521"/>
            <a:ext cx="4535409" cy="332399"/>
          </a:xfrm>
        </p:spPr>
        <p:txBody>
          <a:bodyPr lIns="0" tIns="0" rIns="0" bIns="0">
            <a:noAutofit/>
          </a:bodyPr>
          <a:lstStyle>
            <a:lvl1pPr marL="0" indent="0" algn="l">
              <a:buNone/>
              <a:defRPr sz="2400" b="0">
                <a:solidFill>
                  <a:schemeClr val="bg1"/>
                </a:solidFill>
                <a:latin typeface="+mj-lt"/>
              </a:defRPr>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GB"/>
              <a:t>Click to edit Master subtitle style</a:t>
            </a:r>
            <a:endParaRPr lang="en-US"/>
          </a:p>
        </p:txBody>
      </p:sp>
      <p:pic>
        <p:nvPicPr>
          <p:cNvPr id="10" name="Picture 9" descr="Text&#10;&#10;Description automatically generated">
            <a:extLst>
              <a:ext uri="{FF2B5EF4-FFF2-40B4-BE49-F238E27FC236}">
                <a16:creationId xmlns:a16="http://schemas.microsoft.com/office/drawing/2014/main" id="{296047F3-BB6A-4069-8B9E-94897EF6C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734" y="349403"/>
            <a:ext cx="1676185" cy="749810"/>
          </a:xfrm>
          <a:prstGeom prst="rect">
            <a:avLst/>
          </a:prstGeom>
        </p:spPr>
      </p:pic>
    </p:spTree>
    <p:extLst>
      <p:ext uri="{BB962C8B-B14F-4D97-AF65-F5344CB8AC3E}">
        <p14:creationId xmlns:p14="http://schemas.microsoft.com/office/powerpoint/2010/main" val="370541330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25DDF7-C5C6-4D80-9651-0E3A7B46D6AF}"/>
              </a:ext>
            </a:extLst>
          </p:cNvPr>
          <p:cNvSpPr/>
          <p:nvPr/>
        </p:nvSpPr>
        <p:spPr>
          <a:xfrm>
            <a:off x="0" y="0"/>
            <a:ext cx="328637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enorite"/>
              <a:ea typeface="+mn-ea"/>
              <a:cs typeface="+mn-cs"/>
            </a:endParaRPr>
          </a:p>
        </p:txBody>
      </p:sp>
      <p:sp>
        <p:nvSpPr>
          <p:cNvPr id="2" name="Title 1"/>
          <p:cNvSpPr>
            <a:spLocks noGrp="1"/>
          </p:cNvSpPr>
          <p:nvPr>
            <p:ph type="title"/>
          </p:nvPr>
        </p:nvSpPr>
        <p:spPr>
          <a:xfrm>
            <a:off x="358143" y="288000"/>
            <a:ext cx="2519672" cy="443198"/>
          </a:xfrm>
        </p:spPr>
        <p:txBody>
          <a:bodyPr/>
          <a:lstStyle>
            <a:lvl1pPr>
              <a:defRPr sz="2800" baseline="0">
                <a:solidFill>
                  <a:schemeClr val="bg1"/>
                </a:solidFill>
              </a:defRPr>
            </a:lvl1pPr>
          </a:lstStyle>
          <a:p>
            <a:r>
              <a:rPr lang="en-GB"/>
              <a:t>Click to edit Master title style</a:t>
            </a:r>
            <a:endParaRPr lang="en-US"/>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FC10B79-461A-43DA-8BFA-C42A9BE9E052}" type="datetime1">
              <a:rPr kumimoji="0" lang="en-GB" sz="1000" b="0" i="0" u="none" strike="noStrike" kern="1200" cap="none" spc="0" normalizeH="0" baseline="0" noProof="0" smtClean="0">
                <a:ln>
                  <a:noFill/>
                </a:ln>
                <a:solidFill>
                  <a:srgbClr val="000000"/>
                </a:solidFill>
                <a:effectLst/>
                <a:uLnTx/>
                <a:uFillTx/>
                <a:latin typeface="Tenorite"/>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24/10/2022</a:t>
            </a:fld>
            <a:endParaRPr kumimoji="0" lang="en-GB" sz="1000" b="0" i="0" u="none" strike="noStrike" kern="1200" cap="none" spc="0" normalizeH="0" baseline="0" noProof="0">
              <a:ln>
                <a:noFill/>
              </a:ln>
              <a:solidFill>
                <a:srgbClr val="000000"/>
              </a:solidFill>
              <a:effectLst/>
              <a:uLnTx/>
              <a:uFillTx/>
              <a:latin typeface="Tenorite"/>
              <a:ea typeface="+mn-ea"/>
              <a:cs typeface="+mn-cs"/>
            </a:endParaRPr>
          </a:p>
        </p:txBody>
      </p:sp>
      <p:sp>
        <p:nvSpPr>
          <p:cNvPr id="4" name="Footer Placeholder 3"/>
          <p:cNvSpPr>
            <a:spLocks noGrp="1"/>
          </p:cNvSpPr>
          <p:nvPr>
            <p:ph type="ftr" sz="quarter" idx="11"/>
          </p:nvPr>
        </p:nvSpPr>
        <p:spPr>
          <a:xfrm>
            <a:off x="360683" y="6564279"/>
            <a:ext cx="2699648" cy="138499"/>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Tenorite"/>
                <a:ea typeface="+mn-ea"/>
                <a:cs typeface="+mn-cs"/>
              </a:rPr>
              <a:t>Ethical Trading Initiative</a:t>
            </a:r>
            <a:endParaRPr kumimoji="0" lang="en-GB" sz="900" b="0" i="0" u="none" strike="noStrike" kern="1200" cap="none" spc="0" normalizeH="0" baseline="0" noProof="0">
              <a:ln>
                <a:noFill/>
              </a:ln>
              <a:solidFill>
                <a:prstClr val="white"/>
              </a:solidFill>
              <a:effectLst/>
              <a:uLnTx/>
              <a:uFillTx/>
              <a:latin typeface="Tenorite"/>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C327B-5459-41ED-8899-5D5CBEC9C648}" type="slidenum">
              <a:rPr kumimoji="0" lang="en-GB" sz="1000" b="1" i="0" u="none" strike="noStrike" kern="1200" cap="none" spc="0" normalizeH="0" baseline="0" noProof="0" smtClean="0">
                <a:ln>
                  <a:noFill/>
                </a:ln>
                <a:solidFill>
                  <a:srgbClr val="000000"/>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1" i="0" u="none" strike="noStrike" kern="1200" cap="none" spc="0" normalizeH="0" baseline="0" noProof="0">
              <a:ln>
                <a:noFill/>
              </a:ln>
              <a:solidFill>
                <a:srgbClr val="000000"/>
              </a:solidFill>
              <a:effectLst/>
              <a:uLnTx/>
              <a:uFillTx/>
              <a:latin typeface="Tenorite"/>
              <a:ea typeface="+mn-ea"/>
              <a:cs typeface="+mn-cs"/>
            </a:endParaRPr>
          </a:p>
        </p:txBody>
      </p:sp>
    </p:spTree>
    <p:extLst>
      <p:ext uri="{BB962C8B-B14F-4D97-AF65-F5344CB8AC3E}">
        <p14:creationId xmlns:p14="http://schemas.microsoft.com/office/powerpoint/2010/main" val="1061205206"/>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090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551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5DBB1-9240-4D2A-9A34-2570DBFE4F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E45AC7-66E2-4C4B-A76E-DEF7DC29C4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C5DD8C-EB92-439B-93C2-A03D4042E05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59129E-86F8-4652-99A6-86CA0E4602C1}"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24/10/2022</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1171B70-7D26-4251-A0F8-9B16231634D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F66DD95-71A3-43AA-A560-D2AC255B096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47D7232-AE9E-4535-A5B1-02B9122F227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015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3FCF6-31CD-4345-A639-A5F7D5AF3E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926288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487200" y="286603"/>
            <a:ext cx="11217600" cy="1058400"/>
          </a:xfrm>
          <a:prstGeom prst="rect">
            <a:avLst/>
          </a:prstGeom>
          <a:solidFill>
            <a:schemeClr val="accent2"/>
          </a:solidFill>
          <a:ln>
            <a:solidFill>
              <a:schemeClr val="accent1"/>
            </a:solidFill>
          </a:ln>
        </p:spPr>
        <p:txBody>
          <a:bodyPr vert="horz" lIns="9144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2EF81E-00F6-44B1-91AE-4245627A13EF}" type="datetime1">
              <a:rPr lang="en-GB" smtClean="0"/>
              <a:t>24/10/2022</a:t>
            </a:fld>
            <a:endParaRPr lang="en-GB"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36BC055-7D21-4105-9AC8-30C7CEF2D5E3}" type="slidenum">
              <a:rPr lang="en-GB" smtClean="0"/>
              <a:t>‹#›</a:t>
            </a:fld>
            <a:endParaRPr lang="en-GB" dirty="0"/>
          </a:p>
        </p:txBody>
      </p:sp>
      <p:pic>
        <p:nvPicPr>
          <p:cNvPr id="11" name="Picture 10">
            <a:extLst>
              <a:ext uri="{FF2B5EF4-FFF2-40B4-BE49-F238E27FC236}">
                <a16:creationId xmlns:a16="http://schemas.microsoft.com/office/drawing/2014/main" id="{CF25932B-5B44-497A-B461-92B6E26ED705}"/>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4649" t="13561" r="10479" b="26220"/>
          <a:stretch/>
        </p:blipFill>
        <p:spPr>
          <a:xfrm>
            <a:off x="267363" y="5551899"/>
            <a:ext cx="829917" cy="667480"/>
          </a:xfrm>
          <a:prstGeom prst="rect">
            <a:avLst/>
          </a:prstGeom>
        </p:spPr>
      </p:pic>
      <p:sp>
        <p:nvSpPr>
          <p:cNvPr id="12" name="Footer Placeholder 4">
            <a:extLst>
              <a:ext uri="{FF2B5EF4-FFF2-40B4-BE49-F238E27FC236}">
                <a16:creationId xmlns:a16="http://schemas.microsoft.com/office/drawing/2014/main" id="{1E5315C9-0986-40C3-AD3B-9188DD9C9A4E}"/>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4930297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hf sldNum="0" hdr="0" dt="0"/>
  <p:txStyles>
    <p:title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A picture containing sky, light, day&#10;&#10;Description automatically generated">
            <a:extLst>
              <a:ext uri="{FF2B5EF4-FFF2-40B4-BE49-F238E27FC236}">
                <a16:creationId xmlns:a16="http://schemas.microsoft.com/office/drawing/2014/main" id="{37E7578F-9548-4923-BE69-97A7FBE9CFE0}"/>
              </a:ext>
            </a:extLst>
          </p:cNvPr>
          <p:cNvPicPr>
            <a:picLocks noChangeAspect="1"/>
          </p:cNvPicPr>
          <p:nvPr userDrawn="1"/>
        </p:nvPicPr>
        <p:blipFill>
          <a:blip r:embed="rId2"/>
          <a:stretch>
            <a:fillRect/>
          </a:stretch>
        </p:blipFill>
        <p:spPr>
          <a:xfrm flipV="1">
            <a:off x="0" y="0"/>
            <a:ext cx="12192000" cy="6858000"/>
          </a:xfrm>
          <a:prstGeom prst="rect">
            <a:avLst/>
          </a:prstGeom>
        </p:spPr>
      </p:pic>
      <p:cxnSp>
        <p:nvCxnSpPr>
          <p:cNvPr id="8" name="Straight Connector 7">
            <a:extLst>
              <a:ext uri="{FF2B5EF4-FFF2-40B4-BE49-F238E27FC236}">
                <a16:creationId xmlns:a16="http://schemas.microsoft.com/office/drawing/2014/main" id="{C335382A-66B3-41C9-9E35-A0DDEB3A0208}"/>
              </a:ext>
            </a:extLst>
          </p:cNvPr>
          <p:cNvCxnSpPr>
            <a:cxnSpLocks/>
          </p:cNvCxnSpPr>
          <p:nvPr userDrawn="1"/>
        </p:nvCxnSpPr>
        <p:spPr>
          <a:xfrm>
            <a:off x="803275" y="6168889"/>
            <a:ext cx="10656888"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pic>
        <p:nvPicPr>
          <p:cNvPr id="10" name="Picture 9" descr="A picture containing text, sign&#10;&#10;Description automatically generated">
            <a:extLst>
              <a:ext uri="{FF2B5EF4-FFF2-40B4-BE49-F238E27FC236}">
                <a16:creationId xmlns:a16="http://schemas.microsoft.com/office/drawing/2014/main" id="{EEB1326C-FF9A-44D8-B782-E31F9F6E5EFA}"/>
              </a:ext>
            </a:extLst>
          </p:cNvPr>
          <p:cNvPicPr>
            <a:picLocks noChangeAspect="1"/>
          </p:cNvPicPr>
          <p:nvPr userDrawn="1"/>
        </p:nvPicPr>
        <p:blipFill>
          <a:blip r:embed="rId3"/>
          <a:stretch>
            <a:fillRect/>
          </a:stretch>
        </p:blipFill>
        <p:spPr>
          <a:xfrm>
            <a:off x="5427822" y="6239886"/>
            <a:ext cx="977582" cy="527642"/>
          </a:xfrm>
          <a:prstGeom prst="rect">
            <a:avLst/>
          </a:prstGeom>
        </p:spPr>
      </p:pic>
      <p:sp>
        <p:nvSpPr>
          <p:cNvPr id="11" name="TextBox 10">
            <a:extLst>
              <a:ext uri="{FF2B5EF4-FFF2-40B4-BE49-F238E27FC236}">
                <a16:creationId xmlns:a16="http://schemas.microsoft.com/office/drawing/2014/main" id="{8CB48EDD-04E5-4ABB-A489-65496B093EBE}"/>
              </a:ext>
            </a:extLst>
          </p:cNvPr>
          <p:cNvSpPr txBox="1"/>
          <p:nvPr userDrawn="1"/>
        </p:nvSpPr>
        <p:spPr>
          <a:xfrm>
            <a:off x="9279075" y="6339582"/>
            <a:ext cx="2341493"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lumMod val="95000"/>
                    <a:lumOff val="5000"/>
                  </a:srgbClr>
                </a:solidFill>
                <a:effectLst/>
                <a:uLnTx/>
                <a:uFillTx/>
                <a:latin typeface="Raleway" panose="020B0003030101060003" pitchFamily="34" charset="0"/>
                <a:ea typeface="+mn-ea"/>
                <a:cs typeface="+mn-cs"/>
              </a:rPr>
              <a:t>sedex.com</a:t>
            </a:r>
          </a:p>
        </p:txBody>
      </p:sp>
    </p:spTree>
    <p:extLst>
      <p:ext uri="{BB962C8B-B14F-4D97-AF65-F5344CB8AC3E}">
        <p14:creationId xmlns:p14="http://schemas.microsoft.com/office/powerpoint/2010/main" val="2383709875"/>
      </p:ext>
    </p:extLst>
  </p:cSld>
  <p:clrMap bg1="lt1" tx1="dk1" bg2="lt2" tx2="dk2" accent1="accent1" accent2="accent2" accent3="accent3" accent4="accent4" accent5="accent5" accent6="accent6" hlink="hlink" folHlink="folHlink"/>
  <p:hf sldNum="0" hdr="0" dt="0"/>
  <p:txStyles>
    <p:titleStyle>
      <a:lvl1pPr algn="l" defTabSz="914400" rtl="0" eaLnBrk="1" latinLnBrk="0" hangingPunct="1">
        <a:lnSpc>
          <a:spcPct val="90000"/>
        </a:lnSpc>
        <a:spcBef>
          <a:spcPct val="0"/>
        </a:spcBef>
        <a:buNone/>
        <a:defRPr sz="3200" kern="1200">
          <a:solidFill>
            <a:srgbClr val="333335"/>
          </a:solidFill>
          <a:latin typeface="Raleway" panose="020B0003030101060003" pitchFamily="34" charset="0"/>
          <a:ea typeface="+mj-ea"/>
          <a:cs typeface="+mj-cs"/>
        </a:defRPr>
      </a:lvl1pPr>
    </p:titleStyle>
    <p:bodyStyle>
      <a:lvl1pPr marL="228600" indent="-228600" algn="l" defTabSz="914400" rtl="0" eaLnBrk="1" latinLnBrk="0" hangingPunct="1">
        <a:lnSpc>
          <a:spcPct val="90000"/>
        </a:lnSpc>
        <a:spcBef>
          <a:spcPts val="10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2pPr>
      <a:lvl3pPr marL="11430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4pPr>
      <a:lvl5pPr marL="20574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2420" y="365129"/>
            <a:ext cx="1156716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312420" y="1825628"/>
            <a:ext cx="11567160" cy="4407395"/>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p:cNvSpPr>
            <a:spLocks noGrp="1"/>
          </p:cNvSpPr>
          <p:nvPr>
            <p:ph type="ftr" sz="quarter" idx="3"/>
          </p:nvPr>
        </p:nvSpPr>
        <p:spPr>
          <a:xfrm>
            <a:off x="977149" y="6501494"/>
            <a:ext cx="10237703" cy="220007"/>
          </a:xfrm>
          <a:prstGeom prst="rect">
            <a:avLst/>
          </a:prstGeom>
        </p:spPr>
        <p:txBody>
          <a:bodyPr vert="horz" lIns="91440" tIns="45720" rIns="91440" bIns="45720" rtlCol="0" anchor="ctr"/>
          <a:lstStyle>
            <a:lvl1pPr algn="ctr">
              <a:defRPr sz="1000">
                <a:solidFill>
                  <a:srgbClr val="C6168D"/>
                </a:solidFill>
                <a:latin typeface="Effra Light" panose="020B0403020203020204" pitchFamily="34" charset="0"/>
              </a:defRPr>
            </a:lvl1pPr>
          </a:lstStyle>
          <a:p>
            <a:r>
              <a:rPr lang="en-GB" dirty="0"/>
              <a:t>www.berryworld.com</a:t>
            </a:r>
          </a:p>
        </p:txBody>
      </p:sp>
      <p:sp>
        <p:nvSpPr>
          <p:cNvPr id="6" name="Slide Number Placeholder 5"/>
          <p:cNvSpPr>
            <a:spLocks noGrp="1"/>
          </p:cNvSpPr>
          <p:nvPr>
            <p:ph type="sldNum" sz="quarter" idx="4"/>
          </p:nvPr>
        </p:nvSpPr>
        <p:spPr>
          <a:xfrm>
            <a:off x="977149" y="6501494"/>
            <a:ext cx="2743200" cy="220007"/>
          </a:xfrm>
          <a:prstGeom prst="rect">
            <a:avLst/>
          </a:prstGeom>
        </p:spPr>
        <p:txBody>
          <a:bodyPr vert="horz" lIns="91440" tIns="45720" rIns="91440" bIns="45720" rtlCol="0" anchor="ctr"/>
          <a:lstStyle>
            <a:lvl1pPr>
              <a:defRPr lang="en-GB" sz="1000" smtClean="0">
                <a:solidFill>
                  <a:srgbClr val="C6168D"/>
                </a:solidFill>
                <a:latin typeface="Effra Light" panose="020B0403020203020204" pitchFamily="34" charset="0"/>
              </a:defRPr>
            </a:lvl1pPr>
          </a:lstStyle>
          <a:p>
            <a:fld id="{C23C219E-8300-4A16-9CB9-AEE43CD22F41}" type="slidenum">
              <a:rPr lang="en-GB" smtClean="0"/>
              <a:pPr/>
              <a:t>‹#›</a:t>
            </a:fld>
            <a:endParaRPr lang="en-GB" dirty="0"/>
          </a:p>
        </p:txBody>
      </p:sp>
    </p:spTree>
    <p:extLst>
      <p:ext uri="{BB962C8B-B14F-4D97-AF65-F5344CB8AC3E}">
        <p14:creationId xmlns:p14="http://schemas.microsoft.com/office/powerpoint/2010/main" val="77120747"/>
      </p:ext>
    </p:extLst>
  </p:cSld>
  <p:clrMap bg1="lt1" tx1="dk1" bg2="lt2" tx2="dk2" accent1="accent1" accent2="accent2" accent3="accent3" accent4="accent4" accent5="accent5" accent6="accent6" hlink="hlink" folHlink="folHlink"/>
  <p:hf hdr="0"/>
  <p:txStyles>
    <p:titleStyle>
      <a:lvl1pPr algn="ctr" defTabSz="914264" rtl="0" eaLnBrk="1" latinLnBrk="0" hangingPunct="1">
        <a:lnSpc>
          <a:spcPct val="100000"/>
        </a:lnSpc>
        <a:spcBef>
          <a:spcPct val="0"/>
        </a:spcBef>
        <a:buNone/>
        <a:defRPr sz="4400" kern="1200">
          <a:solidFill>
            <a:srgbClr val="C6168D"/>
          </a:solidFill>
          <a:latin typeface="+mj-lt"/>
          <a:ea typeface="+mj-ea"/>
          <a:cs typeface="+mj-cs"/>
        </a:defRPr>
      </a:lvl1pPr>
    </p:titleStyle>
    <p:bodyStyle>
      <a:lvl1pPr marL="0" indent="0" algn="l" defTabSz="914264" rtl="0" eaLnBrk="1" latinLnBrk="0" hangingPunct="1">
        <a:lnSpc>
          <a:spcPct val="100000"/>
        </a:lnSpc>
        <a:spcBef>
          <a:spcPts val="200"/>
        </a:spcBef>
        <a:spcAft>
          <a:spcPts val="200"/>
        </a:spcAft>
        <a:buClr>
          <a:schemeClr val="accent2"/>
        </a:buClr>
        <a:buFont typeface="Arial" panose="020B0604020202020204" pitchFamily="34" charset="0"/>
        <a:buNone/>
        <a:defRPr sz="1800" kern="1200">
          <a:solidFill>
            <a:srgbClr val="292929"/>
          </a:solidFill>
          <a:latin typeface="+mn-lt"/>
          <a:ea typeface="+mn-ea"/>
          <a:cs typeface="+mn-cs"/>
        </a:defRPr>
      </a:lvl1pPr>
      <a:lvl2pPr marL="685702" indent="-228568" algn="l" defTabSz="914264" rtl="0" eaLnBrk="1" latinLnBrk="0" hangingPunct="1">
        <a:lnSpc>
          <a:spcPct val="100000"/>
        </a:lnSpc>
        <a:spcBef>
          <a:spcPts val="200"/>
        </a:spcBef>
        <a:spcAft>
          <a:spcPts val="200"/>
        </a:spcAft>
        <a:buClr>
          <a:srgbClr val="C6168D"/>
        </a:buClr>
        <a:buFont typeface="Arial" panose="020B0604020202020204" pitchFamily="34" charset="0"/>
        <a:buChar char="•"/>
        <a:defRPr sz="1800" kern="1200">
          <a:solidFill>
            <a:srgbClr val="292929"/>
          </a:solidFill>
          <a:latin typeface="+mn-lt"/>
          <a:ea typeface="+mn-ea"/>
          <a:cs typeface="+mn-cs"/>
        </a:defRPr>
      </a:lvl2pPr>
      <a:lvl3pPr marL="1142830" indent="-228568" algn="l" defTabSz="914264" rtl="0" eaLnBrk="1" latinLnBrk="0" hangingPunct="1">
        <a:lnSpc>
          <a:spcPct val="100000"/>
        </a:lnSpc>
        <a:spcBef>
          <a:spcPts val="200"/>
        </a:spcBef>
        <a:spcAft>
          <a:spcPts val="200"/>
        </a:spcAft>
        <a:buClr>
          <a:srgbClr val="C6168D"/>
        </a:buClr>
        <a:buFont typeface="Arial" panose="020B0604020202020204" pitchFamily="34" charset="0"/>
        <a:buChar char="•"/>
        <a:defRPr sz="1800" kern="1200">
          <a:solidFill>
            <a:srgbClr val="292929"/>
          </a:solidFill>
          <a:latin typeface="+mn-lt"/>
          <a:ea typeface="+mn-ea"/>
          <a:cs typeface="+mn-cs"/>
        </a:defRPr>
      </a:lvl3pPr>
      <a:lvl4pPr marL="1599960" indent="-228568" algn="l" defTabSz="914264" rtl="0" eaLnBrk="1" latinLnBrk="0" hangingPunct="1">
        <a:lnSpc>
          <a:spcPct val="100000"/>
        </a:lnSpc>
        <a:spcBef>
          <a:spcPts val="200"/>
        </a:spcBef>
        <a:spcAft>
          <a:spcPts val="200"/>
        </a:spcAft>
        <a:buClr>
          <a:srgbClr val="C6168D"/>
        </a:buClr>
        <a:buFont typeface="Arial" panose="020B0604020202020204" pitchFamily="34" charset="0"/>
        <a:buChar char="•"/>
        <a:defRPr sz="1800" kern="1200">
          <a:solidFill>
            <a:srgbClr val="292929"/>
          </a:solidFill>
          <a:latin typeface="+mn-lt"/>
          <a:ea typeface="+mn-ea"/>
          <a:cs typeface="+mn-cs"/>
        </a:defRPr>
      </a:lvl4pPr>
      <a:lvl5pPr marL="2057091" indent="-228568" algn="l" defTabSz="914264" rtl="0" eaLnBrk="1" latinLnBrk="0" hangingPunct="1">
        <a:lnSpc>
          <a:spcPct val="100000"/>
        </a:lnSpc>
        <a:spcBef>
          <a:spcPts val="200"/>
        </a:spcBef>
        <a:spcAft>
          <a:spcPts val="200"/>
        </a:spcAft>
        <a:buClr>
          <a:srgbClr val="C6168D"/>
        </a:buClr>
        <a:buFont typeface="Arial" panose="020B0604020202020204" pitchFamily="34" charset="0"/>
        <a:buChar char="•"/>
        <a:defRPr sz="1800" kern="1200">
          <a:solidFill>
            <a:srgbClr val="292929"/>
          </a:solidFill>
          <a:latin typeface="+mn-lt"/>
          <a:ea typeface="+mn-ea"/>
          <a:cs typeface="+mn-cs"/>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64" rtl="0" eaLnBrk="1" latinLnBrk="0" hangingPunct="1">
        <a:defRPr sz="1800" kern="1200">
          <a:solidFill>
            <a:schemeClr val="tx1"/>
          </a:solidFill>
          <a:latin typeface="+mn-lt"/>
          <a:ea typeface="+mn-ea"/>
          <a:cs typeface="+mn-cs"/>
        </a:defRPr>
      </a:lvl1pPr>
      <a:lvl2pPr marL="457131" algn="l" defTabSz="914264" rtl="0" eaLnBrk="1" latinLnBrk="0" hangingPunct="1">
        <a:defRPr sz="1800" kern="1200">
          <a:solidFill>
            <a:schemeClr val="tx1"/>
          </a:solidFill>
          <a:latin typeface="+mn-lt"/>
          <a:ea typeface="+mn-ea"/>
          <a:cs typeface="+mn-cs"/>
        </a:defRPr>
      </a:lvl2pPr>
      <a:lvl3pPr marL="914264" algn="l" defTabSz="914264" rtl="0" eaLnBrk="1" latinLnBrk="0" hangingPunct="1">
        <a:defRPr sz="1800" kern="1200">
          <a:solidFill>
            <a:schemeClr val="tx1"/>
          </a:solidFill>
          <a:latin typeface="+mn-lt"/>
          <a:ea typeface="+mn-ea"/>
          <a:cs typeface="+mn-cs"/>
        </a:defRPr>
      </a:lvl3pPr>
      <a:lvl4pPr marL="1371396" algn="l" defTabSz="914264" rtl="0" eaLnBrk="1" latinLnBrk="0" hangingPunct="1">
        <a:defRPr sz="1800" kern="1200">
          <a:solidFill>
            <a:schemeClr val="tx1"/>
          </a:solidFill>
          <a:latin typeface="+mn-lt"/>
          <a:ea typeface="+mn-ea"/>
          <a:cs typeface="+mn-cs"/>
        </a:defRPr>
      </a:lvl4pPr>
      <a:lvl5pPr marL="1828528" algn="l" defTabSz="914264" rtl="0" eaLnBrk="1" latinLnBrk="0" hangingPunct="1">
        <a:defRPr sz="1800" kern="1200">
          <a:solidFill>
            <a:schemeClr val="tx1"/>
          </a:solidFill>
          <a:latin typeface="+mn-lt"/>
          <a:ea typeface="+mn-ea"/>
          <a:cs typeface="+mn-cs"/>
        </a:defRPr>
      </a:lvl5pPr>
      <a:lvl6pPr marL="2285662" algn="l" defTabSz="914264" rtl="0" eaLnBrk="1" latinLnBrk="0" hangingPunct="1">
        <a:defRPr sz="1800" kern="1200">
          <a:solidFill>
            <a:schemeClr val="tx1"/>
          </a:solidFill>
          <a:latin typeface="+mn-lt"/>
          <a:ea typeface="+mn-ea"/>
          <a:cs typeface="+mn-cs"/>
        </a:defRPr>
      </a:lvl6pPr>
      <a:lvl7pPr marL="2742790" algn="l" defTabSz="914264" rtl="0" eaLnBrk="1" latinLnBrk="0" hangingPunct="1">
        <a:defRPr sz="1800" kern="1200">
          <a:solidFill>
            <a:schemeClr val="tx1"/>
          </a:solidFill>
          <a:latin typeface="+mn-lt"/>
          <a:ea typeface="+mn-ea"/>
          <a:cs typeface="+mn-cs"/>
        </a:defRPr>
      </a:lvl7pPr>
      <a:lvl8pPr marL="3199920" algn="l" defTabSz="914264" rtl="0" eaLnBrk="1" latinLnBrk="0" hangingPunct="1">
        <a:defRPr sz="1800" kern="1200">
          <a:solidFill>
            <a:schemeClr val="tx1"/>
          </a:solidFill>
          <a:latin typeface="+mn-lt"/>
          <a:ea typeface="+mn-ea"/>
          <a:cs typeface="+mn-cs"/>
        </a:defRPr>
      </a:lvl8pPr>
      <a:lvl9pPr marL="3657051" algn="l" defTabSz="91426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8143" y="288000"/>
            <a:ext cx="3527541" cy="443198"/>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p:cNvSpPr>
            <a:spLocks noGrp="1"/>
          </p:cNvSpPr>
          <p:nvPr>
            <p:ph type="body" idx="1"/>
          </p:nvPr>
        </p:nvSpPr>
        <p:spPr>
          <a:xfrm>
            <a:off x="358143" y="1493134"/>
            <a:ext cx="11485178" cy="4582208"/>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15745" y="6585794"/>
            <a:ext cx="1079859" cy="153888"/>
          </a:xfrm>
          <a:prstGeom prst="rect">
            <a:avLst/>
          </a:prstGeom>
        </p:spPr>
        <p:txBody>
          <a:bodyPr vert="horz" lIns="0" tIns="0" rIns="0" bIns="0" rtlCol="0" anchor="ctr">
            <a:noAutofit/>
          </a:bodyPr>
          <a:lstStyle>
            <a:lvl1pPr algn="ctr">
              <a:defRPr sz="1000">
                <a:solidFill>
                  <a:schemeClr val="tx1"/>
                </a:solidFill>
              </a:defRPr>
            </a:lvl1pPr>
          </a:lstStyle>
          <a:p>
            <a:fld id="{CFC10B79-461A-43DA-8BFA-C42A9BE9E052}" type="datetime1">
              <a:rPr lang="en-GB" smtClean="0"/>
              <a:t>24/10/2022</a:t>
            </a:fld>
            <a:endParaRPr lang="en-GB"/>
          </a:p>
        </p:txBody>
      </p:sp>
      <p:sp>
        <p:nvSpPr>
          <p:cNvPr id="5" name="Footer Placeholder 4"/>
          <p:cNvSpPr>
            <a:spLocks noGrp="1"/>
          </p:cNvSpPr>
          <p:nvPr>
            <p:ph type="ftr" sz="quarter" idx="3"/>
          </p:nvPr>
        </p:nvSpPr>
        <p:spPr>
          <a:xfrm>
            <a:off x="360683" y="6564279"/>
            <a:ext cx="2699648" cy="138499"/>
          </a:xfrm>
          <a:prstGeom prst="rect">
            <a:avLst/>
          </a:prstGeom>
        </p:spPr>
        <p:txBody>
          <a:bodyPr vert="horz" lIns="0" tIns="0" rIns="0" bIns="0" rtlCol="0" anchor="ctr">
            <a:noAutofit/>
          </a:bodyPr>
          <a:lstStyle>
            <a:lvl1pPr algn="l">
              <a:defRPr sz="900" b="1">
                <a:solidFill>
                  <a:schemeClr val="tx1"/>
                </a:solidFill>
              </a:defRPr>
            </a:lvl1pPr>
          </a:lstStyle>
          <a:p>
            <a:r>
              <a:rPr lang="en-GB"/>
              <a:t>Ethical Trading Initiative  </a:t>
            </a:r>
            <a:r>
              <a:rPr lang="en-GB" b="0"/>
              <a:t>Membership overview</a:t>
            </a:r>
          </a:p>
        </p:txBody>
      </p:sp>
      <p:sp>
        <p:nvSpPr>
          <p:cNvPr id="6" name="Slide Number Placeholder 5"/>
          <p:cNvSpPr>
            <a:spLocks noGrp="1"/>
          </p:cNvSpPr>
          <p:nvPr>
            <p:ph type="sldNum" sz="quarter" idx="4"/>
          </p:nvPr>
        </p:nvSpPr>
        <p:spPr>
          <a:xfrm>
            <a:off x="9100122" y="6585794"/>
            <a:ext cx="2743200" cy="153888"/>
          </a:xfrm>
          <a:prstGeom prst="rect">
            <a:avLst/>
          </a:prstGeom>
        </p:spPr>
        <p:txBody>
          <a:bodyPr vert="horz" lIns="0" tIns="0" rIns="0" bIns="0" rtlCol="0" anchor="ctr">
            <a:noAutofit/>
          </a:bodyPr>
          <a:lstStyle>
            <a:lvl1pPr algn="r">
              <a:defRPr sz="1000" b="1">
                <a:solidFill>
                  <a:schemeClr val="tx1"/>
                </a:solidFill>
              </a:defRPr>
            </a:lvl1pPr>
          </a:lstStyle>
          <a:p>
            <a:fld id="{CCFC327B-5459-41ED-8899-5D5CBEC9C648}" type="slidenum">
              <a:rPr lang="en-GB" smtClean="0"/>
              <a:pPr/>
              <a:t>‹#›</a:t>
            </a:fld>
            <a:endParaRPr lang="en-GB"/>
          </a:p>
        </p:txBody>
      </p:sp>
    </p:spTree>
    <p:extLst>
      <p:ext uri="{BB962C8B-B14F-4D97-AF65-F5344CB8AC3E}">
        <p14:creationId xmlns:p14="http://schemas.microsoft.com/office/powerpoint/2010/main" val="2941619567"/>
      </p:ext>
    </p:extLst>
  </p:cSld>
  <p:clrMap bg1="lt1" tx1="dk1" bg2="lt2" tx2="dk2" accent1="accent1" accent2="accent2" accent3="accent3" accent4="accent4" accent5="accent5" accent6="accent6" hlink="hlink" folHlink="folHlink"/>
  <p:sldLayoutIdLst>
    <p:sldLayoutId id="2147483764" r:id="rId1"/>
    <p:sldLayoutId id="2147483765" r:id="rId2"/>
  </p:sldLayoutIdLst>
  <p:hf hdr="0" dt="0"/>
  <p:txStyles>
    <p:titleStyle>
      <a:lvl1pPr algn="l" defTabSz="914309" rtl="0" eaLnBrk="1" latinLnBrk="0" hangingPunct="1">
        <a:lnSpc>
          <a:spcPct val="90000"/>
        </a:lnSpc>
        <a:spcBef>
          <a:spcPct val="0"/>
        </a:spcBef>
        <a:buNone/>
        <a:defRPr sz="3000" b="1" kern="1200" baseline="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1500" kern="1200" baseline="0">
          <a:solidFill>
            <a:schemeClr val="tx1"/>
          </a:solidFill>
          <a:latin typeface="+mn-lt"/>
          <a:ea typeface="+mn-ea"/>
          <a:cs typeface="+mn-cs"/>
        </a:defRPr>
      </a:lvl1pPr>
      <a:lvl2pPr marL="493664" indent="-231752" algn="l" defTabSz="914309" rtl="0" eaLnBrk="1" latinLnBrk="0" hangingPunct="1">
        <a:lnSpc>
          <a:spcPct val="90000"/>
        </a:lnSpc>
        <a:spcBef>
          <a:spcPts val="500"/>
        </a:spcBef>
        <a:buFont typeface="Arial" panose="020B0604020202020204" pitchFamily="34" charset="0"/>
        <a:buChar char="•"/>
        <a:tabLst/>
        <a:defRPr sz="1500" kern="1200" baseline="0">
          <a:solidFill>
            <a:schemeClr val="tx1"/>
          </a:solidFill>
          <a:latin typeface="+mn-lt"/>
          <a:ea typeface="+mn-ea"/>
          <a:cs typeface="+mn-cs"/>
        </a:defRPr>
      </a:lvl2pPr>
      <a:lvl3pPr marL="755574" indent="-231752" algn="l" defTabSz="914309" rtl="0" eaLnBrk="1" latinLnBrk="0" hangingPunct="1">
        <a:lnSpc>
          <a:spcPct val="90000"/>
        </a:lnSpc>
        <a:spcBef>
          <a:spcPts val="500"/>
        </a:spcBef>
        <a:buFont typeface="Arial" panose="020B0604020202020204" pitchFamily="34" charset="0"/>
        <a:buChar char="•"/>
        <a:tabLst/>
        <a:defRPr sz="1500" kern="1200" baseline="0">
          <a:solidFill>
            <a:schemeClr val="tx1"/>
          </a:solidFill>
          <a:latin typeface="+mn-lt"/>
          <a:ea typeface="+mn-ea"/>
          <a:cs typeface="+mn-cs"/>
        </a:defRPr>
      </a:lvl3pPr>
      <a:lvl4pPr marL="1027010" indent="-222228" algn="l" defTabSz="914309" rtl="0" eaLnBrk="1" latinLnBrk="0" hangingPunct="1">
        <a:lnSpc>
          <a:spcPct val="90000"/>
        </a:lnSpc>
        <a:spcBef>
          <a:spcPts val="500"/>
        </a:spcBef>
        <a:buFont typeface="Arial" panose="020B0604020202020204" pitchFamily="34" charset="0"/>
        <a:buChar char="•"/>
        <a:tabLst/>
        <a:defRPr sz="1500" kern="1200" baseline="0">
          <a:solidFill>
            <a:schemeClr val="tx1"/>
          </a:solidFill>
          <a:latin typeface="+mn-lt"/>
          <a:ea typeface="+mn-ea"/>
          <a:cs typeface="+mn-cs"/>
        </a:defRPr>
      </a:lvl4pPr>
      <a:lvl5pPr marL="1288921" indent="-231752" algn="l" defTabSz="914309" rtl="0" eaLnBrk="1" latinLnBrk="0" hangingPunct="1">
        <a:lnSpc>
          <a:spcPct val="90000"/>
        </a:lnSpc>
        <a:spcBef>
          <a:spcPts val="500"/>
        </a:spcBef>
        <a:buFont typeface="Arial" panose="020B0604020202020204" pitchFamily="34" charset="0"/>
        <a:buChar char="•"/>
        <a:tabLst/>
        <a:defRPr sz="1500" kern="1200" baseline="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142372-7107-43F9-9AE4-207E723711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573F49-BB0F-40F3-9365-C3571405BE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F7E9263F-54BC-4894-B36B-B27196F715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Raleway" panose="020B0003030101060003" pitchFamily="34" charset="0"/>
              </a:defRPr>
            </a:lvl1pPr>
          </a:lstStyle>
          <a:p>
            <a:fld id="{8C7A414D-60F3-4458-BA35-A0D09A6556E0}" type="slidenum">
              <a:rPr lang="en-GB" smtClean="0"/>
              <a:pPr/>
              <a:t>‹#›</a:t>
            </a:fld>
            <a:endParaRPr lang="en-GB"/>
          </a:p>
        </p:txBody>
      </p:sp>
    </p:spTree>
    <p:extLst>
      <p:ext uri="{BB962C8B-B14F-4D97-AF65-F5344CB8AC3E}">
        <p14:creationId xmlns:p14="http://schemas.microsoft.com/office/powerpoint/2010/main" val="3568354632"/>
      </p:ext>
    </p:extLst>
  </p:cSld>
  <p:clrMap bg1="lt1" tx1="dk1" bg2="lt2" tx2="dk2" accent1="accent1" accent2="accent2" accent3="accent3" accent4="accent4" accent5="accent5" accent6="accent6" hlink="hlink" folHlink="folHlink"/>
  <p:sldLayoutIdLst>
    <p:sldLayoutId id="2147483767" r:id="rId1"/>
  </p:sldLayoutIdLst>
  <p:txStyles>
    <p:titleStyle>
      <a:lvl1pPr algn="l" defTabSz="914400" rtl="0" eaLnBrk="1" latinLnBrk="0" hangingPunct="1">
        <a:lnSpc>
          <a:spcPct val="90000"/>
        </a:lnSpc>
        <a:spcBef>
          <a:spcPct val="0"/>
        </a:spcBef>
        <a:buNone/>
        <a:defRPr sz="4400" kern="1200">
          <a:solidFill>
            <a:schemeClr val="tx1"/>
          </a:solidFill>
          <a:latin typeface="Raleway" panose="020B00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A picture containing sky, light, day&#10;&#10;Description automatically generated">
            <a:extLst>
              <a:ext uri="{FF2B5EF4-FFF2-40B4-BE49-F238E27FC236}">
                <a16:creationId xmlns:a16="http://schemas.microsoft.com/office/drawing/2014/main" id="{37E7578F-9548-4923-BE69-97A7FBE9CFE0}"/>
              </a:ext>
            </a:extLst>
          </p:cNvPr>
          <p:cNvPicPr>
            <a:picLocks noChangeAspect="1"/>
          </p:cNvPicPr>
          <p:nvPr userDrawn="1"/>
        </p:nvPicPr>
        <p:blipFill>
          <a:blip r:embed="rId5"/>
          <a:stretch>
            <a:fillRect/>
          </a:stretch>
        </p:blipFill>
        <p:spPr>
          <a:xfrm>
            <a:off x="0" y="0"/>
            <a:ext cx="12192000" cy="6858000"/>
          </a:xfrm>
          <a:prstGeom prst="rect">
            <a:avLst/>
          </a:prstGeom>
        </p:spPr>
      </p:pic>
      <p:cxnSp>
        <p:nvCxnSpPr>
          <p:cNvPr id="8" name="Straight Connector 7">
            <a:extLst>
              <a:ext uri="{FF2B5EF4-FFF2-40B4-BE49-F238E27FC236}">
                <a16:creationId xmlns:a16="http://schemas.microsoft.com/office/drawing/2014/main" id="{C335382A-66B3-41C9-9E35-A0DDEB3A0208}"/>
              </a:ext>
            </a:extLst>
          </p:cNvPr>
          <p:cNvCxnSpPr>
            <a:cxnSpLocks/>
          </p:cNvCxnSpPr>
          <p:nvPr userDrawn="1"/>
        </p:nvCxnSpPr>
        <p:spPr>
          <a:xfrm>
            <a:off x="803275" y="6168889"/>
            <a:ext cx="10656888"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pic>
        <p:nvPicPr>
          <p:cNvPr id="10" name="Picture 9" descr="A picture containing text, sign&#10;&#10;Description automatically generated">
            <a:extLst>
              <a:ext uri="{FF2B5EF4-FFF2-40B4-BE49-F238E27FC236}">
                <a16:creationId xmlns:a16="http://schemas.microsoft.com/office/drawing/2014/main" id="{EEB1326C-FF9A-44D8-B782-E31F9F6E5EFA}"/>
              </a:ext>
            </a:extLst>
          </p:cNvPr>
          <p:cNvPicPr>
            <a:picLocks noChangeAspect="1"/>
          </p:cNvPicPr>
          <p:nvPr userDrawn="1"/>
        </p:nvPicPr>
        <p:blipFill>
          <a:blip r:embed="rId6"/>
          <a:stretch>
            <a:fillRect/>
          </a:stretch>
        </p:blipFill>
        <p:spPr>
          <a:xfrm>
            <a:off x="5427822" y="6239886"/>
            <a:ext cx="977582" cy="527642"/>
          </a:xfrm>
          <a:prstGeom prst="rect">
            <a:avLst/>
          </a:prstGeom>
        </p:spPr>
      </p:pic>
      <p:sp>
        <p:nvSpPr>
          <p:cNvPr id="11" name="TextBox 10">
            <a:extLst>
              <a:ext uri="{FF2B5EF4-FFF2-40B4-BE49-F238E27FC236}">
                <a16:creationId xmlns:a16="http://schemas.microsoft.com/office/drawing/2014/main" id="{8CB48EDD-04E5-4ABB-A489-65496B093EBE}"/>
              </a:ext>
            </a:extLst>
          </p:cNvPr>
          <p:cNvSpPr txBox="1"/>
          <p:nvPr userDrawn="1"/>
        </p:nvSpPr>
        <p:spPr>
          <a:xfrm>
            <a:off x="9279075" y="6339582"/>
            <a:ext cx="2341493"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lumMod val="95000"/>
                    <a:lumOff val="5000"/>
                  </a:srgbClr>
                </a:solidFill>
                <a:effectLst/>
                <a:uLnTx/>
                <a:uFillTx/>
                <a:latin typeface="Raleway" panose="020B0003030101060003" pitchFamily="34" charset="0"/>
                <a:ea typeface="+mn-ea"/>
                <a:cs typeface="+mn-cs"/>
              </a:rPr>
              <a:t>sedex.com</a:t>
            </a:r>
          </a:p>
        </p:txBody>
      </p:sp>
    </p:spTree>
    <p:extLst>
      <p:ext uri="{BB962C8B-B14F-4D97-AF65-F5344CB8AC3E}">
        <p14:creationId xmlns:p14="http://schemas.microsoft.com/office/powerpoint/2010/main" val="123810668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Lst>
  <p:hf sldNum="0" hdr="0" dt="0"/>
  <p:txStyles>
    <p:titleStyle>
      <a:lvl1pPr algn="l" defTabSz="914400" rtl="0" eaLnBrk="1" latinLnBrk="0" hangingPunct="1">
        <a:lnSpc>
          <a:spcPct val="90000"/>
        </a:lnSpc>
        <a:spcBef>
          <a:spcPct val="0"/>
        </a:spcBef>
        <a:buNone/>
        <a:defRPr sz="3200" kern="1200">
          <a:solidFill>
            <a:srgbClr val="333335"/>
          </a:solidFill>
          <a:latin typeface="Raleway" panose="020B0003030101060003" pitchFamily="34" charset="0"/>
          <a:ea typeface="+mj-ea"/>
          <a:cs typeface="+mj-cs"/>
        </a:defRPr>
      </a:lvl1pPr>
    </p:titleStyle>
    <p:bodyStyle>
      <a:lvl1pPr marL="228600" indent="-228600" algn="l" defTabSz="914400" rtl="0" eaLnBrk="1" latinLnBrk="0" hangingPunct="1">
        <a:lnSpc>
          <a:spcPct val="90000"/>
        </a:lnSpc>
        <a:spcBef>
          <a:spcPts val="10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2pPr>
      <a:lvl3pPr marL="11430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4pPr>
      <a:lvl5pPr marL="2057400" indent="-228600" algn="l" defTabSz="914400" rtl="0" eaLnBrk="1" latinLnBrk="0" hangingPunct="1">
        <a:lnSpc>
          <a:spcPct val="90000"/>
        </a:lnSpc>
        <a:spcBef>
          <a:spcPts val="500"/>
        </a:spcBef>
        <a:buClr>
          <a:srgbClr val="009590"/>
        </a:buClr>
        <a:buFont typeface="Arial" panose="020B0604020202020204" pitchFamily="34" charset="0"/>
        <a:buChar char="•"/>
        <a:defRPr sz="1800" kern="1200">
          <a:solidFill>
            <a:srgbClr val="333335"/>
          </a:solidFill>
          <a:latin typeface="Raleway" panose="020B000303010106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diagramColors" Target="../diagrams/colors2.xml"/><Relationship Id="rId11" Type="http://schemas.openxmlformats.org/officeDocument/2006/relationships/image" Target="../media/image15.svg"/><Relationship Id="rId5" Type="http://schemas.openxmlformats.org/officeDocument/2006/relationships/diagramQuickStyle" Target="../diagrams/quickStyle2.xml"/><Relationship Id="rId10" Type="http://schemas.openxmlformats.org/officeDocument/2006/relationships/image" Target="../media/image14.png"/><Relationship Id="rId4" Type="http://schemas.openxmlformats.org/officeDocument/2006/relationships/diagramLayout" Target="../diagrams/layout2.xml"/><Relationship Id="rId9"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hyperlink" Target="https://www.ethicaltrade.org/sites/default/files/shared_resources/ETI_GenderDataGuidance_L1.pdf"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9">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11">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6" name="Straight Connector 13">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14" descr="A close up of a tomato&#10;&#10;Description automatically generated">
            <a:extLst>
              <a:ext uri="{FF2B5EF4-FFF2-40B4-BE49-F238E27FC236}">
                <a16:creationId xmlns:a16="http://schemas.microsoft.com/office/drawing/2014/main" id="{17D782D2-E8D3-4939-8414-F13DB2400D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8" r="-1" b="-1"/>
          <a:stretch/>
        </p:blipFill>
        <p:spPr bwMode="auto">
          <a:xfrm>
            <a:off x="-32" y="10"/>
            <a:ext cx="12192031" cy="49150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15">
            <a:extLst>
              <a:ext uri="{FF2B5EF4-FFF2-40B4-BE49-F238E27FC236}">
                <a16:creationId xmlns:a16="http://schemas.microsoft.com/office/drawing/2014/main" id="{B76D919A-FC3E-4B4E-BAF0-ED6CFB8D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ECFCCB0-029F-4EF7-9477-DFF850899814}"/>
              </a:ext>
            </a:extLst>
          </p:cNvPr>
          <p:cNvSpPr>
            <a:spLocks noGrp="1"/>
          </p:cNvSpPr>
          <p:nvPr>
            <p:ph type="title"/>
          </p:nvPr>
        </p:nvSpPr>
        <p:spPr>
          <a:xfrm>
            <a:off x="238242" y="5048688"/>
            <a:ext cx="10866980" cy="658845"/>
          </a:xfrm>
        </p:spPr>
        <p:txBody>
          <a:bodyPr vert="horz" lIns="91440" tIns="45720" rIns="91440" bIns="45720" rtlCol="0" anchor="b">
            <a:normAutofit/>
          </a:bodyPr>
          <a:lstStyle/>
          <a:p>
            <a:pPr algn="l"/>
            <a:r>
              <a:rPr lang="en-US" b="1" dirty="0"/>
              <a:t>The Food Network for Ethical Trade (FNET)</a:t>
            </a:r>
          </a:p>
        </p:txBody>
      </p:sp>
      <p:sp>
        <p:nvSpPr>
          <p:cNvPr id="4" name="Text Placeholder 3">
            <a:extLst>
              <a:ext uri="{FF2B5EF4-FFF2-40B4-BE49-F238E27FC236}">
                <a16:creationId xmlns:a16="http://schemas.microsoft.com/office/drawing/2014/main" id="{793F2848-77EC-4BD3-928B-124C50B651FB}"/>
              </a:ext>
            </a:extLst>
          </p:cNvPr>
          <p:cNvSpPr>
            <a:spLocks noGrp="1"/>
          </p:cNvSpPr>
          <p:nvPr>
            <p:ph type="body" sz="half" idx="2"/>
          </p:nvPr>
        </p:nvSpPr>
        <p:spPr>
          <a:xfrm>
            <a:off x="254998" y="5829126"/>
            <a:ext cx="10058400" cy="648090"/>
          </a:xfrm>
        </p:spPr>
        <p:txBody>
          <a:bodyPr vert="horz" lIns="91440" tIns="45720" rIns="91440" bIns="45720" rtlCol="0" anchor="t">
            <a:noAutofit/>
          </a:bodyPr>
          <a:lstStyle/>
          <a:p>
            <a:pPr>
              <a:spcBef>
                <a:spcPts val="1200"/>
              </a:spcBef>
              <a:spcAft>
                <a:spcPts val="200"/>
              </a:spcAft>
            </a:pPr>
            <a:r>
              <a:rPr lang="en-US" sz="1600" b="1" cap="all" spc="200" dirty="0">
                <a:latin typeface="+mj-lt"/>
              </a:rPr>
              <a:t>Retailer meeting on gender 25</a:t>
            </a:r>
            <a:r>
              <a:rPr lang="en-US" sz="1600" b="1" cap="all" spc="200" baseline="30000" dirty="0">
                <a:latin typeface="+mj-lt"/>
              </a:rPr>
              <a:t>th</a:t>
            </a:r>
            <a:r>
              <a:rPr lang="en-US" sz="1600" b="1" cap="all" spc="200" dirty="0">
                <a:latin typeface="+mj-lt"/>
              </a:rPr>
              <a:t> </a:t>
            </a:r>
            <a:r>
              <a:rPr lang="en-US" sz="1600" b="1" cap="all" spc="200" dirty="0" err="1">
                <a:latin typeface="+mj-lt"/>
              </a:rPr>
              <a:t>october</a:t>
            </a:r>
            <a:r>
              <a:rPr lang="en-US" sz="1600" b="1" cap="all" spc="200" dirty="0">
                <a:latin typeface="+mj-lt"/>
              </a:rPr>
              <a:t> 2022</a:t>
            </a:r>
          </a:p>
        </p:txBody>
      </p:sp>
      <p:sp>
        <p:nvSpPr>
          <p:cNvPr id="28" name="Rectangle 17">
            <a:extLst>
              <a:ext uri="{FF2B5EF4-FFF2-40B4-BE49-F238E27FC236}">
                <a16:creationId xmlns:a16="http://schemas.microsoft.com/office/drawing/2014/main" id="{8F66ACBD-1C82-4782-AA7C-05504DD7D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Footer Placeholder 4">
            <a:extLst>
              <a:ext uri="{FF2B5EF4-FFF2-40B4-BE49-F238E27FC236}">
                <a16:creationId xmlns:a16="http://schemas.microsoft.com/office/drawing/2014/main" id="{599191B5-9F84-41DA-8CC9-2B791BA4EBF7}"/>
              </a:ext>
            </a:extLst>
          </p:cNvPr>
          <p:cNvSpPr txBox="1">
            <a:spLocks/>
          </p:cNvSpPr>
          <p:nvPr/>
        </p:nvSpPr>
        <p:spPr>
          <a:xfrm>
            <a:off x="256617" y="6553630"/>
            <a:ext cx="2686395" cy="235410"/>
          </a:xfrm>
          <a:prstGeom prst="rect">
            <a:avLst/>
          </a:prstGeom>
        </p:spPr>
        <p:txBody>
          <a:bodyPr vert="horz" lIns="91368" tIns="45680" rIns="91368" bIns="45680" rtlCol="0" anchor="ctr">
            <a:normAutofit/>
          </a:bodyPr>
          <a:lstStyle>
            <a:defPPr>
              <a:defRPr lang="en-US"/>
            </a:defPPr>
            <a:lvl1pPr marL="0" algn="ctr" defTabSz="913672" rtl="0" eaLnBrk="1" fontAlgn="base" latinLnBrk="0" hangingPunct="1">
              <a:spcBef>
                <a:spcPct val="0"/>
              </a:spcBef>
              <a:spcAft>
                <a:spcPct val="0"/>
              </a:spcAft>
              <a:defRPr sz="1050" b="1" kern="1200" cap="all" baseline="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90000"/>
              </a:lnSpc>
              <a:spcAft>
                <a:spcPts val="600"/>
              </a:spcAft>
              <a:defRPr/>
            </a:pPr>
            <a:r>
              <a:rPr lang="en-US" sz="800" dirty="0">
                <a:solidFill>
                  <a:prstClr val="white">
                    <a:lumMod val="50000"/>
                  </a:prstClr>
                </a:solidFill>
                <a:latin typeface="Tw Cen MT" panose="020B0602020104020603"/>
              </a:rPr>
              <a:t>FOOD NETWORK FOR ETHICAL TRADE – CONFIDENTIAL</a:t>
            </a:r>
          </a:p>
        </p:txBody>
      </p:sp>
      <p:pic>
        <p:nvPicPr>
          <p:cNvPr id="17" name="Picture 16">
            <a:extLst>
              <a:ext uri="{FF2B5EF4-FFF2-40B4-BE49-F238E27FC236}">
                <a16:creationId xmlns:a16="http://schemas.microsoft.com/office/drawing/2014/main" id="{76012756-A89A-4AEA-928E-B5C4ADD032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649" t="13561" r="10479" b="26220"/>
          <a:stretch/>
        </p:blipFill>
        <p:spPr>
          <a:xfrm>
            <a:off x="9942095" y="5096522"/>
            <a:ext cx="1927517" cy="1550252"/>
          </a:xfrm>
          <a:prstGeom prst="rect">
            <a:avLst/>
          </a:prstGeom>
        </p:spPr>
      </p:pic>
      <p:sp>
        <p:nvSpPr>
          <p:cNvPr id="3" name="Footer Placeholder 2">
            <a:extLst>
              <a:ext uri="{FF2B5EF4-FFF2-40B4-BE49-F238E27FC236}">
                <a16:creationId xmlns:a16="http://schemas.microsoft.com/office/drawing/2014/main" id="{182B4220-CC00-A82D-CD6D-3DF63414C88D}"/>
              </a:ext>
            </a:extLst>
          </p:cNvPr>
          <p:cNvSpPr>
            <a:spLocks noGrp="1"/>
          </p:cNvSpPr>
          <p:nvPr>
            <p:ph type="ftr" sz="quarter" idx="11"/>
          </p:nvPr>
        </p:nvSpPr>
        <p:spPr/>
        <p:txBody>
          <a:bodyPr/>
          <a:lstStyle/>
          <a:p>
            <a:fld id="{3DB76276-57AA-4FF7-9533-E353E666E438}" type="slidenum">
              <a:rPr lang="en-GB" smtClean="0"/>
              <a:t>1</a:t>
            </a:fld>
            <a:endParaRPr lang="en-GB" dirty="0"/>
          </a:p>
        </p:txBody>
      </p:sp>
    </p:spTree>
    <p:extLst>
      <p:ext uri="{BB962C8B-B14F-4D97-AF65-F5344CB8AC3E}">
        <p14:creationId xmlns:p14="http://schemas.microsoft.com/office/powerpoint/2010/main" val="3652438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marL="0" marR="0" lvl="0" indent="0" algn="ctr" defTabSz="609099" rtl="0" eaLnBrk="1" fontAlgn="auto" latinLnBrk="0" hangingPunct="1">
              <a:lnSpc>
                <a:spcPct val="100000"/>
              </a:lnSpc>
              <a:spcBef>
                <a:spcPts val="0"/>
              </a:spcBef>
              <a:spcAft>
                <a:spcPts val="0"/>
              </a:spcAft>
              <a:buClrTx/>
              <a:buSzTx/>
              <a:buFontTx/>
              <a:buNone/>
              <a:tabLst/>
              <a:defRPr/>
            </a:pPr>
            <a:fld id="{5543C5C4-C22C-4FD2-8E28-BC5C90548709}" type="slidenum">
              <a:rPr kumimoji="0" lang="en-US" sz="1400" b="0" i="0" u="none" strike="noStrike" kern="1200" cap="none" spc="0" normalizeH="0" baseline="0" noProof="0">
                <a:ln>
                  <a:noFill/>
                </a:ln>
                <a:solidFill>
                  <a:srgbClr val="0C539F"/>
                </a:solidFill>
                <a:effectLst/>
                <a:uLnTx/>
                <a:uFillTx/>
                <a:latin typeface="Calibri"/>
                <a:ea typeface="+mn-ea"/>
                <a:cs typeface="+mn-cs"/>
              </a:rPr>
              <a:pPr marL="0" marR="0" lvl="0" indent="0" algn="ctr" defTabSz="609099"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dirty="0">
              <a:ln>
                <a:noFill/>
              </a:ln>
              <a:solidFill>
                <a:srgbClr val="0C539F"/>
              </a:solidFill>
              <a:effectLst/>
              <a:uLnTx/>
              <a:uFillTx/>
              <a:latin typeface="Calibri"/>
              <a:ea typeface="+mn-ea"/>
              <a:cs typeface="+mn-cs"/>
            </a:endParaRPr>
          </a:p>
        </p:txBody>
      </p:sp>
      <p:sp>
        <p:nvSpPr>
          <p:cNvPr id="61" name="Content Placeholder 1"/>
          <p:cNvSpPr>
            <a:spLocks noGrp="1"/>
          </p:cNvSpPr>
          <p:nvPr>
            <p:ph idx="1"/>
          </p:nvPr>
        </p:nvSpPr>
        <p:spPr>
          <a:xfrm>
            <a:off x="493979" y="1951856"/>
            <a:ext cx="11152588" cy="3947593"/>
          </a:xfrm>
        </p:spPr>
        <p:txBody>
          <a:bodyPr/>
          <a:lstStyle/>
          <a:p>
            <a:pPr marL="0" indent="0" algn="ctr">
              <a:spcBef>
                <a:spcPts val="800"/>
              </a:spcBef>
              <a:spcAft>
                <a:spcPts val="800"/>
              </a:spcAft>
              <a:buNone/>
            </a:pPr>
            <a:r>
              <a:rPr lang="en-US" dirty="0"/>
              <a:t>“</a:t>
            </a:r>
            <a:r>
              <a:rPr lang="en-US" i="1" dirty="0"/>
              <a:t>Today we are meeting to discuss the Food Network for Ethical Trade. </a:t>
            </a:r>
          </a:p>
          <a:p>
            <a:pPr marL="0" indent="0" algn="ctr">
              <a:spcBef>
                <a:spcPts val="800"/>
              </a:spcBef>
              <a:spcAft>
                <a:spcPts val="800"/>
              </a:spcAft>
              <a:buNone/>
            </a:pPr>
            <a:r>
              <a:rPr lang="en-US" i="1" dirty="0"/>
              <a:t>We take competition compliance seriously. Whilst discussions can cover matters of interest to our industry, we cannot discuss or exchange sensitive commercial information. </a:t>
            </a:r>
          </a:p>
          <a:p>
            <a:pPr marL="0" indent="0" algn="ctr">
              <a:spcBef>
                <a:spcPts val="800"/>
              </a:spcBef>
              <a:spcAft>
                <a:spcPts val="800"/>
              </a:spcAft>
              <a:buNone/>
            </a:pPr>
            <a:r>
              <a:rPr lang="en-US" i="1" dirty="0"/>
              <a:t>If at any time during this meeting, you think our discussions may be in breach of competition rules, please inform the Chair. The Chair may close the meeting at any time if she believes that discussions are in breach of competition law” </a:t>
            </a:r>
            <a:endParaRPr lang="en-US" dirty="0"/>
          </a:p>
          <a:p>
            <a:pPr marL="0" indent="0">
              <a:spcBef>
                <a:spcPts val="800"/>
              </a:spcBef>
              <a:spcAft>
                <a:spcPts val="800"/>
              </a:spcAft>
              <a:buNone/>
            </a:pPr>
            <a:r>
              <a:rPr lang="en-US" dirty="0"/>
              <a:t> </a:t>
            </a:r>
          </a:p>
          <a:p>
            <a:pPr>
              <a:spcBef>
                <a:spcPts val="800"/>
              </a:spcBef>
              <a:spcAft>
                <a:spcPts val="800"/>
              </a:spcAft>
            </a:pPr>
            <a:endParaRPr lang="en-US" sz="2133" b="1" dirty="0">
              <a:solidFill>
                <a:schemeClr val="bg1">
                  <a:lumMod val="50000"/>
                </a:schemeClr>
              </a:solidFill>
              <a:latin typeface="+mn-lt"/>
            </a:endParaRPr>
          </a:p>
          <a:p>
            <a:pPr>
              <a:spcBef>
                <a:spcPts val="800"/>
              </a:spcBef>
              <a:spcAft>
                <a:spcPts val="800"/>
              </a:spcAft>
            </a:pPr>
            <a:endParaRPr lang="en-US" sz="2133" b="1" dirty="0">
              <a:solidFill>
                <a:schemeClr val="bg1">
                  <a:lumMod val="50000"/>
                </a:schemeClr>
              </a:solidFill>
              <a:latin typeface="+mn-lt"/>
            </a:endParaRPr>
          </a:p>
        </p:txBody>
      </p:sp>
      <p:sp>
        <p:nvSpPr>
          <p:cNvPr id="3" name="Title 2">
            <a:extLst>
              <a:ext uri="{FF2B5EF4-FFF2-40B4-BE49-F238E27FC236}">
                <a16:creationId xmlns:a16="http://schemas.microsoft.com/office/drawing/2014/main" id="{13A36085-62FB-485D-AA6B-0FA201971F05}"/>
              </a:ext>
            </a:extLst>
          </p:cNvPr>
          <p:cNvSpPr>
            <a:spLocks noGrp="1"/>
          </p:cNvSpPr>
          <p:nvPr>
            <p:ph type="title"/>
          </p:nvPr>
        </p:nvSpPr>
        <p:spPr/>
        <p:txBody>
          <a:bodyPr/>
          <a:lstStyle/>
          <a:p>
            <a:r>
              <a:rPr lang="en-GB" dirty="0"/>
              <a:t>Competition Law Statement</a:t>
            </a:r>
          </a:p>
        </p:txBody>
      </p:sp>
    </p:spTree>
    <p:extLst>
      <p:ext uri="{BB962C8B-B14F-4D97-AF65-F5344CB8AC3E}">
        <p14:creationId xmlns:p14="http://schemas.microsoft.com/office/powerpoint/2010/main" val="329255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3</a:t>
            </a:fld>
            <a:endParaRPr lang="en-US" sz="1400" dirty="0"/>
          </a:p>
        </p:txBody>
      </p:sp>
      <p:graphicFrame>
        <p:nvGraphicFramePr>
          <p:cNvPr id="5" name="Table 4">
            <a:extLst>
              <a:ext uri="{FF2B5EF4-FFF2-40B4-BE49-F238E27FC236}">
                <a16:creationId xmlns:a16="http://schemas.microsoft.com/office/drawing/2014/main" id="{AE16240A-2E70-407F-B3B9-02F1B3F969C1}"/>
              </a:ext>
            </a:extLst>
          </p:cNvPr>
          <p:cNvGraphicFramePr>
            <a:graphicFrameLocks noGrp="1"/>
          </p:cNvGraphicFramePr>
          <p:nvPr>
            <p:extLst>
              <p:ext uri="{D42A27DB-BD31-4B8C-83A1-F6EECF244321}">
                <p14:modId xmlns:p14="http://schemas.microsoft.com/office/powerpoint/2010/main" val="3834443580"/>
              </p:ext>
            </p:extLst>
          </p:nvPr>
        </p:nvGraphicFramePr>
        <p:xfrm>
          <a:off x="495301" y="1746913"/>
          <a:ext cx="11217600" cy="3466529"/>
        </p:xfrm>
        <a:graphic>
          <a:graphicData uri="http://schemas.openxmlformats.org/drawingml/2006/table">
            <a:tbl>
              <a:tblPr firstRow="1" firstCol="1" bandRow="1">
                <a:tableStyleId>{5C22544A-7EE6-4342-B048-85BDC9FD1C3A}</a:tableStyleId>
              </a:tblPr>
              <a:tblGrid>
                <a:gridCol w="2333533">
                  <a:extLst>
                    <a:ext uri="{9D8B030D-6E8A-4147-A177-3AD203B41FA5}">
                      <a16:colId xmlns:a16="http://schemas.microsoft.com/office/drawing/2014/main" val="3213694025"/>
                    </a:ext>
                  </a:extLst>
                </a:gridCol>
                <a:gridCol w="8884067">
                  <a:extLst>
                    <a:ext uri="{9D8B030D-6E8A-4147-A177-3AD203B41FA5}">
                      <a16:colId xmlns:a16="http://schemas.microsoft.com/office/drawing/2014/main" val="4240025831"/>
                    </a:ext>
                  </a:extLst>
                </a:gridCol>
              </a:tblGrid>
              <a:tr h="431238">
                <a:tc>
                  <a:txBody>
                    <a:bodyPr/>
                    <a:lstStyle/>
                    <a:p>
                      <a:pPr>
                        <a:lnSpc>
                          <a:spcPct val="107000"/>
                        </a:lnSpc>
                        <a:spcAft>
                          <a:spcPts val="0"/>
                        </a:spcAft>
                      </a:pPr>
                      <a:r>
                        <a:rPr lang="en-US" sz="2000" dirty="0">
                          <a:effectLst/>
                          <a:latin typeface="+mn-lt"/>
                        </a:rPr>
                        <a:t>Approximate timing</a:t>
                      </a:r>
                      <a:endParaRPr lang="en-GB" sz="2000" dirty="0">
                        <a:effectLst/>
                        <a:latin typeface="+mn-lt"/>
                        <a:ea typeface="Calibri" panose="020F0502020204030204" pitchFamily="34" charset="0"/>
                        <a:cs typeface="Times New Roman" panose="02020603050405020304" pitchFamily="18" charset="0"/>
                      </a:endParaRPr>
                    </a:p>
                  </a:txBody>
                  <a:tcPr marL="42859" marR="42859" marT="0" marB="0"/>
                </a:tc>
                <a:tc>
                  <a:txBody>
                    <a:bodyPr/>
                    <a:lstStyle/>
                    <a:p>
                      <a:pPr>
                        <a:lnSpc>
                          <a:spcPct val="107000"/>
                        </a:lnSpc>
                        <a:spcAft>
                          <a:spcPts val="0"/>
                        </a:spcAft>
                      </a:pPr>
                      <a:r>
                        <a:rPr lang="en-US" sz="2000" dirty="0">
                          <a:effectLst/>
                          <a:latin typeface="+mn-lt"/>
                        </a:rPr>
                        <a:t>Item</a:t>
                      </a:r>
                      <a:endParaRPr lang="en-GB" sz="2000" dirty="0">
                        <a:effectLst/>
                        <a:latin typeface="+mn-lt"/>
                        <a:ea typeface="Calibri" panose="020F0502020204030204" pitchFamily="34" charset="0"/>
                        <a:cs typeface="Times New Roman" panose="02020603050405020304" pitchFamily="18" charset="0"/>
                      </a:endParaRPr>
                    </a:p>
                  </a:txBody>
                  <a:tcPr marL="42859" marR="42859" marT="0" marB="0"/>
                </a:tc>
                <a:extLst>
                  <a:ext uri="{0D108BD9-81ED-4DB2-BD59-A6C34878D82A}">
                    <a16:rowId xmlns:a16="http://schemas.microsoft.com/office/drawing/2014/main" val="342136526"/>
                  </a:ext>
                </a:extLst>
              </a:tr>
              <a:tr h="431238">
                <a:tc>
                  <a:txBody>
                    <a:bodyPr/>
                    <a:lstStyle/>
                    <a:p>
                      <a:pPr>
                        <a:lnSpc>
                          <a:spcPct val="107000"/>
                        </a:lnSpc>
                        <a:spcAft>
                          <a:spcPts val="0"/>
                        </a:spcAft>
                      </a:pPr>
                      <a:r>
                        <a:rPr lang="en-GB" sz="2000" dirty="0">
                          <a:effectLst/>
                          <a:latin typeface="+mn-lt"/>
                        </a:rPr>
                        <a:t>1.30 – 1.40</a:t>
                      </a:r>
                    </a:p>
                  </a:txBody>
                  <a:tcPr marL="42859" marR="42859" marT="0" marB="0"/>
                </a:tc>
                <a:tc>
                  <a:txBody>
                    <a:bodyPr/>
                    <a:lstStyle/>
                    <a:p>
                      <a:pPr>
                        <a:lnSpc>
                          <a:spcPct val="107000"/>
                        </a:lnSpc>
                        <a:spcAft>
                          <a:spcPts val="0"/>
                        </a:spcAft>
                      </a:pPr>
                      <a:r>
                        <a:rPr lang="en-US" sz="2000" dirty="0">
                          <a:effectLst/>
                          <a:latin typeface="+mn-lt"/>
                        </a:rPr>
                        <a:t>Introductions and objectives</a:t>
                      </a:r>
                    </a:p>
                  </a:txBody>
                  <a:tcPr marL="42859" marR="42859" marT="0" marB="0"/>
                </a:tc>
                <a:extLst>
                  <a:ext uri="{0D108BD9-81ED-4DB2-BD59-A6C34878D82A}">
                    <a16:rowId xmlns:a16="http://schemas.microsoft.com/office/drawing/2014/main" val="141024564"/>
                  </a:ext>
                </a:extLst>
              </a:tr>
              <a:tr h="431238">
                <a:tc>
                  <a:txBody>
                    <a:bodyPr/>
                    <a:lstStyle/>
                    <a:p>
                      <a:pPr>
                        <a:lnSpc>
                          <a:spcPct val="107000"/>
                        </a:lnSpc>
                        <a:spcAft>
                          <a:spcPts val="0"/>
                        </a:spcAft>
                      </a:pPr>
                      <a:r>
                        <a:rPr lang="en-GB" sz="2000" dirty="0">
                          <a:effectLst/>
                          <a:latin typeface="+mn-lt"/>
                        </a:rPr>
                        <a:t>1.40 – 2.00</a:t>
                      </a:r>
                    </a:p>
                  </a:txBody>
                  <a:tcPr marL="42859" marR="42859" marT="0" marB="0"/>
                </a:tc>
                <a:tc>
                  <a:txBody>
                    <a:bodyPr/>
                    <a:lstStyle/>
                    <a:p>
                      <a:pPr>
                        <a:lnSpc>
                          <a:spcPct val="107000"/>
                        </a:lnSpc>
                        <a:spcAft>
                          <a:spcPts val="0"/>
                        </a:spcAft>
                      </a:pPr>
                      <a:r>
                        <a:rPr lang="en-US" sz="2000" dirty="0">
                          <a:effectLst/>
                          <a:latin typeface="+mn-lt"/>
                        </a:rPr>
                        <a:t>Member case study sharing</a:t>
                      </a:r>
                    </a:p>
                  </a:txBody>
                  <a:tcPr marL="42859" marR="42859" marT="0" marB="0"/>
                </a:tc>
                <a:extLst>
                  <a:ext uri="{0D108BD9-81ED-4DB2-BD59-A6C34878D82A}">
                    <a16:rowId xmlns:a16="http://schemas.microsoft.com/office/drawing/2014/main" val="2549414981"/>
                  </a:ext>
                </a:extLst>
              </a:tr>
              <a:tr h="431238">
                <a:tc>
                  <a:txBody>
                    <a:bodyPr/>
                    <a:lstStyle/>
                    <a:p>
                      <a:pPr>
                        <a:lnSpc>
                          <a:spcPct val="107000"/>
                        </a:lnSpc>
                        <a:spcAft>
                          <a:spcPts val="0"/>
                        </a:spcAft>
                      </a:pPr>
                      <a:r>
                        <a:rPr lang="en-GB" sz="2000" dirty="0">
                          <a:effectLst/>
                          <a:latin typeface="+mn-lt"/>
                        </a:rPr>
                        <a:t>2.00 – 2.15</a:t>
                      </a:r>
                    </a:p>
                  </a:txBody>
                  <a:tcPr marL="42859" marR="42859" marT="0" marB="0"/>
                </a:tc>
                <a:tc>
                  <a:txBody>
                    <a:bodyPr/>
                    <a:lstStyle/>
                    <a:p>
                      <a:pPr>
                        <a:lnSpc>
                          <a:spcPct val="107000"/>
                        </a:lnSpc>
                        <a:spcAft>
                          <a:spcPts val="0"/>
                        </a:spcAft>
                      </a:pPr>
                      <a:r>
                        <a:rPr lang="en-US" sz="2000" dirty="0">
                          <a:effectLst/>
                          <a:latin typeface="+mn-lt"/>
                          <a:ea typeface="Calibri" panose="020F0502020204030204" pitchFamily="34" charset="0"/>
                          <a:cs typeface="Times New Roman" panose="02020603050405020304" pitchFamily="18" charset="0"/>
                        </a:rPr>
                        <a:t>Discussion</a:t>
                      </a:r>
                    </a:p>
                  </a:txBody>
                  <a:tcPr marL="42859" marR="42859" marT="0" marB="0"/>
                </a:tc>
                <a:extLst>
                  <a:ext uri="{0D108BD9-81ED-4DB2-BD59-A6C34878D82A}">
                    <a16:rowId xmlns:a16="http://schemas.microsoft.com/office/drawing/2014/main" val="3225462768"/>
                  </a:ext>
                </a:extLst>
              </a:tr>
              <a:tr h="424542">
                <a:tc>
                  <a:txBody>
                    <a:bodyPr/>
                    <a:lstStyle/>
                    <a:p>
                      <a:pPr>
                        <a:lnSpc>
                          <a:spcPct val="107000"/>
                        </a:lnSpc>
                        <a:spcAft>
                          <a:spcPts val="0"/>
                        </a:spcAft>
                      </a:pPr>
                      <a:r>
                        <a:rPr lang="en-GB" sz="2000" dirty="0">
                          <a:effectLst/>
                          <a:latin typeface="+mn-lt"/>
                        </a:rPr>
                        <a:t>2.15 – 2.25</a:t>
                      </a:r>
                    </a:p>
                  </a:txBody>
                  <a:tcPr marL="42859" marR="42859" marT="0" marB="0"/>
                </a:tc>
                <a:tc>
                  <a:txBody>
                    <a:bodyPr/>
                    <a:lstStyle/>
                    <a:p>
                      <a:pPr>
                        <a:lnSpc>
                          <a:spcPct val="107000"/>
                        </a:lnSpc>
                        <a:spcAft>
                          <a:spcPts val="0"/>
                        </a:spcAft>
                      </a:pPr>
                      <a:r>
                        <a:rPr lang="en-GB" sz="2000" dirty="0">
                          <a:effectLst/>
                          <a:latin typeface="+mn-lt"/>
                          <a:ea typeface="Calibri" panose="020F0502020204030204" pitchFamily="34" charset="0"/>
                          <a:cs typeface="Times New Roman" panose="02020603050405020304" pitchFamily="18" charset="0"/>
                        </a:rPr>
                        <a:t>ETI Data Initiative  - Halima Ahmed, ETI</a:t>
                      </a:r>
                    </a:p>
                  </a:txBody>
                  <a:tcPr marL="42859" marR="42859" marT="0" marB="0"/>
                </a:tc>
                <a:extLst>
                  <a:ext uri="{0D108BD9-81ED-4DB2-BD59-A6C34878D82A}">
                    <a16:rowId xmlns:a16="http://schemas.microsoft.com/office/drawing/2014/main" val="4056643082"/>
                  </a:ext>
                </a:extLst>
              </a:tr>
              <a:tr h="424542">
                <a:tc>
                  <a:txBody>
                    <a:bodyPr/>
                    <a:lstStyle/>
                    <a:p>
                      <a:pPr>
                        <a:lnSpc>
                          <a:spcPct val="107000"/>
                        </a:lnSpc>
                        <a:spcAft>
                          <a:spcPts val="0"/>
                        </a:spcAft>
                      </a:pPr>
                      <a:r>
                        <a:rPr lang="en-GB" sz="2000" dirty="0">
                          <a:effectLst/>
                          <a:latin typeface="+mn-lt"/>
                        </a:rPr>
                        <a:t>2.25-2.35</a:t>
                      </a:r>
                    </a:p>
                  </a:txBody>
                  <a:tcPr marL="42859" marR="42859" marT="0" marB="0"/>
                </a:tc>
                <a:tc>
                  <a:txBody>
                    <a:bodyPr/>
                    <a:lstStyle/>
                    <a:p>
                      <a:pPr>
                        <a:lnSpc>
                          <a:spcPct val="107000"/>
                        </a:lnSpc>
                        <a:spcAft>
                          <a:spcPts val="0"/>
                        </a:spcAft>
                      </a:pPr>
                      <a:r>
                        <a:rPr lang="en-GB" sz="2000" dirty="0" err="1">
                          <a:effectLst/>
                          <a:latin typeface="+mn-lt"/>
                          <a:ea typeface="Calibri" panose="020F0502020204030204" pitchFamily="34" charset="0"/>
                          <a:cs typeface="Times New Roman" panose="02020603050405020304" pitchFamily="18" charset="0"/>
                        </a:rPr>
                        <a:t>Sedex</a:t>
                      </a:r>
                      <a:r>
                        <a:rPr lang="en-GB" sz="2000" dirty="0">
                          <a:effectLst/>
                          <a:latin typeface="+mn-lt"/>
                          <a:ea typeface="Calibri" panose="020F0502020204030204" pitchFamily="34" charset="0"/>
                          <a:cs typeface="Times New Roman" panose="02020603050405020304" pitchFamily="18" charset="0"/>
                        </a:rPr>
                        <a:t> Data Integration – Clare Fitton, </a:t>
                      </a:r>
                      <a:r>
                        <a:rPr lang="en-GB" sz="2000" dirty="0" err="1">
                          <a:effectLst/>
                          <a:latin typeface="+mn-lt"/>
                          <a:ea typeface="Calibri" panose="020F0502020204030204" pitchFamily="34" charset="0"/>
                          <a:cs typeface="Times New Roman" panose="02020603050405020304" pitchFamily="18" charset="0"/>
                        </a:rPr>
                        <a:t>Sedex</a:t>
                      </a:r>
                      <a:endParaRPr lang="en-GB" sz="2000" dirty="0">
                        <a:effectLst/>
                        <a:latin typeface="+mn-lt"/>
                        <a:ea typeface="Calibri" panose="020F0502020204030204" pitchFamily="34" charset="0"/>
                        <a:cs typeface="Times New Roman" panose="02020603050405020304" pitchFamily="18" charset="0"/>
                      </a:endParaRPr>
                    </a:p>
                  </a:txBody>
                  <a:tcPr marL="42859" marR="42859" marT="0" marB="0"/>
                </a:tc>
                <a:extLst>
                  <a:ext uri="{0D108BD9-81ED-4DB2-BD59-A6C34878D82A}">
                    <a16:rowId xmlns:a16="http://schemas.microsoft.com/office/drawing/2014/main" val="4247082691"/>
                  </a:ext>
                </a:extLst>
              </a:tr>
              <a:tr h="473474">
                <a:tc>
                  <a:txBody>
                    <a:bodyPr/>
                    <a:lstStyle/>
                    <a:p>
                      <a:pPr>
                        <a:lnSpc>
                          <a:spcPct val="107000"/>
                        </a:lnSpc>
                        <a:spcAft>
                          <a:spcPts val="0"/>
                        </a:spcAft>
                      </a:pPr>
                      <a:r>
                        <a:rPr lang="en-GB" sz="2000" dirty="0">
                          <a:effectLst/>
                          <a:latin typeface="+mn-lt"/>
                          <a:ea typeface="Calibri" panose="020F0502020204030204" pitchFamily="34" charset="0"/>
                          <a:cs typeface="Times New Roman" panose="02020603050405020304" pitchFamily="18" charset="0"/>
                        </a:rPr>
                        <a:t>2.35 – 2.55</a:t>
                      </a:r>
                    </a:p>
                  </a:txBody>
                  <a:tcPr marL="42859" marR="42859"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2000" dirty="0">
                          <a:latin typeface="+mn-lt"/>
                        </a:rPr>
                        <a:t>Discussion</a:t>
                      </a:r>
                    </a:p>
                  </a:txBody>
                  <a:tcPr marL="42859" marR="42859" marT="0" marB="0"/>
                </a:tc>
                <a:extLst>
                  <a:ext uri="{0D108BD9-81ED-4DB2-BD59-A6C34878D82A}">
                    <a16:rowId xmlns:a16="http://schemas.microsoft.com/office/drawing/2014/main" val="3816104062"/>
                  </a:ext>
                </a:extLst>
              </a:tr>
              <a:tr h="419019">
                <a:tc>
                  <a:txBody>
                    <a:bodyPr/>
                    <a:lstStyle/>
                    <a:p>
                      <a:pPr>
                        <a:lnSpc>
                          <a:spcPct val="107000"/>
                        </a:lnSpc>
                        <a:spcAft>
                          <a:spcPts val="0"/>
                        </a:spcAft>
                      </a:pPr>
                      <a:r>
                        <a:rPr lang="en-GB" sz="2000" dirty="0">
                          <a:effectLst/>
                          <a:latin typeface="+mn-lt"/>
                          <a:ea typeface="Calibri" panose="020F0502020204030204" pitchFamily="34" charset="0"/>
                          <a:cs typeface="Times New Roman" panose="02020603050405020304" pitchFamily="18" charset="0"/>
                        </a:rPr>
                        <a:t>2.55 – 3.00</a:t>
                      </a:r>
                    </a:p>
                  </a:txBody>
                  <a:tcPr marL="42859" marR="42859"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2000" dirty="0">
                          <a:latin typeface="+mn-lt"/>
                        </a:rPr>
                        <a:t>Next Steps and Close</a:t>
                      </a:r>
                    </a:p>
                  </a:txBody>
                  <a:tcPr marL="42859" marR="42859" marT="0" marB="0"/>
                </a:tc>
                <a:extLst>
                  <a:ext uri="{0D108BD9-81ED-4DB2-BD59-A6C34878D82A}">
                    <a16:rowId xmlns:a16="http://schemas.microsoft.com/office/drawing/2014/main" val="3570829087"/>
                  </a:ext>
                </a:extLst>
              </a:tr>
            </a:tbl>
          </a:graphicData>
        </a:graphic>
      </p:graphicFrame>
      <p:sp>
        <p:nvSpPr>
          <p:cNvPr id="4" name="Title 3">
            <a:extLst>
              <a:ext uri="{FF2B5EF4-FFF2-40B4-BE49-F238E27FC236}">
                <a16:creationId xmlns:a16="http://schemas.microsoft.com/office/drawing/2014/main" id="{CAF006EC-BC52-47A7-9ADF-7FF57D143390}"/>
              </a:ext>
            </a:extLst>
          </p:cNvPr>
          <p:cNvSpPr>
            <a:spLocks noGrp="1"/>
          </p:cNvSpPr>
          <p:nvPr>
            <p:ph type="title"/>
          </p:nvPr>
        </p:nvSpPr>
        <p:spPr>
          <a:xfrm>
            <a:off x="496260" y="313898"/>
            <a:ext cx="11217600" cy="1058400"/>
          </a:xfrm>
        </p:spPr>
        <p:txBody>
          <a:bodyPr/>
          <a:lstStyle/>
          <a:p>
            <a:r>
              <a:rPr lang="en-GB" dirty="0"/>
              <a:t>Agenda</a:t>
            </a:r>
          </a:p>
        </p:txBody>
      </p:sp>
    </p:spTree>
    <p:extLst>
      <p:ext uri="{BB962C8B-B14F-4D97-AF65-F5344CB8AC3E}">
        <p14:creationId xmlns:p14="http://schemas.microsoft.com/office/powerpoint/2010/main" val="3242023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4E2DCD-7B81-B27E-FFDF-4BE7F437F2C1}"/>
              </a:ext>
            </a:extLst>
          </p:cNvPr>
          <p:cNvSpPr>
            <a:spLocks noGrp="1"/>
          </p:cNvSpPr>
          <p:nvPr>
            <p:ph type="ftr" sz="quarter" idx="11"/>
          </p:nvPr>
        </p:nvSpPr>
        <p:spPr/>
        <p:txBody>
          <a:bodyPr/>
          <a:lstStyle/>
          <a:p>
            <a:endParaRPr lang="en-GB" dirty="0"/>
          </a:p>
        </p:txBody>
      </p:sp>
      <p:pic>
        <p:nvPicPr>
          <p:cNvPr id="4" name="Picture 3">
            <a:extLst>
              <a:ext uri="{FF2B5EF4-FFF2-40B4-BE49-F238E27FC236}">
                <a16:creationId xmlns:a16="http://schemas.microsoft.com/office/drawing/2014/main" id="{2DB08EF3-9E1E-988C-593E-5DD63DDC9E73}"/>
              </a:ext>
            </a:extLst>
          </p:cNvPr>
          <p:cNvPicPr>
            <a:picLocks noChangeAspect="1"/>
          </p:cNvPicPr>
          <p:nvPr/>
        </p:nvPicPr>
        <p:blipFill>
          <a:blip r:embed="rId3"/>
          <a:stretch>
            <a:fillRect/>
          </a:stretch>
        </p:blipFill>
        <p:spPr>
          <a:xfrm>
            <a:off x="1105468" y="295664"/>
            <a:ext cx="10276765" cy="5804202"/>
          </a:xfrm>
          <a:prstGeom prst="rect">
            <a:avLst/>
          </a:prstGeom>
        </p:spPr>
      </p:pic>
    </p:spTree>
    <p:extLst>
      <p:ext uri="{BB962C8B-B14F-4D97-AF65-F5344CB8AC3E}">
        <p14:creationId xmlns:p14="http://schemas.microsoft.com/office/powerpoint/2010/main" val="1643645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706F0-542E-FFF0-9C9E-C62F5D31E10B}"/>
              </a:ext>
            </a:extLst>
          </p:cNvPr>
          <p:cNvSpPr>
            <a:spLocks noGrp="1"/>
          </p:cNvSpPr>
          <p:nvPr>
            <p:ph type="title"/>
          </p:nvPr>
        </p:nvSpPr>
        <p:spPr/>
        <p:txBody>
          <a:bodyPr/>
          <a:lstStyle/>
          <a:p>
            <a:r>
              <a:rPr lang="en-GB" dirty="0"/>
              <a:t>DISCUSSION POINTS</a:t>
            </a:r>
          </a:p>
        </p:txBody>
      </p:sp>
      <p:sp>
        <p:nvSpPr>
          <p:cNvPr id="3" name="Content Placeholder 2">
            <a:extLst>
              <a:ext uri="{FF2B5EF4-FFF2-40B4-BE49-F238E27FC236}">
                <a16:creationId xmlns:a16="http://schemas.microsoft.com/office/drawing/2014/main" id="{3E71E05F-A90D-1821-25B4-562A3D90DADA}"/>
              </a:ext>
            </a:extLst>
          </p:cNvPr>
          <p:cNvSpPr>
            <a:spLocks noGrp="1"/>
          </p:cNvSpPr>
          <p:nvPr>
            <p:ph idx="1"/>
          </p:nvPr>
        </p:nvSpPr>
        <p:spPr/>
        <p:txBody>
          <a:bodyPr>
            <a:normAutofit fontScale="92500" lnSpcReduction="20000"/>
          </a:bodyPr>
          <a:lstStyle/>
          <a:p>
            <a:pPr marL="514350" indent="-514350" fontAlgn="base">
              <a:lnSpc>
                <a:spcPct val="107000"/>
              </a:lnSpc>
              <a:spcAft>
                <a:spcPts val="800"/>
              </a:spcAft>
              <a:buFont typeface="+mj-lt"/>
              <a:buAutoNum type="arabicPeriod"/>
            </a:pPr>
            <a:r>
              <a:rPr lang="en-GB" sz="3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is work on gender structured within your company?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fontAlgn="base">
              <a:lnSpc>
                <a:spcPct val="107000"/>
              </a:lnSpc>
              <a:spcAft>
                <a:spcPts val="800"/>
              </a:spcAft>
              <a:buFont typeface="+mj-lt"/>
              <a:buAutoNum type="arabicPeriod"/>
            </a:pPr>
            <a:r>
              <a:rPr lang="en-GB" sz="3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is/was the strategy developed?</a:t>
            </a:r>
          </a:p>
          <a:p>
            <a:pPr marL="514350" indent="-514350" fontAlgn="base">
              <a:lnSpc>
                <a:spcPct val="107000"/>
              </a:lnSpc>
              <a:spcAft>
                <a:spcPts val="800"/>
              </a:spcAft>
              <a:buFont typeface="+mj-lt"/>
              <a:buAutoNum type="arabicPeriod"/>
            </a:pPr>
            <a:r>
              <a:rPr lang="en-GB" sz="3200" dirty="0">
                <a:solidFill>
                  <a:srgbClr val="000000"/>
                </a:solidFill>
                <a:latin typeface="Calibri" panose="020F0502020204030204" pitchFamily="34" charset="0"/>
                <a:ea typeface="Calibri" panose="020F0502020204030204" pitchFamily="34" charset="0"/>
                <a:cs typeface="Calibri" panose="020F0502020204030204" pitchFamily="34" charset="0"/>
              </a:rPr>
              <a:t>What are some of the key challenges and opportunities with implementation?</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fontAlgn="base">
              <a:lnSpc>
                <a:spcPct val="107000"/>
              </a:lnSpc>
              <a:spcAft>
                <a:spcPts val="800"/>
              </a:spcAft>
              <a:buFont typeface="+mj-lt"/>
              <a:buAutoNum type="arabicPeriod"/>
            </a:pPr>
            <a:r>
              <a:rPr lang="en-GB" sz="3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Are there areas you would like to learn from each other or collaborate on?</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fontAlgn="base">
              <a:lnSpc>
                <a:spcPct val="107000"/>
              </a:lnSpc>
              <a:spcAft>
                <a:spcPts val="800"/>
              </a:spcAft>
              <a:buFont typeface="+mj-lt"/>
              <a:buAutoNum type="arabicPeriod"/>
            </a:pPr>
            <a:r>
              <a:rPr lang="en-GB" sz="3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can FNET help?</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Footer Placeholder 3">
            <a:extLst>
              <a:ext uri="{FF2B5EF4-FFF2-40B4-BE49-F238E27FC236}">
                <a16:creationId xmlns:a16="http://schemas.microsoft.com/office/drawing/2014/main" id="{65CE0F24-D655-7B8A-0A14-8CC28BCAFACB}"/>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974504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marL="0" marR="0" lvl="0" indent="0" algn="ctr" defTabSz="456836" rtl="0" eaLnBrk="1" fontAlgn="auto" latinLnBrk="0" hangingPunct="1">
              <a:lnSpc>
                <a:spcPct val="100000"/>
              </a:lnSpc>
              <a:spcBef>
                <a:spcPts val="0"/>
              </a:spcBef>
              <a:spcAft>
                <a:spcPts val="0"/>
              </a:spcAft>
              <a:buClrTx/>
              <a:buSzTx/>
              <a:buFontTx/>
              <a:buNone/>
              <a:tabLst/>
              <a:defRPr/>
            </a:pPr>
            <a:fld id="{5543C5C4-C22C-4FD2-8E28-BC5C90548709}" type="slidenum">
              <a:rPr kumimoji="0" lang="en-US" sz="1400" b="0" i="0" u="none" strike="noStrike" kern="1200" cap="none" spc="0" normalizeH="0" baseline="0" noProof="0">
                <a:ln>
                  <a:noFill/>
                </a:ln>
                <a:solidFill>
                  <a:srgbClr val="0C539F"/>
                </a:solidFill>
                <a:effectLst/>
                <a:uLnTx/>
                <a:uFillTx/>
                <a:latin typeface="Calibri"/>
                <a:ea typeface="+mn-ea"/>
                <a:cs typeface="+mn-cs"/>
              </a:rPr>
              <a:pPr marL="0" marR="0" lvl="0" indent="0" algn="ctr" defTabSz="456836"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dirty="0">
              <a:ln>
                <a:noFill/>
              </a:ln>
              <a:solidFill>
                <a:srgbClr val="0C539F"/>
              </a:solidFill>
              <a:effectLst/>
              <a:uLnTx/>
              <a:uFillTx/>
              <a:latin typeface="Calibri"/>
              <a:ea typeface="+mn-ea"/>
              <a:cs typeface="+mn-cs"/>
            </a:endParaRPr>
          </a:p>
        </p:txBody>
      </p:sp>
      <p:sp>
        <p:nvSpPr>
          <p:cNvPr id="4" name="Title 3">
            <a:extLst>
              <a:ext uri="{FF2B5EF4-FFF2-40B4-BE49-F238E27FC236}">
                <a16:creationId xmlns:a16="http://schemas.microsoft.com/office/drawing/2014/main" id="{CAF006EC-BC52-47A7-9ADF-7FF57D143390}"/>
              </a:ext>
            </a:extLst>
          </p:cNvPr>
          <p:cNvSpPr>
            <a:spLocks noGrp="1"/>
          </p:cNvSpPr>
          <p:nvPr>
            <p:ph type="title"/>
          </p:nvPr>
        </p:nvSpPr>
        <p:spPr>
          <a:xfrm>
            <a:off x="496260" y="313898"/>
            <a:ext cx="11217600" cy="1058400"/>
          </a:xfrm>
        </p:spPr>
        <p:txBody>
          <a:bodyPr/>
          <a:lstStyle/>
          <a:p>
            <a:r>
              <a:rPr lang="en-GB" dirty="0"/>
              <a:t>Agenda</a:t>
            </a:r>
          </a:p>
        </p:txBody>
      </p:sp>
      <p:graphicFrame>
        <p:nvGraphicFramePr>
          <p:cNvPr id="2" name="Table 1">
            <a:extLst>
              <a:ext uri="{FF2B5EF4-FFF2-40B4-BE49-F238E27FC236}">
                <a16:creationId xmlns:a16="http://schemas.microsoft.com/office/drawing/2014/main" id="{916065D4-2530-A81F-0BAE-BDD2F294EB15}"/>
              </a:ext>
            </a:extLst>
          </p:cNvPr>
          <p:cNvGraphicFramePr>
            <a:graphicFrameLocks noGrp="1"/>
          </p:cNvGraphicFramePr>
          <p:nvPr>
            <p:extLst>
              <p:ext uri="{D42A27DB-BD31-4B8C-83A1-F6EECF244321}">
                <p14:modId xmlns:p14="http://schemas.microsoft.com/office/powerpoint/2010/main" val="67412259"/>
              </p:ext>
            </p:extLst>
          </p:nvPr>
        </p:nvGraphicFramePr>
        <p:xfrm>
          <a:off x="495301" y="1746913"/>
          <a:ext cx="11217600" cy="3466529"/>
        </p:xfrm>
        <a:graphic>
          <a:graphicData uri="http://schemas.openxmlformats.org/drawingml/2006/table">
            <a:tbl>
              <a:tblPr firstRow="1" firstCol="1" bandRow="1">
                <a:tableStyleId>{5C22544A-7EE6-4342-B048-85BDC9FD1C3A}</a:tableStyleId>
              </a:tblPr>
              <a:tblGrid>
                <a:gridCol w="2333533">
                  <a:extLst>
                    <a:ext uri="{9D8B030D-6E8A-4147-A177-3AD203B41FA5}">
                      <a16:colId xmlns:a16="http://schemas.microsoft.com/office/drawing/2014/main" val="3213694025"/>
                    </a:ext>
                  </a:extLst>
                </a:gridCol>
                <a:gridCol w="8884067">
                  <a:extLst>
                    <a:ext uri="{9D8B030D-6E8A-4147-A177-3AD203B41FA5}">
                      <a16:colId xmlns:a16="http://schemas.microsoft.com/office/drawing/2014/main" val="4240025831"/>
                    </a:ext>
                  </a:extLst>
                </a:gridCol>
              </a:tblGrid>
              <a:tr h="431238">
                <a:tc>
                  <a:txBody>
                    <a:bodyPr/>
                    <a:lstStyle/>
                    <a:p>
                      <a:pPr>
                        <a:lnSpc>
                          <a:spcPct val="107000"/>
                        </a:lnSpc>
                        <a:spcAft>
                          <a:spcPts val="0"/>
                        </a:spcAft>
                      </a:pPr>
                      <a:r>
                        <a:rPr lang="en-US" sz="2000" dirty="0">
                          <a:effectLst/>
                          <a:latin typeface="+mn-lt"/>
                        </a:rPr>
                        <a:t>Approximate timing</a:t>
                      </a:r>
                      <a:endParaRPr lang="en-GB" sz="2000" dirty="0">
                        <a:effectLst/>
                        <a:latin typeface="+mn-lt"/>
                        <a:ea typeface="Calibri" panose="020F0502020204030204" pitchFamily="34" charset="0"/>
                        <a:cs typeface="Times New Roman" panose="02020603050405020304" pitchFamily="18" charset="0"/>
                      </a:endParaRPr>
                    </a:p>
                  </a:txBody>
                  <a:tcPr marL="42859" marR="42859" marT="0" marB="0"/>
                </a:tc>
                <a:tc>
                  <a:txBody>
                    <a:bodyPr/>
                    <a:lstStyle/>
                    <a:p>
                      <a:pPr>
                        <a:lnSpc>
                          <a:spcPct val="107000"/>
                        </a:lnSpc>
                        <a:spcAft>
                          <a:spcPts val="0"/>
                        </a:spcAft>
                      </a:pPr>
                      <a:r>
                        <a:rPr lang="en-US" sz="2000" dirty="0">
                          <a:effectLst/>
                          <a:latin typeface="+mn-lt"/>
                        </a:rPr>
                        <a:t>Item</a:t>
                      </a:r>
                      <a:endParaRPr lang="en-GB" sz="2000" dirty="0">
                        <a:effectLst/>
                        <a:latin typeface="+mn-lt"/>
                        <a:ea typeface="Calibri" panose="020F0502020204030204" pitchFamily="34" charset="0"/>
                        <a:cs typeface="Times New Roman" panose="02020603050405020304" pitchFamily="18" charset="0"/>
                      </a:endParaRPr>
                    </a:p>
                  </a:txBody>
                  <a:tcPr marL="42859" marR="42859" marT="0" marB="0"/>
                </a:tc>
                <a:extLst>
                  <a:ext uri="{0D108BD9-81ED-4DB2-BD59-A6C34878D82A}">
                    <a16:rowId xmlns:a16="http://schemas.microsoft.com/office/drawing/2014/main" val="342136526"/>
                  </a:ext>
                </a:extLst>
              </a:tr>
              <a:tr h="431238">
                <a:tc>
                  <a:txBody>
                    <a:bodyPr/>
                    <a:lstStyle/>
                    <a:p>
                      <a:pPr>
                        <a:lnSpc>
                          <a:spcPct val="107000"/>
                        </a:lnSpc>
                        <a:spcAft>
                          <a:spcPts val="0"/>
                        </a:spcAft>
                      </a:pPr>
                      <a:r>
                        <a:rPr lang="en-GB" sz="2000" dirty="0">
                          <a:solidFill>
                            <a:schemeClr val="bg2">
                              <a:lumMod val="50000"/>
                            </a:schemeClr>
                          </a:solidFill>
                          <a:effectLst/>
                          <a:latin typeface="+mn-lt"/>
                        </a:rPr>
                        <a:t>1.30 – 1.40</a:t>
                      </a:r>
                    </a:p>
                  </a:txBody>
                  <a:tcPr marL="42859" marR="42859" marT="0" marB="0"/>
                </a:tc>
                <a:tc>
                  <a:txBody>
                    <a:bodyPr/>
                    <a:lstStyle/>
                    <a:p>
                      <a:pPr>
                        <a:lnSpc>
                          <a:spcPct val="107000"/>
                        </a:lnSpc>
                        <a:spcAft>
                          <a:spcPts val="0"/>
                        </a:spcAft>
                      </a:pPr>
                      <a:r>
                        <a:rPr lang="en-US" sz="2000" dirty="0">
                          <a:solidFill>
                            <a:schemeClr val="bg2">
                              <a:lumMod val="50000"/>
                            </a:schemeClr>
                          </a:solidFill>
                          <a:effectLst/>
                          <a:latin typeface="+mn-lt"/>
                        </a:rPr>
                        <a:t>Introductions and objectives</a:t>
                      </a:r>
                    </a:p>
                  </a:txBody>
                  <a:tcPr marL="42859" marR="42859" marT="0" marB="0"/>
                </a:tc>
                <a:extLst>
                  <a:ext uri="{0D108BD9-81ED-4DB2-BD59-A6C34878D82A}">
                    <a16:rowId xmlns:a16="http://schemas.microsoft.com/office/drawing/2014/main" val="141024564"/>
                  </a:ext>
                </a:extLst>
              </a:tr>
              <a:tr h="431238">
                <a:tc>
                  <a:txBody>
                    <a:bodyPr/>
                    <a:lstStyle/>
                    <a:p>
                      <a:pPr>
                        <a:lnSpc>
                          <a:spcPct val="107000"/>
                        </a:lnSpc>
                        <a:spcAft>
                          <a:spcPts val="0"/>
                        </a:spcAft>
                      </a:pPr>
                      <a:r>
                        <a:rPr lang="en-GB" sz="2000" dirty="0">
                          <a:solidFill>
                            <a:schemeClr val="bg2">
                              <a:lumMod val="50000"/>
                            </a:schemeClr>
                          </a:solidFill>
                          <a:effectLst/>
                          <a:latin typeface="+mn-lt"/>
                        </a:rPr>
                        <a:t>1.40 – 2.00</a:t>
                      </a:r>
                    </a:p>
                  </a:txBody>
                  <a:tcPr marL="42859" marR="42859" marT="0" marB="0"/>
                </a:tc>
                <a:tc>
                  <a:txBody>
                    <a:bodyPr/>
                    <a:lstStyle/>
                    <a:p>
                      <a:pPr>
                        <a:lnSpc>
                          <a:spcPct val="107000"/>
                        </a:lnSpc>
                        <a:spcAft>
                          <a:spcPts val="0"/>
                        </a:spcAft>
                      </a:pPr>
                      <a:r>
                        <a:rPr lang="en-US" sz="2000" dirty="0">
                          <a:solidFill>
                            <a:schemeClr val="bg2">
                              <a:lumMod val="50000"/>
                            </a:schemeClr>
                          </a:solidFill>
                          <a:effectLst/>
                          <a:latin typeface="+mn-lt"/>
                        </a:rPr>
                        <a:t>Member case study sharing</a:t>
                      </a:r>
                    </a:p>
                  </a:txBody>
                  <a:tcPr marL="42859" marR="42859" marT="0" marB="0"/>
                </a:tc>
                <a:extLst>
                  <a:ext uri="{0D108BD9-81ED-4DB2-BD59-A6C34878D82A}">
                    <a16:rowId xmlns:a16="http://schemas.microsoft.com/office/drawing/2014/main" val="2549414981"/>
                  </a:ext>
                </a:extLst>
              </a:tr>
              <a:tr h="431238">
                <a:tc>
                  <a:txBody>
                    <a:bodyPr/>
                    <a:lstStyle/>
                    <a:p>
                      <a:pPr>
                        <a:lnSpc>
                          <a:spcPct val="107000"/>
                        </a:lnSpc>
                        <a:spcAft>
                          <a:spcPts val="0"/>
                        </a:spcAft>
                      </a:pPr>
                      <a:r>
                        <a:rPr lang="en-GB" sz="2000" dirty="0">
                          <a:solidFill>
                            <a:schemeClr val="bg2">
                              <a:lumMod val="50000"/>
                            </a:schemeClr>
                          </a:solidFill>
                          <a:effectLst/>
                          <a:latin typeface="+mn-lt"/>
                        </a:rPr>
                        <a:t>2.00 – 2.15</a:t>
                      </a:r>
                    </a:p>
                  </a:txBody>
                  <a:tcPr marL="42859" marR="42859" marT="0" marB="0"/>
                </a:tc>
                <a:tc>
                  <a:txBody>
                    <a:bodyPr/>
                    <a:lstStyle/>
                    <a:p>
                      <a:pPr>
                        <a:lnSpc>
                          <a:spcPct val="107000"/>
                        </a:lnSpc>
                        <a:spcAft>
                          <a:spcPts val="0"/>
                        </a:spcAft>
                      </a:pPr>
                      <a:r>
                        <a:rPr lang="en-US" sz="2000" dirty="0">
                          <a:solidFill>
                            <a:schemeClr val="bg2">
                              <a:lumMod val="50000"/>
                            </a:schemeClr>
                          </a:solidFill>
                          <a:effectLst/>
                          <a:latin typeface="+mn-lt"/>
                          <a:ea typeface="Calibri" panose="020F0502020204030204" pitchFamily="34" charset="0"/>
                          <a:cs typeface="Times New Roman" panose="02020603050405020304" pitchFamily="18" charset="0"/>
                        </a:rPr>
                        <a:t>Discussion</a:t>
                      </a:r>
                    </a:p>
                  </a:txBody>
                  <a:tcPr marL="42859" marR="42859" marT="0" marB="0"/>
                </a:tc>
                <a:extLst>
                  <a:ext uri="{0D108BD9-81ED-4DB2-BD59-A6C34878D82A}">
                    <a16:rowId xmlns:a16="http://schemas.microsoft.com/office/drawing/2014/main" val="3225462768"/>
                  </a:ext>
                </a:extLst>
              </a:tr>
              <a:tr h="424542">
                <a:tc>
                  <a:txBody>
                    <a:bodyPr/>
                    <a:lstStyle/>
                    <a:p>
                      <a:pPr>
                        <a:lnSpc>
                          <a:spcPct val="107000"/>
                        </a:lnSpc>
                        <a:spcAft>
                          <a:spcPts val="0"/>
                        </a:spcAft>
                      </a:pPr>
                      <a:r>
                        <a:rPr lang="en-GB" sz="2000" dirty="0">
                          <a:effectLst/>
                          <a:latin typeface="+mn-lt"/>
                        </a:rPr>
                        <a:t>2.15 – 2.25</a:t>
                      </a:r>
                    </a:p>
                  </a:txBody>
                  <a:tcPr marL="42859" marR="42859" marT="0" marB="0"/>
                </a:tc>
                <a:tc>
                  <a:txBody>
                    <a:bodyPr/>
                    <a:lstStyle/>
                    <a:p>
                      <a:pPr>
                        <a:lnSpc>
                          <a:spcPct val="107000"/>
                        </a:lnSpc>
                        <a:spcAft>
                          <a:spcPts val="0"/>
                        </a:spcAft>
                      </a:pPr>
                      <a:r>
                        <a:rPr lang="en-GB" sz="2000" dirty="0">
                          <a:effectLst/>
                          <a:latin typeface="+mn-lt"/>
                          <a:ea typeface="Calibri" panose="020F0502020204030204" pitchFamily="34" charset="0"/>
                          <a:cs typeface="Times New Roman" panose="02020603050405020304" pitchFamily="18" charset="0"/>
                        </a:rPr>
                        <a:t>ETI Data Initiative  - Halima Ahmed, ETI</a:t>
                      </a:r>
                    </a:p>
                  </a:txBody>
                  <a:tcPr marL="42859" marR="42859" marT="0" marB="0"/>
                </a:tc>
                <a:extLst>
                  <a:ext uri="{0D108BD9-81ED-4DB2-BD59-A6C34878D82A}">
                    <a16:rowId xmlns:a16="http://schemas.microsoft.com/office/drawing/2014/main" val="4056643082"/>
                  </a:ext>
                </a:extLst>
              </a:tr>
              <a:tr h="424542">
                <a:tc>
                  <a:txBody>
                    <a:bodyPr/>
                    <a:lstStyle/>
                    <a:p>
                      <a:pPr>
                        <a:lnSpc>
                          <a:spcPct val="107000"/>
                        </a:lnSpc>
                        <a:spcAft>
                          <a:spcPts val="0"/>
                        </a:spcAft>
                      </a:pPr>
                      <a:r>
                        <a:rPr lang="en-GB" sz="2000" dirty="0">
                          <a:effectLst/>
                          <a:latin typeface="+mn-lt"/>
                        </a:rPr>
                        <a:t>2.25-2.35</a:t>
                      </a:r>
                    </a:p>
                  </a:txBody>
                  <a:tcPr marL="42859" marR="42859" marT="0" marB="0"/>
                </a:tc>
                <a:tc>
                  <a:txBody>
                    <a:bodyPr/>
                    <a:lstStyle/>
                    <a:p>
                      <a:pPr>
                        <a:lnSpc>
                          <a:spcPct val="107000"/>
                        </a:lnSpc>
                        <a:spcAft>
                          <a:spcPts val="0"/>
                        </a:spcAft>
                      </a:pPr>
                      <a:r>
                        <a:rPr lang="en-GB" sz="2000" dirty="0" err="1">
                          <a:effectLst/>
                          <a:latin typeface="+mn-lt"/>
                          <a:ea typeface="Calibri" panose="020F0502020204030204" pitchFamily="34" charset="0"/>
                          <a:cs typeface="Times New Roman" panose="02020603050405020304" pitchFamily="18" charset="0"/>
                        </a:rPr>
                        <a:t>Sedex</a:t>
                      </a:r>
                      <a:r>
                        <a:rPr lang="en-GB" sz="2000" dirty="0">
                          <a:effectLst/>
                          <a:latin typeface="+mn-lt"/>
                          <a:ea typeface="Calibri" panose="020F0502020204030204" pitchFamily="34" charset="0"/>
                          <a:cs typeface="Times New Roman" panose="02020603050405020304" pitchFamily="18" charset="0"/>
                        </a:rPr>
                        <a:t> Data Integration – Clare Fitton, </a:t>
                      </a:r>
                      <a:r>
                        <a:rPr lang="en-GB" sz="2000" dirty="0" err="1">
                          <a:effectLst/>
                          <a:latin typeface="+mn-lt"/>
                          <a:ea typeface="Calibri" panose="020F0502020204030204" pitchFamily="34" charset="0"/>
                          <a:cs typeface="Times New Roman" panose="02020603050405020304" pitchFamily="18" charset="0"/>
                        </a:rPr>
                        <a:t>Sedex</a:t>
                      </a:r>
                      <a:endParaRPr lang="en-GB" sz="2000" dirty="0">
                        <a:effectLst/>
                        <a:latin typeface="+mn-lt"/>
                        <a:ea typeface="Calibri" panose="020F0502020204030204" pitchFamily="34" charset="0"/>
                        <a:cs typeface="Times New Roman" panose="02020603050405020304" pitchFamily="18" charset="0"/>
                      </a:endParaRPr>
                    </a:p>
                  </a:txBody>
                  <a:tcPr marL="42859" marR="42859" marT="0" marB="0"/>
                </a:tc>
                <a:extLst>
                  <a:ext uri="{0D108BD9-81ED-4DB2-BD59-A6C34878D82A}">
                    <a16:rowId xmlns:a16="http://schemas.microsoft.com/office/drawing/2014/main" val="4247082691"/>
                  </a:ext>
                </a:extLst>
              </a:tr>
              <a:tr h="473474">
                <a:tc>
                  <a:txBody>
                    <a:bodyPr/>
                    <a:lstStyle/>
                    <a:p>
                      <a:pPr>
                        <a:lnSpc>
                          <a:spcPct val="107000"/>
                        </a:lnSpc>
                        <a:spcAft>
                          <a:spcPts val="0"/>
                        </a:spcAft>
                      </a:pPr>
                      <a:r>
                        <a:rPr lang="en-GB" sz="2000" dirty="0">
                          <a:effectLst/>
                          <a:latin typeface="+mn-lt"/>
                          <a:ea typeface="Calibri" panose="020F0502020204030204" pitchFamily="34" charset="0"/>
                          <a:cs typeface="Times New Roman" panose="02020603050405020304" pitchFamily="18" charset="0"/>
                        </a:rPr>
                        <a:t>2.35 – 2.55</a:t>
                      </a:r>
                    </a:p>
                  </a:txBody>
                  <a:tcPr marL="42859" marR="42859"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2000" dirty="0">
                          <a:latin typeface="+mn-lt"/>
                        </a:rPr>
                        <a:t>Discussion</a:t>
                      </a:r>
                    </a:p>
                  </a:txBody>
                  <a:tcPr marL="42859" marR="42859" marT="0" marB="0"/>
                </a:tc>
                <a:extLst>
                  <a:ext uri="{0D108BD9-81ED-4DB2-BD59-A6C34878D82A}">
                    <a16:rowId xmlns:a16="http://schemas.microsoft.com/office/drawing/2014/main" val="3816104062"/>
                  </a:ext>
                </a:extLst>
              </a:tr>
              <a:tr h="419019">
                <a:tc>
                  <a:txBody>
                    <a:bodyPr/>
                    <a:lstStyle/>
                    <a:p>
                      <a:pPr>
                        <a:lnSpc>
                          <a:spcPct val="107000"/>
                        </a:lnSpc>
                        <a:spcAft>
                          <a:spcPts val="0"/>
                        </a:spcAft>
                      </a:pPr>
                      <a:r>
                        <a:rPr lang="en-GB" sz="2000" dirty="0">
                          <a:effectLst/>
                          <a:latin typeface="+mn-lt"/>
                          <a:ea typeface="Calibri" panose="020F0502020204030204" pitchFamily="34" charset="0"/>
                          <a:cs typeface="Times New Roman" panose="02020603050405020304" pitchFamily="18" charset="0"/>
                        </a:rPr>
                        <a:t>2.55 – 3.00</a:t>
                      </a:r>
                    </a:p>
                  </a:txBody>
                  <a:tcPr marL="42859" marR="42859"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2000" dirty="0">
                          <a:latin typeface="+mn-lt"/>
                        </a:rPr>
                        <a:t>Next Steps and Close</a:t>
                      </a:r>
                    </a:p>
                  </a:txBody>
                  <a:tcPr marL="42859" marR="42859" marT="0" marB="0"/>
                </a:tc>
                <a:extLst>
                  <a:ext uri="{0D108BD9-81ED-4DB2-BD59-A6C34878D82A}">
                    <a16:rowId xmlns:a16="http://schemas.microsoft.com/office/drawing/2014/main" val="3570829087"/>
                  </a:ext>
                </a:extLst>
              </a:tr>
            </a:tbl>
          </a:graphicData>
        </a:graphic>
      </p:graphicFrame>
    </p:spTree>
    <p:extLst>
      <p:ext uri="{BB962C8B-B14F-4D97-AF65-F5344CB8AC3E}">
        <p14:creationId xmlns:p14="http://schemas.microsoft.com/office/powerpoint/2010/main" val="4060396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4">
            <a:extLst>
              <a:ext uri="{FF2B5EF4-FFF2-40B4-BE49-F238E27FC236}">
                <a16:creationId xmlns:a16="http://schemas.microsoft.com/office/drawing/2014/main" id="{ABDBA976-E2CB-C72C-8488-F4D73C9BC557}"/>
              </a:ext>
            </a:extLst>
          </p:cNvPr>
          <p:cNvSpPr txBox="1">
            <a:spLocks/>
          </p:cNvSpPr>
          <p:nvPr/>
        </p:nvSpPr>
        <p:spPr>
          <a:xfrm>
            <a:off x="3541542" y="5766414"/>
            <a:ext cx="4535409" cy="332356"/>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baseline="0">
                <a:solidFill>
                  <a:schemeClr val="bg1"/>
                </a:soli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tabLst/>
              <a:defRPr sz="2000" kern="1200" baseline="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tabLst/>
              <a:defRPr sz="1800" kern="1200" baseline="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tabLst/>
              <a:defRPr sz="1600" kern="1200" baseline="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tabLst/>
              <a:defRPr sz="1600" kern="1200" baseline="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white"/>
              </a:solidFill>
              <a:effectLst/>
              <a:uLnTx/>
              <a:uFillTx/>
              <a:latin typeface="Tenorite"/>
              <a:ea typeface="+mn-ea"/>
              <a:cs typeface="+mn-cs"/>
            </a:endParaRPr>
          </a:p>
        </p:txBody>
      </p:sp>
      <p:pic>
        <p:nvPicPr>
          <p:cNvPr id="8" name="Picture Placeholder 7" descr="A picture containing person, outdoor, clothing, people&#10;&#10;Description automatically generated">
            <a:extLst>
              <a:ext uri="{FF2B5EF4-FFF2-40B4-BE49-F238E27FC236}">
                <a16:creationId xmlns:a16="http://schemas.microsoft.com/office/drawing/2014/main" id="{68A244B5-A7A2-2233-05A7-FBE180AC6CB0}"/>
              </a:ext>
            </a:extLst>
          </p:cNvPr>
          <p:cNvPicPr>
            <a:picLocks noGrp="1" noChangeAspect="1"/>
          </p:cNvPicPr>
          <p:nvPr>
            <p:ph type="pic" sz="quarter" idx="11"/>
          </p:nvPr>
        </p:nvPicPr>
        <p:blipFill rotWithShape="1">
          <a:blip r:embed="rId3"/>
          <a:srcRect l="10032" r="10032"/>
          <a:stretch/>
        </p:blipFill>
        <p:spPr>
          <a:prstGeom prst="rect">
            <a:avLst/>
          </a:prstGeom>
          <a:noFill/>
        </p:spPr>
      </p:pic>
      <p:sp>
        <p:nvSpPr>
          <p:cNvPr id="6" name="Text Placeholder 5">
            <a:extLst>
              <a:ext uri="{FF2B5EF4-FFF2-40B4-BE49-F238E27FC236}">
                <a16:creationId xmlns:a16="http://schemas.microsoft.com/office/drawing/2014/main" id="{64E8EAE2-10C8-40E7-8F46-DEF2BF4E6B61}"/>
              </a:ext>
            </a:extLst>
          </p:cNvPr>
          <p:cNvSpPr>
            <a:spLocks noGrp="1"/>
          </p:cNvSpPr>
          <p:nvPr>
            <p:ph type="body" sz="quarter" idx="10"/>
          </p:nvPr>
        </p:nvSpPr>
        <p:spPr>
          <a:xfrm>
            <a:off x="2909641" y="5007630"/>
            <a:ext cx="5003349" cy="1849923"/>
          </a:xfrm>
        </p:spPr>
        <p:txBody>
          <a:bodyPr/>
          <a:lstStyle/>
          <a:p>
            <a:endParaRPr lang="en-GB" dirty="0"/>
          </a:p>
        </p:txBody>
      </p:sp>
      <p:sp>
        <p:nvSpPr>
          <p:cNvPr id="5" name="Subtitle 4">
            <a:extLst>
              <a:ext uri="{FF2B5EF4-FFF2-40B4-BE49-F238E27FC236}">
                <a16:creationId xmlns:a16="http://schemas.microsoft.com/office/drawing/2014/main" id="{C2D454BC-A361-4C14-8AFF-21EA76427EF8}"/>
              </a:ext>
            </a:extLst>
          </p:cNvPr>
          <p:cNvSpPr>
            <a:spLocks noGrp="1"/>
          </p:cNvSpPr>
          <p:nvPr>
            <p:ph type="subTitle" idx="1"/>
          </p:nvPr>
        </p:nvSpPr>
        <p:spPr>
          <a:xfrm>
            <a:off x="3136596" y="5766413"/>
            <a:ext cx="4663841" cy="332356"/>
          </a:xfrm>
        </p:spPr>
        <p:txBody>
          <a:bodyPr/>
          <a:lstStyle/>
          <a:p>
            <a:r>
              <a:rPr lang="en-GB" sz="3000" dirty="0"/>
              <a:t>ETI Gender Data Initiative</a:t>
            </a:r>
          </a:p>
        </p:txBody>
      </p:sp>
    </p:spTree>
    <p:extLst>
      <p:ext uri="{BB962C8B-B14F-4D97-AF65-F5344CB8AC3E}">
        <p14:creationId xmlns:p14="http://schemas.microsoft.com/office/powerpoint/2010/main" val="323752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BBDB-BEEE-FF21-D452-91813EC21E48}"/>
              </a:ext>
            </a:extLst>
          </p:cNvPr>
          <p:cNvSpPr>
            <a:spLocks noGrp="1"/>
          </p:cNvSpPr>
          <p:nvPr>
            <p:ph type="title"/>
          </p:nvPr>
        </p:nvSpPr>
        <p:spPr>
          <a:xfrm>
            <a:off x="178167" y="288409"/>
            <a:ext cx="2699648" cy="443140"/>
          </a:xfrm>
        </p:spPr>
        <p:txBody>
          <a:bodyPr/>
          <a:lstStyle/>
          <a:p>
            <a:r>
              <a:rPr lang="en-US" sz="4000" dirty="0"/>
              <a:t>Objectives</a:t>
            </a:r>
          </a:p>
        </p:txBody>
      </p:sp>
      <p:sp>
        <p:nvSpPr>
          <p:cNvPr id="3" name="Footer Placeholder 2">
            <a:extLst>
              <a:ext uri="{FF2B5EF4-FFF2-40B4-BE49-F238E27FC236}">
                <a16:creationId xmlns:a16="http://schemas.microsoft.com/office/drawing/2014/main" id="{951305E8-DE28-FC73-72BB-12010843FE81}"/>
              </a:ext>
            </a:extLst>
          </p:cNvPr>
          <p:cNvSpPr>
            <a:spLocks noGrp="1"/>
          </p:cNvSpPr>
          <p:nvPr>
            <p:ph type="ftr" sz="quarter" idx="11"/>
          </p:nvPr>
        </p:nvSpPr>
        <p:spPr/>
        <p:txBody>
          <a:bodyPr/>
          <a:lstStyle/>
          <a:p>
            <a:pPr marL="0" marR="0" lvl="0" indent="0" algn="l" defTabSz="457154"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Tenorite"/>
                <a:ea typeface="+mn-ea"/>
                <a:cs typeface="+mn-cs"/>
              </a:rPr>
              <a:t>Ethical Trading Initiative </a:t>
            </a:r>
            <a:endParaRPr kumimoji="0" lang="en-GB" sz="900" b="0" i="0" u="none" strike="noStrike" kern="1200" cap="none" spc="0" normalizeH="0" baseline="0" noProof="0">
              <a:ln>
                <a:noFill/>
              </a:ln>
              <a:solidFill>
                <a:prstClr val="white"/>
              </a:solidFill>
              <a:effectLst/>
              <a:uLnTx/>
              <a:uFillTx/>
              <a:latin typeface="Tenorite"/>
              <a:ea typeface="+mn-ea"/>
              <a:cs typeface="+mn-cs"/>
            </a:endParaRPr>
          </a:p>
        </p:txBody>
      </p:sp>
      <p:sp>
        <p:nvSpPr>
          <p:cNvPr id="4" name="Slide Number Placeholder 3">
            <a:extLst>
              <a:ext uri="{FF2B5EF4-FFF2-40B4-BE49-F238E27FC236}">
                <a16:creationId xmlns:a16="http://schemas.microsoft.com/office/drawing/2014/main" id="{FB77282F-AFCE-710A-8A00-C0470BC3AADE}"/>
              </a:ext>
            </a:extLst>
          </p:cNvPr>
          <p:cNvSpPr>
            <a:spLocks noGrp="1"/>
          </p:cNvSpPr>
          <p:nvPr>
            <p:ph type="sldNum" sz="quarter" idx="12"/>
          </p:nvPr>
        </p:nvSpPr>
        <p:spPr/>
        <p:txBody>
          <a:bodyPr/>
          <a:lstStyle/>
          <a:p>
            <a:pPr marL="0" marR="0" lvl="0" indent="0" algn="r" defTabSz="457154" rtl="0" eaLnBrk="1" fontAlgn="auto" latinLnBrk="0" hangingPunct="1">
              <a:lnSpc>
                <a:spcPct val="100000"/>
              </a:lnSpc>
              <a:spcBef>
                <a:spcPts val="0"/>
              </a:spcBef>
              <a:spcAft>
                <a:spcPts val="0"/>
              </a:spcAft>
              <a:buClrTx/>
              <a:buSzTx/>
              <a:buFontTx/>
              <a:buNone/>
              <a:tabLst/>
              <a:defRPr/>
            </a:pPr>
            <a:fld id="{CCFC327B-5459-41ED-8899-5D5CBEC9C648}" type="slidenum">
              <a:rPr kumimoji="0" lang="en-GB" sz="1000" b="1" i="0" u="none" strike="noStrike" kern="1200" cap="none" spc="0" normalizeH="0" baseline="0" noProof="0">
                <a:ln>
                  <a:noFill/>
                </a:ln>
                <a:solidFill>
                  <a:srgbClr val="000000"/>
                </a:solidFill>
                <a:effectLst/>
                <a:uLnTx/>
                <a:uFillTx/>
                <a:latin typeface="Tenorite"/>
                <a:ea typeface="+mn-ea"/>
                <a:cs typeface="+mn-cs"/>
              </a:rPr>
              <a:pPr marL="0" marR="0" lvl="0" indent="0" algn="r" defTabSz="457154" rtl="0" eaLnBrk="1" fontAlgn="auto" latinLnBrk="0" hangingPunct="1">
                <a:lnSpc>
                  <a:spcPct val="100000"/>
                </a:lnSpc>
                <a:spcBef>
                  <a:spcPts val="0"/>
                </a:spcBef>
                <a:spcAft>
                  <a:spcPts val="0"/>
                </a:spcAft>
                <a:buClrTx/>
                <a:buSzTx/>
                <a:buFontTx/>
                <a:buNone/>
                <a:tabLst/>
                <a:defRPr/>
              </a:pPr>
              <a:t>8</a:t>
            </a:fld>
            <a:endParaRPr kumimoji="0" lang="en-GB" sz="1000" b="1" i="0" u="none" strike="noStrike" kern="1200" cap="none" spc="0" normalizeH="0" baseline="0" noProof="0">
              <a:ln>
                <a:noFill/>
              </a:ln>
              <a:solidFill>
                <a:srgbClr val="000000"/>
              </a:solidFill>
              <a:effectLst/>
              <a:uLnTx/>
              <a:uFillTx/>
              <a:latin typeface="Tenorite"/>
              <a:ea typeface="+mn-ea"/>
              <a:cs typeface="+mn-cs"/>
            </a:endParaRPr>
          </a:p>
        </p:txBody>
      </p:sp>
      <p:sp>
        <p:nvSpPr>
          <p:cNvPr id="5" name="TextBox 4">
            <a:extLst>
              <a:ext uri="{FF2B5EF4-FFF2-40B4-BE49-F238E27FC236}">
                <a16:creationId xmlns:a16="http://schemas.microsoft.com/office/drawing/2014/main" id="{C1EC0F40-66E0-F05D-E817-28BC43D0A8E7}"/>
              </a:ext>
            </a:extLst>
          </p:cNvPr>
          <p:cNvSpPr txBox="1"/>
          <p:nvPr/>
        </p:nvSpPr>
        <p:spPr>
          <a:xfrm>
            <a:off x="4278835" y="1377963"/>
            <a:ext cx="0" cy="0"/>
          </a:xfrm>
          <a:prstGeom prst="rect">
            <a:avLst/>
          </a:prstGeom>
          <a:noFill/>
        </p:spPr>
        <p:txBody>
          <a:bodyPr wrap="none" lIns="0" tIns="0" rIns="0" bIns="0" rtlCol="0">
            <a:noAutofit/>
          </a:bodyPr>
          <a:lstStyle/>
          <a:p>
            <a:pPr marL="0" marR="0" lvl="0" indent="0" algn="l" defTabSz="4571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00000"/>
              </a:solidFill>
              <a:effectLst/>
              <a:uLnTx/>
              <a:uFillTx/>
              <a:latin typeface="Tenorite"/>
              <a:ea typeface="+mn-ea"/>
              <a:cs typeface="+mn-cs"/>
            </a:endParaRPr>
          </a:p>
        </p:txBody>
      </p:sp>
      <p:sp>
        <p:nvSpPr>
          <p:cNvPr id="6" name="TextBox 5">
            <a:extLst>
              <a:ext uri="{FF2B5EF4-FFF2-40B4-BE49-F238E27FC236}">
                <a16:creationId xmlns:a16="http://schemas.microsoft.com/office/drawing/2014/main" id="{A82A0B10-598A-7061-E3B9-95BC2660253C}"/>
              </a:ext>
            </a:extLst>
          </p:cNvPr>
          <p:cNvSpPr txBox="1"/>
          <p:nvPr/>
        </p:nvSpPr>
        <p:spPr>
          <a:xfrm>
            <a:off x="3254535" y="1185964"/>
            <a:ext cx="8006373" cy="5907451"/>
          </a:xfrm>
          <a:prstGeom prst="rect">
            <a:avLst/>
          </a:prstGeom>
          <a:noFill/>
        </p:spPr>
        <p:txBody>
          <a:bodyPr wrap="square" lIns="0" tIns="0" rIns="0" bIns="0" rtlCol="0" anchor="t">
            <a:noAutofit/>
          </a:bodyPr>
          <a:lstStyle/>
          <a:p>
            <a:pPr marL="947643" marR="0" lvl="1" indent="-457154" algn="l" defTabSz="4571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Tenorite"/>
                <a:ea typeface="+mn-ea"/>
                <a:cs typeface="+mn-cs"/>
              </a:rPr>
              <a:t>Develop corporate member understanding of the benefits of collecting and utilising gender-disaggregated supply chain data</a:t>
            </a:r>
          </a:p>
          <a:p>
            <a:pPr marL="947643" marR="0" lvl="1" indent="-457154" algn="l" defTabSz="4571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Tenorite"/>
              <a:ea typeface="+mn-ea"/>
              <a:cs typeface="+mn-cs"/>
            </a:endParaRPr>
          </a:p>
          <a:p>
            <a:pPr marL="947643" marR="0" lvl="1" indent="-457154" algn="l" defTabSz="4571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Tenorite"/>
                <a:ea typeface="+mn-ea"/>
                <a:cs typeface="+mn-cs"/>
              </a:rPr>
              <a:t>Provide guidance/resources to enable collection of a minimum set of data indicators (Level 1)</a:t>
            </a:r>
          </a:p>
          <a:p>
            <a:pPr marL="947643" marR="0" lvl="1" indent="-457154" algn="l" defTabSz="4571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Tenorite"/>
              <a:ea typeface="+mn-ea"/>
              <a:cs typeface="+mn-cs"/>
            </a:endParaRPr>
          </a:p>
          <a:p>
            <a:pPr marL="947643" marR="0" lvl="1" indent="-457154" algn="l" defTabSz="4571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Tenorite"/>
                <a:ea typeface="+mn-ea"/>
                <a:cs typeface="+mn-cs"/>
              </a:rPr>
              <a:t>Corporate members are able to </a:t>
            </a:r>
            <a:r>
              <a:rPr kumimoji="0" lang="en-US" sz="2800" b="0" i="0" u="none" strike="noStrike" kern="1200" cap="none" spc="0" normalizeH="0" baseline="0" noProof="0" dirty="0" err="1">
                <a:ln>
                  <a:noFill/>
                </a:ln>
                <a:solidFill>
                  <a:srgbClr val="000000"/>
                </a:solidFill>
                <a:effectLst/>
                <a:uLnTx/>
                <a:uFillTx/>
                <a:latin typeface="Tenorite"/>
                <a:ea typeface="+mn-ea"/>
                <a:cs typeface="+mn-cs"/>
              </a:rPr>
              <a:t>utilise</a:t>
            </a:r>
            <a:r>
              <a:rPr kumimoji="0" lang="en-US" sz="2800" b="0" i="0" u="none" strike="noStrike" kern="1200" cap="none" spc="0" normalizeH="0" baseline="0" noProof="0" dirty="0">
                <a:ln>
                  <a:noFill/>
                </a:ln>
                <a:solidFill>
                  <a:srgbClr val="000000"/>
                </a:solidFill>
                <a:effectLst/>
                <a:uLnTx/>
                <a:uFillTx/>
                <a:latin typeface="Tenorite"/>
                <a:ea typeface="+mn-ea"/>
                <a:cs typeface="+mn-cs"/>
              </a:rPr>
              <a:t> data to advance gender equality in their supply chains</a:t>
            </a:r>
            <a:endParaRPr kumimoji="0" lang="en-GB" sz="2800" b="0" i="0" u="none" strike="noStrike" kern="1200" cap="none" spc="0" normalizeH="0" baseline="0" noProof="0" dirty="0">
              <a:ln>
                <a:noFill/>
              </a:ln>
              <a:solidFill>
                <a:srgbClr val="000000"/>
              </a:solidFill>
              <a:effectLst/>
              <a:uLnTx/>
              <a:uFillTx/>
              <a:latin typeface="Tenorite"/>
              <a:ea typeface="+mn-ea"/>
              <a:cs typeface="+mn-cs"/>
            </a:endParaRPr>
          </a:p>
          <a:p>
            <a:pPr marL="490489" marR="0" lvl="1" indent="-463504" algn="l" defTabSz="457154"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000000"/>
              </a:solidFill>
              <a:effectLst/>
              <a:uLnTx/>
              <a:uFillTx/>
              <a:latin typeface="Tenorite"/>
              <a:ea typeface="+mn-ea"/>
              <a:cs typeface="+mn-cs"/>
            </a:endParaRPr>
          </a:p>
          <a:p>
            <a:pPr marL="514299" marR="0" lvl="0" indent="-514299" algn="l" defTabSz="457154" rtl="0" eaLnBrk="1" fontAlgn="auto" latinLnBrk="0" hangingPunct="1">
              <a:lnSpc>
                <a:spcPct val="100000"/>
              </a:lnSpc>
              <a:spcBef>
                <a:spcPts val="0"/>
              </a:spcBef>
              <a:spcAft>
                <a:spcPts val="0"/>
              </a:spcAft>
              <a:buClrTx/>
              <a:buSzTx/>
              <a:buFontTx/>
              <a:buAutoNum type="arabicPeriod"/>
              <a:tabLst/>
              <a:defRPr/>
            </a:pPr>
            <a:endParaRPr kumimoji="0" lang="en-GB" sz="2800" b="0" i="0" u="none" strike="noStrike" kern="1200" cap="none" spc="0" normalizeH="0" baseline="0" noProof="0" dirty="0">
              <a:ln>
                <a:noFill/>
              </a:ln>
              <a:solidFill>
                <a:srgbClr val="000000"/>
              </a:solidFill>
              <a:effectLst/>
              <a:uLnTx/>
              <a:uFillTx/>
              <a:latin typeface="Tenorite"/>
              <a:ea typeface="+mn-ea"/>
              <a:cs typeface="+mn-cs"/>
            </a:endParaRPr>
          </a:p>
        </p:txBody>
      </p:sp>
    </p:spTree>
    <p:extLst>
      <p:ext uri="{BB962C8B-B14F-4D97-AF65-F5344CB8AC3E}">
        <p14:creationId xmlns:p14="http://schemas.microsoft.com/office/powerpoint/2010/main" val="1085341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BBDB-BEEE-FF21-D452-91813EC21E48}"/>
              </a:ext>
            </a:extLst>
          </p:cNvPr>
          <p:cNvSpPr>
            <a:spLocks noGrp="1"/>
          </p:cNvSpPr>
          <p:nvPr>
            <p:ph type="title"/>
          </p:nvPr>
        </p:nvSpPr>
        <p:spPr>
          <a:xfrm>
            <a:off x="448131" y="288410"/>
            <a:ext cx="2519672" cy="443140"/>
          </a:xfrm>
        </p:spPr>
        <p:txBody>
          <a:bodyPr/>
          <a:lstStyle/>
          <a:p>
            <a:r>
              <a:rPr lang="en-US" sz="4800" dirty="0"/>
              <a:t>Guidance</a:t>
            </a:r>
          </a:p>
        </p:txBody>
      </p:sp>
      <p:sp>
        <p:nvSpPr>
          <p:cNvPr id="3" name="Footer Placeholder 2">
            <a:extLst>
              <a:ext uri="{FF2B5EF4-FFF2-40B4-BE49-F238E27FC236}">
                <a16:creationId xmlns:a16="http://schemas.microsoft.com/office/drawing/2014/main" id="{951305E8-DE28-FC73-72BB-12010843FE81}"/>
              </a:ext>
            </a:extLst>
          </p:cNvPr>
          <p:cNvSpPr>
            <a:spLocks noGrp="1"/>
          </p:cNvSpPr>
          <p:nvPr>
            <p:ph type="ftr" sz="quarter" idx="11"/>
          </p:nvPr>
        </p:nvSpPr>
        <p:spPr/>
        <p:txBody>
          <a:bodyPr/>
          <a:lstStyle/>
          <a:p>
            <a:pPr marL="0" marR="0" lvl="0" indent="0" algn="l" defTabSz="457154"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Tenorite"/>
                <a:ea typeface="+mn-ea"/>
                <a:cs typeface="+mn-cs"/>
              </a:rPr>
              <a:t>Ethical Trading Initiative </a:t>
            </a:r>
            <a:endParaRPr kumimoji="0" lang="en-GB" sz="900" b="0" i="0" u="none" strike="noStrike" kern="1200" cap="none" spc="0" normalizeH="0" baseline="0" noProof="0">
              <a:ln>
                <a:noFill/>
              </a:ln>
              <a:solidFill>
                <a:prstClr val="white"/>
              </a:solidFill>
              <a:effectLst/>
              <a:uLnTx/>
              <a:uFillTx/>
              <a:latin typeface="Tenorite"/>
              <a:ea typeface="+mn-ea"/>
              <a:cs typeface="+mn-cs"/>
            </a:endParaRPr>
          </a:p>
        </p:txBody>
      </p:sp>
      <p:sp>
        <p:nvSpPr>
          <p:cNvPr id="4" name="Slide Number Placeholder 3">
            <a:extLst>
              <a:ext uri="{FF2B5EF4-FFF2-40B4-BE49-F238E27FC236}">
                <a16:creationId xmlns:a16="http://schemas.microsoft.com/office/drawing/2014/main" id="{FB77282F-AFCE-710A-8A00-C0470BC3AADE}"/>
              </a:ext>
            </a:extLst>
          </p:cNvPr>
          <p:cNvSpPr>
            <a:spLocks noGrp="1"/>
          </p:cNvSpPr>
          <p:nvPr>
            <p:ph type="sldNum" sz="quarter" idx="12"/>
          </p:nvPr>
        </p:nvSpPr>
        <p:spPr/>
        <p:txBody>
          <a:bodyPr/>
          <a:lstStyle/>
          <a:p>
            <a:pPr marL="0" marR="0" lvl="0" indent="0" algn="r" defTabSz="457154" rtl="0" eaLnBrk="1" fontAlgn="auto" latinLnBrk="0" hangingPunct="1">
              <a:lnSpc>
                <a:spcPct val="100000"/>
              </a:lnSpc>
              <a:spcBef>
                <a:spcPts val="0"/>
              </a:spcBef>
              <a:spcAft>
                <a:spcPts val="0"/>
              </a:spcAft>
              <a:buClrTx/>
              <a:buSzTx/>
              <a:buFontTx/>
              <a:buNone/>
              <a:tabLst/>
              <a:defRPr/>
            </a:pPr>
            <a:fld id="{CCFC327B-5459-41ED-8899-5D5CBEC9C648}" type="slidenum">
              <a:rPr kumimoji="0" lang="en-GB" sz="1000" b="1" i="0" u="none" strike="noStrike" kern="1200" cap="none" spc="0" normalizeH="0" baseline="0" noProof="0">
                <a:ln>
                  <a:noFill/>
                </a:ln>
                <a:solidFill>
                  <a:srgbClr val="000000"/>
                </a:solidFill>
                <a:effectLst/>
                <a:uLnTx/>
                <a:uFillTx/>
                <a:latin typeface="Tenorite"/>
                <a:ea typeface="+mn-ea"/>
                <a:cs typeface="+mn-cs"/>
              </a:rPr>
              <a:pPr marL="0" marR="0" lvl="0" indent="0" algn="r" defTabSz="457154" rtl="0" eaLnBrk="1" fontAlgn="auto" latinLnBrk="0" hangingPunct="1">
                <a:lnSpc>
                  <a:spcPct val="100000"/>
                </a:lnSpc>
                <a:spcBef>
                  <a:spcPts val="0"/>
                </a:spcBef>
                <a:spcAft>
                  <a:spcPts val="0"/>
                </a:spcAft>
                <a:buClrTx/>
                <a:buSzTx/>
                <a:buFontTx/>
                <a:buNone/>
                <a:tabLst/>
                <a:defRPr/>
              </a:pPr>
              <a:t>9</a:t>
            </a:fld>
            <a:endParaRPr kumimoji="0" lang="en-GB" sz="1000" b="1" i="0" u="none" strike="noStrike" kern="1200" cap="none" spc="0" normalizeH="0" baseline="0" noProof="0">
              <a:ln>
                <a:noFill/>
              </a:ln>
              <a:solidFill>
                <a:srgbClr val="000000"/>
              </a:solidFill>
              <a:effectLst/>
              <a:uLnTx/>
              <a:uFillTx/>
              <a:latin typeface="Tenorite"/>
              <a:ea typeface="+mn-ea"/>
              <a:cs typeface="+mn-cs"/>
            </a:endParaRPr>
          </a:p>
        </p:txBody>
      </p:sp>
      <p:sp>
        <p:nvSpPr>
          <p:cNvPr id="5" name="TextBox 4">
            <a:extLst>
              <a:ext uri="{FF2B5EF4-FFF2-40B4-BE49-F238E27FC236}">
                <a16:creationId xmlns:a16="http://schemas.microsoft.com/office/drawing/2014/main" id="{C1EC0F40-66E0-F05D-E817-28BC43D0A8E7}"/>
              </a:ext>
            </a:extLst>
          </p:cNvPr>
          <p:cNvSpPr txBox="1"/>
          <p:nvPr/>
        </p:nvSpPr>
        <p:spPr>
          <a:xfrm>
            <a:off x="4278835" y="1377963"/>
            <a:ext cx="0" cy="0"/>
          </a:xfrm>
          <a:prstGeom prst="rect">
            <a:avLst/>
          </a:prstGeom>
          <a:noFill/>
        </p:spPr>
        <p:txBody>
          <a:bodyPr wrap="none" lIns="0" tIns="0" rIns="0" bIns="0" rtlCol="0">
            <a:noAutofit/>
          </a:bodyPr>
          <a:lstStyle/>
          <a:p>
            <a:pPr marL="0" marR="0" lvl="0" indent="0" algn="l" defTabSz="4571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00000"/>
              </a:solidFill>
              <a:effectLst/>
              <a:uLnTx/>
              <a:uFillTx/>
              <a:latin typeface="Tenorite"/>
              <a:ea typeface="+mn-ea"/>
              <a:cs typeface="+mn-cs"/>
            </a:endParaRPr>
          </a:p>
        </p:txBody>
      </p:sp>
      <p:grpSp>
        <p:nvGrpSpPr>
          <p:cNvPr id="7" name="Group 6">
            <a:extLst>
              <a:ext uri="{FF2B5EF4-FFF2-40B4-BE49-F238E27FC236}">
                <a16:creationId xmlns:a16="http://schemas.microsoft.com/office/drawing/2014/main" id="{E8F9B7D6-777D-7AC8-6106-0A0D8E86BF38}"/>
              </a:ext>
            </a:extLst>
          </p:cNvPr>
          <p:cNvGrpSpPr/>
          <p:nvPr/>
        </p:nvGrpSpPr>
        <p:grpSpPr>
          <a:xfrm>
            <a:off x="3805861" y="731550"/>
            <a:ext cx="7711399" cy="4448883"/>
            <a:chOff x="1800637" y="962011"/>
            <a:chExt cx="9392359" cy="5418667"/>
          </a:xfrm>
        </p:grpSpPr>
        <p:graphicFrame>
          <p:nvGraphicFramePr>
            <p:cNvPr id="8" name="Diagram 7">
              <a:extLst>
                <a:ext uri="{FF2B5EF4-FFF2-40B4-BE49-F238E27FC236}">
                  <a16:creationId xmlns:a16="http://schemas.microsoft.com/office/drawing/2014/main" id="{0006079C-22DC-110C-0D1E-9D255E54B07C}"/>
                </a:ext>
              </a:extLst>
            </p:cNvPr>
            <p:cNvGraphicFramePr/>
            <p:nvPr/>
          </p:nvGraphicFramePr>
          <p:xfrm>
            <a:off x="1800637" y="962011"/>
            <a:ext cx="916764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C53484B0-2B8A-8C96-2EC4-8775C82AF139}"/>
                </a:ext>
              </a:extLst>
            </p:cNvPr>
            <p:cNvSpPr txBox="1"/>
            <p:nvPr/>
          </p:nvSpPr>
          <p:spPr>
            <a:xfrm>
              <a:off x="2054698" y="4278835"/>
              <a:ext cx="2796492" cy="1761645"/>
            </a:xfrm>
            <a:prstGeom prst="rect">
              <a:avLst/>
            </a:prstGeom>
            <a:noFill/>
          </p:spPr>
          <p:txBody>
            <a:bodyPr wrap="square" lIns="91428" tIns="45714" rIns="91428" bIns="45714" rtlCol="0" anchor="t">
              <a:sp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Tenorite"/>
                  <a:ea typeface="+mn-ea"/>
                  <a:cs typeface="+mn-cs"/>
                </a:rPr>
                <a:t>Assess workforce composition and key business risks</a:t>
              </a:r>
              <a:endParaRPr kumimoji="0" lang="en-GB" sz="2200" b="0" i="0" u="none" strike="noStrike" kern="1200" cap="none" spc="0" normalizeH="0" baseline="0" noProof="0">
                <a:ln>
                  <a:noFill/>
                </a:ln>
                <a:solidFill>
                  <a:srgbClr val="000000"/>
                </a:solidFill>
                <a:effectLst/>
                <a:uLnTx/>
                <a:uFillTx/>
                <a:latin typeface="Tenorite"/>
                <a:ea typeface="+mn-ea"/>
                <a:cs typeface="+mn-cs"/>
              </a:endParaRPr>
            </a:p>
          </p:txBody>
        </p:sp>
        <p:sp>
          <p:nvSpPr>
            <p:cNvPr id="12" name="TextBox 11">
              <a:extLst>
                <a:ext uri="{FF2B5EF4-FFF2-40B4-BE49-F238E27FC236}">
                  <a16:creationId xmlns:a16="http://schemas.microsoft.com/office/drawing/2014/main" id="{82B2DED1-86AA-E301-3970-6C737127EC16}"/>
                </a:ext>
              </a:extLst>
            </p:cNvPr>
            <p:cNvSpPr txBox="1"/>
            <p:nvPr/>
          </p:nvSpPr>
          <p:spPr>
            <a:xfrm>
              <a:off x="5242309" y="3395473"/>
              <a:ext cx="2794533" cy="1349345"/>
            </a:xfrm>
            <a:prstGeom prst="rect">
              <a:avLst/>
            </a:prstGeom>
            <a:noFill/>
          </p:spPr>
          <p:txBody>
            <a:bodyPr wrap="square" lIns="91428" tIns="45714" rIns="91428" bIns="45714" rtlCol="0" anchor="t">
              <a:sp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Tenorite"/>
                  <a:ea typeface="+mn-ea"/>
                  <a:cs typeface="+mn-cs"/>
                </a:rPr>
                <a:t>Deep dive into specific gendered risks </a:t>
              </a:r>
            </a:p>
          </p:txBody>
        </p:sp>
        <p:sp>
          <p:nvSpPr>
            <p:cNvPr id="13" name="TextBox 12">
              <a:extLst>
                <a:ext uri="{FF2B5EF4-FFF2-40B4-BE49-F238E27FC236}">
                  <a16:creationId xmlns:a16="http://schemas.microsoft.com/office/drawing/2014/main" id="{137BA299-AE95-195A-29B9-B5E6B08B1469}"/>
                </a:ext>
              </a:extLst>
            </p:cNvPr>
            <p:cNvSpPr txBox="1"/>
            <p:nvPr/>
          </p:nvSpPr>
          <p:spPr>
            <a:xfrm>
              <a:off x="8330972" y="2561490"/>
              <a:ext cx="2862024" cy="1761645"/>
            </a:xfrm>
            <a:prstGeom prst="rect">
              <a:avLst/>
            </a:prstGeom>
            <a:noFill/>
          </p:spPr>
          <p:txBody>
            <a:bodyPr wrap="square" lIns="91428" tIns="45714" rIns="91428" bIns="45714" rtlCol="0" anchor="t">
              <a:spAutoFit/>
            </a:bodyPr>
            <a:lstStyle>
              <a:defPPr>
                <a:defRPr lang="en-US"/>
              </a:defPPr>
              <a:lvl1pPr algn="ctr">
                <a:defRPr>
                  <a:latin typeface="Raleway"/>
                </a:defRPr>
              </a:lvl1pPr>
            </a:lstStyle>
            <a:p>
              <a:pPr marL="0" marR="0" lvl="0" indent="0" algn="ctr" defTabSz="457154"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Tenorite"/>
                  <a:ea typeface="+mn-ea"/>
                  <a:cs typeface="+mn-cs"/>
                </a:rPr>
                <a:t>Understand a wide range of  potential gendered risks</a:t>
              </a:r>
            </a:p>
          </p:txBody>
        </p:sp>
      </p:grpSp>
      <p:sp>
        <p:nvSpPr>
          <p:cNvPr id="6" name="TextBox 5">
            <a:extLst>
              <a:ext uri="{FF2B5EF4-FFF2-40B4-BE49-F238E27FC236}">
                <a16:creationId xmlns:a16="http://schemas.microsoft.com/office/drawing/2014/main" id="{09C41CF5-1DE1-D4E3-F9B3-FD1301F02D89}"/>
              </a:ext>
            </a:extLst>
          </p:cNvPr>
          <p:cNvSpPr txBox="1"/>
          <p:nvPr/>
        </p:nvSpPr>
        <p:spPr>
          <a:xfrm>
            <a:off x="1284790" y="1527858"/>
            <a:ext cx="0" cy="0"/>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400" b="0" i="0" u="none" strike="noStrike" kern="1200" cap="none" spc="0" normalizeH="0" baseline="0" noProof="0" dirty="0" err="1">
              <a:ln>
                <a:noFill/>
              </a:ln>
              <a:solidFill>
                <a:srgbClr val="000000"/>
              </a:solidFill>
              <a:effectLst/>
              <a:uLnTx/>
              <a:uFillTx/>
              <a:latin typeface="Tenorite"/>
              <a:ea typeface="+mn-ea"/>
              <a:cs typeface="+mn-cs"/>
            </a:endParaRPr>
          </a:p>
        </p:txBody>
      </p:sp>
      <p:sp>
        <p:nvSpPr>
          <p:cNvPr id="11" name="TextBox 10">
            <a:extLst>
              <a:ext uri="{FF2B5EF4-FFF2-40B4-BE49-F238E27FC236}">
                <a16:creationId xmlns:a16="http://schemas.microsoft.com/office/drawing/2014/main" id="{C17A7977-31DB-7121-D9BF-3CB4E2BE65C3}"/>
              </a:ext>
            </a:extLst>
          </p:cNvPr>
          <p:cNvSpPr txBox="1"/>
          <p:nvPr/>
        </p:nvSpPr>
        <p:spPr>
          <a:xfrm>
            <a:off x="3805861" y="5555848"/>
            <a:ext cx="7305835" cy="84495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E" sz="2000" b="0" i="1" u="none" strike="noStrike" kern="1200" cap="none" spc="0" normalizeH="0" baseline="0" noProof="0" dirty="0">
                <a:ln>
                  <a:noFill/>
                </a:ln>
                <a:solidFill>
                  <a:srgbClr val="000000"/>
                </a:solidFill>
                <a:effectLst/>
                <a:uLnTx/>
                <a:uFillTx/>
                <a:latin typeface="Tenorite"/>
                <a:ea typeface="+mn-ea"/>
                <a:cs typeface="+mn-cs"/>
              </a:rPr>
              <a:t>Please visit ETI website/ETI Community for more information!</a:t>
            </a:r>
          </a:p>
        </p:txBody>
      </p:sp>
    </p:spTree>
    <p:extLst>
      <p:ext uri="{BB962C8B-B14F-4D97-AF65-F5344CB8AC3E}">
        <p14:creationId xmlns:p14="http://schemas.microsoft.com/office/powerpoint/2010/main" val="244265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9C60F7-A33B-EC4A-A18E-38F6A314290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7850" y="445294"/>
            <a:ext cx="5967412" cy="5967412"/>
          </a:xfrm>
          <a:prstGeom prst="rect">
            <a:avLst/>
          </a:prstGeom>
        </p:spPr>
      </p:pic>
      <p:pic>
        <p:nvPicPr>
          <p:cNvPr id="6" name="Picture 5">
            <a:extLst>
              <a:ext uri="{FF2B5EF4-FFF2-40B4-BE49-F238E27FC236}">
                <a16:creationId xmlns:a16="http://schemas.microsoft.com/office/drawing/2014/main" id="{0E83B7AA-935A-C345-9907-5146C83021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861" y="777663"/>
            <a:ext cx="3486150" cy="878157"/>
          </a:xfrm>
          <a:prstGeom prst="rect">
            <a:avLst/>
          </a:prstGeom>
        </p:spPr>
      </p:pic>
      <p:sp>
        <p:nvSpPr>
          <p:cNvPr id="7" name="Title 1">
            <a:extLst>
              <a:ext uri="{FF2B5EF4-FFF2-40B4-BE49-F238E27FC236}">
                <a16:creationId xmlns:a16="http://schemas.microsoft.com/office/drawing/2014/main" id="{04762A81-E212-A34A-9A8D-87A7A1F3BEE5}"/>
              </a:ext>
            </a:extLst>
          </p:cNvPr>
          <p:cNvSpPr txBox="1">
            <a:spLocks/>
          </p:cNvSpPr>
          <p:nvPr/>
        </p:nvSpPr>
        <p:spPr>
          <a:xfrm>
            <a:off x="611232" y="2657434"/>
            <a:ext cx="5310810" cy="1543132"/>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5000" kern="1200">
                <a:solidFill>
                  <a:srgbClr val="323335"/>
                </a:solidFill>
                <a:latin typeface="Raleway" panose="020B05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333234">
                    <a:lumMod val="50000"/>
                  </a:srgbClr>
                </a:solidFill>
                <a:effectLst/>
                <a:uLnTx/>
                <a:uFillTx/>
                <a:latin typeface="Raleway"/>
                <a:ea typeface="+mj-ea"/>
                <a:cs typeface="+mj-cs"/>
              </a:rPr>
              <a:t>Gender data integration</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600" b="0" i="0" u="none" strike="noStrike" kern="1200" cap="none" spc="0" normalizeH="0" baseline="0" noProof="0" dirty="0">
              <a:ln>
                <a:noFill/>
              </a:ln>
              <a:solidFill>
                <a:srgbClr val="333234">
                  <a:lumMod val="50000"/>
                </a:srgbClr>
              </a:solidFill>
              <a:effectLst/>
              <a:uLnTx/>
              <a:uFillTx/>
              <a:latin typeface="Raleway"/>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333234">
                    <a:lumMod val="50000"/>
                  </a:srgbClr>
                </a:solidFill>
                <a:effectLst/>
                <a:uLnTx/>
                <a:uFillTx/>
                <a:latin typeface="Raleway"/>
                <a:ea typeface="+mj-ea"/>
                <a:cs typeface="+mj-cs"/>
              </a:rPr>
              <a:t>25</a:t>
            </a:r>
            <a:r>
              <a:rPr kumimoji="0" lang="en-GB" sz="3600" b="0" i="0" u="none" strike="noStrike" kern="1200" cap="none" spc="0" normalizeH="0" baseline="30000" noProof="0" dirty="0">
                <a:ln>
                  <a:noFill/>
                </a:ln>
                <a:solidFill>
                  <a:srgbClr val="333234">
                    <a:lumMod val="50000"/>
                  </a:srgbClr>
                </a:solidFill>
                <a:effectLst/>
                <a:uLnTx/>
                <a:uFillTx/>
                <a:latin typeface="Raleway"/>
                <a:ea typeface="+mj-ea"/>
                <a:cs typeface="+mj-cs"/>
              </a:rPr>
              <a:t>th</a:t>
            </a:r>
            <a:r>
              <a:rPr kumimoji="0" lang="en-GB" sz="3600" b="0" i="0" u="none" strike="noStrike" kern="1200" cap="none" spc="0" normalizeH="0" baseline="0" noProof="0" dirty="0">
                <a:ln>
                  <a:noFill/>
                </a:ln>
                <a:solidFill>
                  <a:srgbClr val="333234">
                    <a:lumMod val="50000"/>
                  </a:srgbClr>
                </a:solidFill>
                <a:effectLst/>
                <a:uLnTx/>
                <a:uFillTx/>
                <a:latin typeface="Raleway"/>
                <a:ea typeface="+mj-ea"/>
                <a:cs typeface="+mj-cs"/>
              </a:rPr>
              <a:t> October 2022</a:t>
            </a:r>
            <a:endParaRPr kumimoji="0" lang="pl-PL" sz="3600" b="0" i="0" u="none" strike="noStrike" kern="1200" cap="none" spc="0" normalizeH="0" baseline="0" noProof="0" dirty="0">
              <a:ln>
                <a:noFill/>
              </a:ln>
              <a:solidFill>
                <a:srgbClr val="333234">
                  <a:lumMod val="50000"/>
                </a:srgbClr>
              </a:solidFill>
              <a:effectLst/>
              <a:uLnTx/>
              <a:uFillTx/>
              <a:latin typeface="Raleway" panose="020B0503030101060003" pitchFamily="34" charset="0"/>
              <a:ea typeface="+mj-ea"/>
              <a:cs typeface="+mj-cs"/>
            </a:endParaRPr>
          </a:p>
        </p:txBody>
      </p:sp>
    </p:spTree>
    <p:extLst>
      <p:ext uri="{BB962C8B-B14F-4D97-AF65-F5344CB8AC3E}">
        <p14:creationId xmlns:p14="http://schemas.microsoft.com/office/powerpoint/2010/main" val="1447728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17D45A-2A76-4D18-A758-90A8F8548273}"/>
              </a:ext>
            </a:extLst>
          </p:cNvPr>
          <p:cNvSpPr txBox="1">
            <a:spLocks/>
          </p:cNvSpPr>
          <p:nvPr/>
        </p:nvSpPr>
        <p:spPr>
          <a:xfrm>
            <a:off x="565702" y="472669"/>
            <a:ext cx="11321497" cy="155801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Raleway" panose="020B0003030101060003" pitchFamily="34" charset="0"/>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tabLst/>
              <a:defRPr/>
            </a:pPr>
            <a:r>
              <a:rPr kumimoji="0" lang="en-GB" sz="2800" b="1" i="0" u="none" strike="noStrike" kern="1200" cap="none" spc="0" normalizeH="0" baseline="0" noProof="0" err="1">
                <a:ln>
                  <a:noFill/>
                </a:ln>
                <a:solidFill>
                  <a:srgbClr val="009590"/>
                </a:solidFill>
                <a:effectLst/>
                <a:uLnTx/>
                <a:uFillTx/>
                <a:latin typeface="Raleway"/>
                <a:ea typeface="+mj-ea"/>
                <a:cs typeface="+mj-cs"/>
              </a:rPr>
              <a:t>Sedex’s</a:t>
            </a:r>
            <a:r>
              <a:rPr kumimoji="0" lang="en-GB" sz="2800" b="1" i="0" u="none" strike="noStrike" kern="1200" cap="none" spc="0" normalizeH="0" baseline="0" noProof="0">
                <a:ln>
                  <a:noFill/>
                </a:ln>
                <a:solidFill>
                  <a:srgbClr val="009590"/>
                </a:solidFill>
                <a:effectLst/>
                <a:uLnTx/>
                <a:uFillTx/>
                <a:latin typeface="Raleway"/>
                <a:ea typeface="+mj-ea"/>
                <a:cs typeface="+mj-cs"/>
              </a:rPr>
              <a:t> position on gender data</a:t>
            </a:r>
            <a:endParaRPr kumimoji="0" lang="en-GB" sz="2800" b="1" i="0" u="none" strike="noStrike" kern="1200" cap="none" spc="0" normalizeH="0" baseline="0" noProof="0">
              <a:ln>
                <a:noFill/>
              </a:ln>
              <a:solidFill>
                <a:srgbClr val="009590"/>
              </a:solidFill>
              <a:effectLst/>
              <a:uLnTx/>
              <a:uFillTx/>
              <a:latin typeface="Raleway" panose="020B0003030101060003" pitchFamily="34" charset="0"/>
              <a:ea typeface="+mj-ea"/>
              <a:cs typeface="+mj-cs"/>
            </a:endParaRPr>
          </a:p>
        </p:txBody>
      </p:sp>
      <p:sp>
        <p:nvSpPr>
          <p:cNvPr id="5" name="Subtitle 2">
            <a:extLst>
              <a:ext uri="{FF2B5EF4-FFF2-40B4-BE49-F238E27FC236}">
                <a16:creationId xmlns:a16="http://schemas.microsoft.com/office/drawing/2014/main" id="{D6E49CAC-26DF-47B0-B38A-871CEEF39F9C}"/>
              </a:ext>
            </a:extLst>
          </p:cNvPr>
          <p:cNvSpPr txBox="1">
            <a:spLocks/>
          </p:cNvSpPr>
          <p:nvPr/>
        </p:nvSpPr>
        <p:spPr>
          <a:xfrm>
            <a:off x="1230779" y="1215280"/>
            <a:ext cx="9730441" cy="454549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
                <a:srgbClr val="009590"/>
              </a:buClr>
              <a:buSzTx/>
              <a:buFont typeface="Wingdings" panose="05000000000000000000" pitchFamily="2" charset="2"/>
              <a:buChar char="§"/>
              <a:tabLst/>
              <a:defRPr/>
            </a:pPr>
            <a:endParaRPr kumimoji="0" lang="en-GB" sz="1600" b="0" i="0" u="none" strike="noStrike" kern="1200" cap="none" spc="0" normalizeH="0" baseline="0" noProof="0">
              <a:ln>
                <a:noFill/>
              </a:ln>
              <a:solidFill>
                <a:srgbClr val="009590"/>
              </a:solidFill>
              <a:effectLst/>
              <a:uLnTx/>
              <a:uFillTx/>
              <a:latin typeface="Raleway"/>
              <a:ea typeface="+mn-ea"/>
              <a:cs typeface="+mn-cs"/>
            </a:endParaRPr>
          </a:p>
        </p:txBody>
      </p:sp>
      <p:graphicFrame>
        <p:nvGraphicFramePr>
          <p:cNvPr id="7" name="Diagram 6">
            <a:extLst>
              <a:ext uri="{FF2B5EF4-FFF2-40B4-BE49-F238E27FC236}">
                <a16:creationId xmlns:a16="http://schemas.microsoft.com/office/drawing/2014/main" id="{CB890D59-598E-48EB-A69A-C6DCE4787F84}"/>
              </a:ext>
            </a:extLst>
          </p:cNvPr>
          <p:cNvGraphicFramePr/>
          <p:nvPr/>
        </p:nvGraphicFramePr>
        <p:xfrm>
          <a:off x="1891860" y="1707120"/>
          <a:ext cx="8282151" cy="4078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13">
            <a:extLst>
              <a:ext uri="{FF2B5EF4-FFF2-40B4-BE49-F238E27FC236}">
                <a16:creationId xmlns:a16="http://schemas.microsoft.com/office/drawing/2014/main" id="{AB4DD8AF-2E07-4CDB-9FCB-21700660E89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821479" y="1846835"/>
            <a:ext cx="485979" cy="485979"/>
          </a:xfrm>
          <a:prstGeom prst="rect">
            <a:avLst/>
          </a:prstGeom>
        </p:spPr>
      </p:pic>
      <p:pic>
        <p:nvPicPr>
          <p:cNvPr id="12" name="Picture 5">
            <a:extLst>
              <a:ext uri="{FF2B5EF4-FFF2-40B4-BE49-F238E27FC236}">
                <a16:creationId xmlns:a16="http://schemas.microsoft.com/office/drawing/2014/main" id="{C66C6421-3F71-42EB-8934-A8B13EE8ED1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840717" y="4033296"/>
            <a:ext cx="465431" cy="465431"/>
          </a:xfrm>
          <a:prstGeom prst="rect">
            <a:avLst/>
          </a:prstGeom>
        </p:spPr>
      </p:pic>
      <p:pic>
        <p:nvPicPr>
          <p:cNvPr id="13" name="Picture 24">
            <a:extLst>
              <a:ext uri="{FF2B5EF4-FFF2-40B4-BE49-F238E27FC236}">
                <a16:creationId xmlns:a16="http://schemas.microsoft.com/office/drawing/2014/main" id="{DD43A8BD-70B1-4F9D-A699-08B11C37AA9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845522" y="4085846"/>
            <a:ext cx="621372" cy="570532"/>
          </a:xfrm>
          <a:prstGeom prst="rect">
            <a:avLst/>
          </a:prstGeom>
        </p:spPr>
      </p:pic>
      <p:sp>
        <p:nvSpPr>
          <p:cNvPr id="6" name="Arrow: Right 5">
            <a:extLst>
              <a:ext uri="{FF2B5EF4-FFF2-40B4-BE49-F238E27FC236}">
                <a16:creationId xmlns:a16="http://schemas.microsoft.com/office/drawing/2014/main" id="{293C3666-2353-489D-B8B5-3A81C7FBDF81}"/>
              </a:ext>
            </a:extLst>
          </p:cNvPr>
          <p:cNvSpPr/>
          <p:nvPr/>
        </p:nvSpPr>
        <p:spPr>
          <a:xfrm rot="3026386">
            <a:off x="7451782" y="3301147"/>
            <a:ext cx="470687" cy="276724"/>
          </a:xfrm>
          <a:prstGeom prst="rightArrow">
            <a:avLst/>
          </a:prstGeom>
          <a:solidFill>
            <a:srgbClr val="0B86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Right 13">
            <a:extLst>
              <a:ext uri="{FF2B5EF4-FFF2-40B4-BE49-F238E27FC236}">
                <a16:creationId xmlns:a16="http://schemas.microsoft.com/office/drawing/2014/main" id="{A2EED32D-74E5-43BF-8841-D20665FF505C}"/>
              </a:ext>
            </a:extLst>
          </p:cNvPr>
          <p:cNvSpPr/>
          <p:nvPr/>
        </p:nvSpPr>
        <p:spPr>
          <a:xfrm rot="18691941">
            <a:off x="4166251" y="3308265"/>
            <a:ext cx="470687" cy="276724"/>
          </a:xfrm>
          <a:prstGeom prst="rightArrow">
            <a:avLst/>
          </a:prstGeom>
          <a:solidFill>
            <a:srgbClr val="0B86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row: Right 14">
            <a:extLst>
              <a:ext uri="{FF2B5EF4-FFF2-40B4-BE49-F238E27FC236}">
                <a16:creationId xmlns:a16="http://schemas.microsoft.com/office/drawing/2014/main" id="{3E9A3E98-D9E0-47B6-B141-E2E05DB6739D}"/>
              </a:ext>
            </a:extLst>
          </p:cNvPr>
          <p:cNvSpPr/>
          <p:nvPr/>
        </p:nvSpPr>
        <p:spPr>
          <a:xfrm rot="10800000">
            <a:off x="5821476" y="4518016"/>
            <a:ext cx="470687" cy="276724"/>
          </a:xfrm>
          <a:prstGeom prst="rightArrow">
            <a:avLst/>
          </a:prstGeom>
          <a:solidFill>
            <a:srgbClr val="0B86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350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DFD2E88-28AC-414B-AEE3-6D7098B11DDE}"/>
              </a:ext>
            </a:extLst>
          </p:cNvPr>
          <p:cNvSpPr txBox="1"/>
          <p:nvPr/>
        </p:nvSpPr>
        <p:spPr>
          <a:xfrm>
            <a:off x="9279075" y="6339582"/>
            <a:ext cx="234149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lumMod val="95000"/>
                    <a:lumOff val="5000"/>
                  </a:prstClr>
                </a:solidFill>
                <a:effectLst/>
                <a:uLnTx/>
                <a:uFillTx/>
                <a:latin typeface="Raleway" panose="020B0003030101060003" pitchFamily="34" charset="0"/>
                <a:ea typeface="+mn-ea"/>
                <a:cs typeface="+mn-cs"/>
              </a:rPr>
              <a:t>sedex.com</a:t>
            </a:r>
          </a:p>
        </p:txBody>
      </p:sp>
      <p:sp>
        <p:nvSpPr>
          <p:cNvPr id="12" name="Title 1">
            <a:extLst>
              <a:ext uri="{FF2B5EF4-FFF2-40B4-BE49-F238E27FC236}">
                <a16:creationId xmlns:a16="http://schemas.microsoft.com/office/drawing/2014/main" id="{CD25258E-E022-41F2-A544-03E32C740B9C}"/>
              </a:ext>
            </a:extLst>
          </p:cNvPr>
          <p:cNvSpPr txBox="1">
            <a:spLocks/>
          </p:cNvSpPr>
          <p:nvPr/>
        </p:nvSpPr>
        <p:spPr>
          <a:xfrm>
            <a:off x="695325" y="478283"/>
            <a:ext cx="9030644" cy="10691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Raleway" panose="020B00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9590"/>
                </a:solidFill>
                <a:effectLst/>
                <a:uLnTx/>
                <a:uFillTx/>
                <a:latin typeface="Raleway"/>
                <a:ea typeface="+mj-ea"/>
                <a:cs typeface="+mj-cs"/>
              </a:rPr>
              <a:t>Where can you gender information on </a:t>
            </a:r>
            <a:r>
              <a:rPr kumimoji="0" lang="en-GB" sz="2800" b="1" i="0" u="none" strike="noStrike" kern="1200" cap="none" spc="0" normalizeH="0" baseline="0" noProof="0" dirty="0" err="1">
                <a:ln>
                  <a:noFill/>
                </a:ln>
                <a:solidFill>
                  <a:srgbClr val="009590"/>
                </a:solidFill>
                <a:effectLst/>
                <a:uLnTx/>
                <a:uFillTx/>
                <a:latin typeface="Raleway"/>
                <a:ea typeface="+mj-ea"/>
                <a:cs typeface="+mj-cs"/>
              </a:rPr>
              <a:t>Sedex</a:t>
            </a:r>
            <a:r>
              <a:rPr kumimoji="0" lang="en-GB" sz="2800" b="1" i="0" u="none" strike="noStrike" kern="1200" cap="none" spc="0" normalizeH="0" baseline="0" noProof="0" dirty="0">
                <a:ln>
                  <a:noFill/>
                </a:ln>
                <a:solidFill>
                  <a:srgbClr val="009590"/>
                </a:solidFill>
                <a:effectLst/>
                <a:uLnTx/>
                <a:uFillTx/>
                <a:latin typeface="Raleway"/>
                <a:ea typeface="+mj-ea"/>
                <a:cs typeface="+mj-cs"/>
              </a:rPr>
              <a:t>?</a:t>
            </a:r>
          </a:p>
        </p:txBody>
      </p:sp>
      <p:graphicFrame>
        <p:nvGraphicFramePr>
          <p:cNvPr id="2" name="Table 2">
            <a:extLst>
              <a:ext uri="{FF2B5EF4-FFF2-40B4-BE49-F238E27FC236}">
                <a16:creationId xmlns:a16="http://schemas.microsoft.com/office/drawing/2014/main" id="{BDB203D2-3318-48EA-B804-247B0166263C}"/>
              </a:ext>
            </a:extLst>
          </p:cNvPr>
          <p:cNvGraphicFramePr>
            <a:graphicFrameLocks noGrp="1"/>
          </p:cNvGraphicFramePr>
          <p:nvPr/>
        </p:nvGraphicFramePr>
        <p:xfrm>
          <a:off x="1502779" y="1482469"/>
          <a:ext cx="9186442" cy="3525960"/>
        </p:xfrm>
        <a:graphic>
          <a:graphicData uri="http://schemas.openxmlformats.org/drawingml/2006/table">
            <a:tbl>
              <a:tblPr firstRow="1" bandRow="1">
                <a:tableStyleId>{5940675A-B579-460E-94D1-54222C63F5DA}</a:tableStyleId>
              </a:tblPr>
              <a:tblGrid>
                <a:gridCol w="3247367">
                  <a:extLst>
                    <a:ext uri="{9D8B030D-6E8A-4147-A177-3AD203B41FA5}">
                      <a16:colId xmlns:a16="http://schemas.microsoft.com/office/drawing/2014/main" val="1712341938"/>
                    </a:ext>
                  </a:extLst>
                </a:gridCol>
                <a:gridCol w="1908161">
                  <a:extLst>
                    <a:ext uri="{9D8B030D-6E8A-4147-A177-3AD203B41FA5}">
                      <a16:colId xmlns:a16="http://schemas.microsoft.com/office/drawing/2014/main" val="4261187191"/>
                    </a:ext>
                  </a:extLst>
                </a:gridCol>
                <a:gridCol w="2335794">
                  <a:extLst>
                    <a:ext uri="{9D8B030D-6E8A-4147-A177-3AD203B41FA5}">
                      <a16:colId xmlns:a16="http://schemas.microsoft.com/office/drawing/2014/main" val="2311965373"/>
                    </a:ext>
                  </a:extLst>
                </a:gridCol>
                <a:gridCol w="1695120">
                  <a:extLst>
                    <a:ext uri="{9D8B030D-6E8A-4147-A177-3AD203B41FA5}">
                      <a16:colId xmlns:a16="http://schemas.microsoft.com/office/drawing/2014/main" val="3861548907"/>
                    </a:ext>
                  </a:extLst>
                </a:gridCol>
              </a:tblGrid>
              <a:tr h="443745">
                <a:tc>
                  <a:txBody>
                    <a:bodyPr/>
                    <a:lstStyle/>
                    <a:p>
                      <a:r>
                        <a:rPr lang="en-GB" sz="1600" b="1" dirty="0">
                          <a:latin typeface="Raleway"/>
                        </a:rPr>
                        <a:t>BSR Level 1 Indicators</a:t>
                      </a:r>
                    </a:p>
                  </a:txBody>
                  <a:tcPr anchor="ctr"/>
                </a:tc>
                <a:tc>
                  <a:txBody>
                    <a:bodyPr/>
                    <a:lstStyle/>
                    <a:p>
                      <a:pPr algn="ctr"/>
                      <a:r>
                        <a:rPr lang="en-GB" sz="1600" b="1" dirty="0">
                          <a:latin typeface="Raleway"/>
                        </a:rPr>
                        <a:t>Site Profile</a:t>
                      </a:r>
                    </a:p>
                  </a:txBody>
                  <a:tcPr anchor="ctr"/>
                </a:tc>
                <a:tc>
                  <a:txBody>
                    <a:bodyPr/>
                    <a:lstStyle/>
                    <a:p>
                      <a:pPr algn="ctr"/>
                      <a:r>
                        <a:rPr lang="en-GB" sz="1600" b="1" dirty="0">
                          <a:latin typeface="Raleway"/>
                        </a:rPr>
                        <a:t>SAQ</a:t>
                      </a:r>
                    </a:p>
                  </a:txBody>
                  <a:tcPr anchor="ctr"/>
                </a:tc>
                <a:tc>
                  <a:txBody>
                    <a:bodyPr/>
                    <a:lstStyle/>
                    <a:p>
                      <a:pPr algn="ctr"/>
                      <a:r>
                        <a:rPr lang="en-GB" sz="1600" b="1" dirty="0">
                          <a:latin typeface="Raleway"/>
                        </a:rPr>
                        <a:t>Other </a:t>
                      </a:r>
                      <a:endParaRPr lang="en-GB" sz="1600" b="1" dirty="0">
                        <a:latin typeface="Raleway" panose="020B0503030101060003" pitchFamily="34" charset="0"/>
                      </a:endParaRPr>
                    </a:p>
                  </a:txBody>
                  <a:tcPr anchor="ctr"/>
                </a:tc>
                <a:extLst>
                  <a:ext uri="{0D108BD9-81ED-4DB2-BD59-A6C34878D82A}">
                    <a16:rowId xmlns:a16="http://schemas.microsoft.com/office/drawing/2014/main" val="3276659411"/>
                  </a:ext>
                </a:extLst>
              </a:tr>
              <a:tr h="443745">
                <a:tc>
                  <a:txBody>
                    <a:bodyPr/>
                    <a:lstStyle/>
                    <a:p>
                      <a:pPr algn="l" fontAlgn="t"/>
                      <a:r>
                        <a:rPr lang="en-GB" sz="1600" b="0" i="0" u="none" strike="noStrike" dirty="0">
                          <a:solidFill>
                            <a:srgbClr val="000000"/>
                          </a:solidFill>
                          <a:effectLst/>
                          <a:latin typeface="Raleway"/>
                        </a:rPr>
                        <a:t>Workers by contract type</a:t>
                      </a: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kern="1200">
                          <a:solidFill>
                            <a:srgbClr val="009590"/>
                          </a:solidFill>
                          <a:effectLst/>
                          <a:latin typeface="Raleway" panose="020B0503030101060003" pitchFamily="34" charset="0"/>
                          <a:ea typeface="+mn-ea"/>
                          <a:cs typeface="+mn-cs"/>
                        </a:rPr>
                        <a:t>✔</a:t>
                      </a:r>
                      <a:endParaRPr lang="en-GB" sz="1600">
                        <a:solidFill>
                          <a:srgbClr val="009590"/>
                        </a:solidFill>
                        <a:latin typeface="Raleway" panose="020B0503030101060003" pitchFamily="34" charset="0"/>
                      </a:endParaRPr>
                    </a:p>
                  </a:txBody>
                  <a:tcPr anchor="ctr"/>
                </a:tc>
                <a:tc>
                  <a:txBody>
                    <a:bodyPr/>
                    <a:lstStyle/>
                    <a:p>
                      <a:pPr algn="ctr"/>
                      <a:endParaRPr lang="en-GB" sz="1600">
                        <a:latin typeface="Raleway" panose="020B0503030101060003" pitchFamily="34" charset="0"/>
                      </a:endParaRPr>
                    </a:p>
                  </a:txBody>
                  <a:tcPr anchor="ctr"/>
                </a:tc>
                <a:tc>
                  <a:txBody>
                    <a:bodyPr/>
                    <a:lstStyle/>
                    <a:p>
                      <a:pPr algn="ctr"/>
                      <a:endParaRPr lang="en-GB" sz="1600">
                        <a:latin typeface="Raleway" panose="020B0503030101060003" pitchFamily="34" charset="0"/>
                      </a:endParaRPr>
                    </a:p>
                  </a:txBody>
                  <a:tcPr anchor="ctr"/>
                </a:tc>
                <a:extLst>
                  <a:ext uri="{0D108BD9-81ED-4DB2-BD59-A6C34878D82A}">
                    <a16:rowId xmlns:a16="http://schemas.microsoft.com/office/drawing/2014/main" val="1058142085"/>
                  </a:ext>
                </a:extLst>
              </a:tr>
              <a:tr h="443745">
                <a:tc>
                  <a:txBody>
                    <a:bodyPr/>
                    <a:lstStyle/>
                    <a:p>
                      <a:pPr algn="l" fontAlgn="t"/>
                      <a:r>
                        <a:rPr lang="en-GB" sz="1600" b="0" i="0" u="none" strike="noStrike">
                          <a:solidFill>
                            <a:srgbClr val="000000"/>
                          </a:solidFill>
                          <a:effectLst/>
                          <a:latin typeface="Raleway" panose="020B0503030101060003" pitchFamily="34" charset="0"/>
                        </a:rPr>
                        <a:t>Migrant workers</a:t>
                      </a: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kern="1200">
                          <a:solidFill>
                            <a:schemeClr val="tx1"/>
                          </a:solidFill>
                          <a:effectLst/>
                          <a:latin typeface="Raleway" panose="020B0503030101060003" pitchFamily="34" charset="0"/>
                          <a:ea typeface="+mn-ea"/>
                          <a:cs typeface="+mn-cs"/>
                        </a:rPr>
                        <a:t>✔</a:t>
                      </a:r>
                      <a:endParaRPr lang="en-GB" sz="1600">
                        <a:latin typeface="Raleway" panose="020B0503030101060003" pitchFamily="34" charset="0"/>
                      </a:endParaRPr>
                    </a:p>
                  </a:txBody>
                  <a:tcPr anchor="ctr"/>
                </a:tc>
                <a:tc>
                  <a:txBody>
                    <a:bodyPr/>
                    <a:lstStyle/>
                    <a:p>
                      <a:pPr algn="ctr"/>
                      <a:endParaRPr lang="en-GB" sz="1600">
                        <a:latin typeface="Raleway" panose="020B0503030101060003" pitchFamily="34" charset="0"/>
                      </a:endParaRPr>
                    </a:p>
                  </a:txBody>
                  <a:tcPr anchor="ctr"/>
                </a:tc>
                <a:tc>
                  <a:txBody>
                    <a:bodyPr/>
                    <a:lstStyle/>
                    <a:p>
                      <a:pPr algn="ctr"/>
                      <a:endParaRPr lang="en-GB" sz="1600">
                        <a:latin typeface="Raleway" panose="020B0503030101060003" pitchFamily="34" charset="0"/>
                      </a:endParaRPr>
                    </a:p>
                  </a:txBody>
                  <a:tcPr anchor="ctr"/>
                </a:tc>
                <a:extLst>
                  <a:ext uri="{0D108BD9-81ED-4DB2-BD59-A6C34878D82A}">
                    <a16:rowId xmlns:a16="http://schemas.microsoft.com/office/drawing/2014/main" val="1954081526"/>
                  </a:ext>
                </a:extLst>
              </a:tr>
              <a:tr h="60117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600" b="0" i="0" u="none" strike="noStrike">
                          <a:solidFill>
                            <a:srgbClr val="000000"/>
                          </a:solidFill>
                          <a:effectLst/>
                          <a:latin typeface="Raleway" panose="020B0503030101060003" pitchFamily="34" charset="0"/>
                        </a:rPr>
                        <a:t>Management, supervisors &amp; administrative staff</a:t>
                      </a:r>
                    </a:p>
                  </a:txBody>
                  <a:tcPr marL="6350" marR="6350" marT="6350" marB="0" anchor="ctr"/>
                </a:tc>
                <a:tc>
                  <a:txBody>
                    <a:bodyPr/>
                    <a:lstStyle/>
                    <a:p>
                      <a:pPr algn="ctr"/>
                      <a:endParaRPr lang="en-GB" sz="1600">
                        <a:latin typeface="Raleway" panose="020B0503030101060003"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kern="1200">
                          <a:solidFill>
                            <a:schemeClr val="tx1"/>
                          </a:solidFill>
                          <a:effectLst/>
                          <a:latin typeface="Raleway" panose="020B0503030101060003" pitchFamily="34" charset="0"/>
                          <a:ea typeface="+mn-ea"/>
                          <a:cs typeface="+mn-cs"/>
                        </a:rPr>
                        <a:t>✔</a:t>
                      </a:r>
                      <a:endParaRPr lang="en-GB" sz="1600">
                        <a:latin typeface="Raleway" panose="020B0503030101060003" pitchFamily="34" charset="0"/>
                      </a:endParaRPr>
                    </a:p>
                  </a:txBody>
                  <a:tcPr anchor="ctr"/>
                </a:tc>
                <a:tc>
                  <a:txBody>
                    <a:bodyPr/>
                    <a:lstStyle/>
                    <a:p>
                      <a:pPr algn="ctr"/>
                      <a:endParaRPr lang="en-GB" sz="1600">
                        <a:latin typeface="Raleway" panose="020B0503030101060003" pitchFamily="34" charset="0"/>
                      </a:endParaRPr>
                    </a:p>
                  </a:txBody>
                  <a:tcPr anchor="ctr"/>
                </a:tc>
                <a:extLst>
                  <a:ext uri="{0D108BD9-81ED-4DB2-BD59-A6C34878D82A}">
                    <a16:rowId xmlns:a16="http://schemas.microsoft.com/office/drawing/2014/main" val="2722768860"/>
                  </a:ext>
                </a:extLst>
              </a:tr>
              <a:tr h="443745">
                <a:tc>
                  <a:txBody>
                    <a:bodyPr/>
                    <a:lstStyle/>
                    <a:p>
                      <a:pPr algn="l" fontAlgn="t"/>
                      <a:r>
                        <a:rPr lang="en-GB" sz="1600" b="0" i="0" u="none" strike="noStrike">
                          <a:solidFill>
                            <a:schemeClr val="tx1"/>
                          </a:solidFill>
                          <a:effectLst/>
                          <a:latin typeface="Raleway" panose="020B0503030101060003" pitchFamily="34" charset="0"/>
                        </a:rPr>
                        <a:t>Turnover and absenteeism rates</a:t>
                      </a:r>
                    </a:p>
                  </a:txBody>
                  <a:tcPr marL="6350" marR="6350" marT="6350" marB="0" anchor="ctr"/>
                </a:tc>
                <a:tc>
                  <a:txBody>
                    <a:bodyPr/>
                    <a:lstStyle/>
                    <a:p>
                      <a:pPr algn="ctr"/>
                      <a:endParaRPr lang="en-GB" sz="1600">
                        <a:latin typeface="Raleway" panose="020B0503030101060003"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kern="1200" dirty="0">
                          <a:solidFill>
                            <a:schemeClr val="tx1"/>
                          </a:solidFill>
                          <a:effectLst/>
                          <a:latin typeface="Raleway" panose="020B0503030101060003" pitchFamily="34" charset="0"/>
                          <a:ea typeface="+mn-ea"/>
                          <a:cs typeface="+mn-cs"/>
                        </a:rPr>
                        <a:t>✔</a:t>
                      </a:r>
                      <a:endParaRPr lang="en-GB" sz="1600" dirty="0">
                        <a:latin typeface="Raleway" panose="020B0503030101060003" pitchFamily="34" charset="0"/>
                      </a:endParaRPr>
                    </a:p>
                  </a:txBody>
                  <a:tcPr anchor="ctr"/>
                </a:tc>
                <a:tc>
                  <a:txBody>
                    <a:bodyPr/>
                    <a:lstStyle/>
                    <a:p>
                      <a:pPr algn="ctr"/>
                      <a:endParaRPr lang="en-GB" sz="1600">
                        <a:latin typeface="Raleway" panose="020B0503030101060003" pitchFamily="34" charset="0"/>
                      </a:endParaRPr>
                    </a:p>
                  </a:txBody>
                  <a:tcPr anchor="ctr"/>
                </a:tc>
                <a:extLst>
                  <a:ext uri="{0D108BD9-81ED-4DB2-BD59-A6C34878D82A}">
                    <a16:rowId xmlns:a16="http://schemas.microsoft.com/office/drawing/2014/main" val="1996462961"/>
                  </a:ext>
                </a:extLst>
              </a:tr>
              <a:tr h="704719">
                <a:tc>
                  <a:txBody>
                    <a:bodyPr/>
                    <a:lstStyle/>
                    <a:p>
                      <a:pPr algn="l" fontAlgn="t"/>
                      <a:r>
                        <a:rPr lang="en-GB" sz="1600" b="0" i="0" u="none" strike="noStrike">
                          <a:solidFill>
                            <a:srgbClr val="000000"/>
                          </a:solidFill>
                          <a:effectLst/>
                          <a:latin typeface="Raleway" panose="020B0503030101060003" pitchFamily="34" charset="0"/>
                        </a:rPr>
                        <a:t>Worker representation</a:t>
                      </a:r>
                    </a:p>
                  </a:txBody>
                  <a:tcPr marL="6350" marR="6350" marT="6350" marB="0" anchor="ctr"/>
                </a:tc>
                <a:tc>
                  <a:txBody>
                    <a:bodyPr/>
                    <a:lstStyle/>
                    <a:p>
                      <a:pPr algn="ctr"/>
                      <a:endParaRPr lang="en-GB" sz="1600">
                        <a:latin typeface="Raleway" panose="020B0503030101060003"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0" i="0" kern="1200" dirty="0">
                        <a:solidFill>
                          <a:schemeClr val="tx1"/>
                        </a:solidFill>
                        <a:effectLst/>
                        <a:latin typeface="Raleway" panose="020B05030301010600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dirty="0">
                        <a:latin typeface="Raleway" panose="020B0503030101060003"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kern="1200" dirty="0">
                          <a:solidFill>
                            <a:schemeClr val="tx1"/>
                          </a:solidFill>
                          <a:effectLst/>
                          <a:latin typeface="+mn-lt"/>
                          <a:ea typeface="+mn-ea"/>
                          <a:cs typeface="+mn-cs"/>
                        </a:rPr>
                        <a:t>Worker interviews? - pilot</a:t>
                      </a:r>
                      <a:endParaRPr lang="en-GB" sz="1600" dirty="0">
                        <a:latin typeface="Raleway" panose="020B0503030101060003" pitchFamily="34" charset="0"/>
                      </a:endParaRPr>
                    </a:p>
                  </a:txBody>
                  <a:tcPr anchor="ctr"/>
                </a:tc>
                <a:extLst>
                  <a:ext uri="{0D108BD9-81ED-4DB2-BD59-A6C34878D82A}">
                    <a16:rowId xmlns:a16="http://schemas.microsoft.com/office/drawing/2014/main" val="2064240628"/>
                  </a:ext>
                </a:extLst>
              </a:tr>
              <a:tr h="445086">
                <a:tc>
                  <a:txBody>
                    <a:bodyPr/>
                    <a:lstStyle/>
                    <a:p>
                      <a:pPr algn="l" fontAlgn="t"/>
                      <a:r>
                        <a:rPr lang="en-GB" sz="1600" b="0" i="0" u="none" strike="noStrike">
                          <a:solidFill>
                            <a:srgbClr val="000000"/>
                          </a:solidFill>
                          <a:effectLst/>
                          <a:latin typeface="Raleway" panose="020B0503030101060003" pitchFamily="34" charset="0"/>
                        </a:rPr>
                        <a:t>Overtime hours</a:t>
                      </a:r>
                    </a:p>
                  </a:txBody>
                  <a:tcPr marL="6350" marR="6350" marT="6350" marB="0" anchor="ctr"/>
                </a:tc>
                <a:tc>
                  <a:txBody>
                    <a:bodyPr/>
                    <a:lstStyle/>
                    <a:p>
                      <a:pPr algn="ctr"/>
                      <a:endParaRPr lang="en-GB" sz="1600">
                        <a:latin typeface="Raleway" panose="020B0503030101060003" pitchFamily="34" charset="0"/>
                      </a:endParaRPr>
                    </a:p>
                  </a:txBody>
                  <a:tcPr anchor="ctr"/>
                </a:tc>
                <a:tc>
                  <a:txBody>
                    <a:bodyPr/>
                    <a:lstStyle/>
                    <a:p>
                      <a:pPr algn="ctr"/>
                      <a:endParaRPr lang="en-GB" sz="1600">
                        <a:latin typeface="Raleway" panose="020B0503030101060003"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kern="1200" dirty="0" err="1">
                          <a:solidFill>
                            <a:schemeClr val="tx1"/>
                          </a:solidFill>
                          <a:effectLst/>
                          <a:latin typeface="+mn-lt"/>
                          <a:ea typeface="+mn-ea"/>
                          <a:cs typeface="+mn-cs"/>
                        </a:rPr>
                        <a:t>SMETAx</a:t>
                      </a:r>
                      <a:r>
                        <a:rPr lang="en-GB" sz="1800" b="0" i="0" kern="1200" dirty="0">
                          <a:solidFill>
                            <a:schemeClr val="tx1"/>
                          </a:solidFill>
                          <a:effectLst/>
                          <a:latin typeface="+mn-lt"/>
                          <a:ea typeface="+mn-ea"/>
                          <a:cs typeface="+mn-cs"/>
                        </a:rPr>
                        <a:t> pilot</a:t>
                      </a:r>
                      <a:endParaRPr lang="en-GB" sz="1600" dirty="0">
                        <a:latin typeface="Raleway" panose="020B0503030101060003" pitchFamily="34" charset="0"/>
                      </a:endParaRPr>
                    </a:p>
                  </a:txBody>
                  <a:tcPr anchor="ctr"/>
                </a:tc>
                <a:extLst>
                  <a:ext uri="{0D108BD9-81ED-4DB2-BD59-A6C34878D82A}">
                    <a16:rowId xmlns:a16="http://schemas.microsoft.com/office/drawing/2014/main" val="3867626002"/>
                  </a:ext>
                </a:extLst>
              </a:tr>
            </a:tbl>
          </a:graphicData>
        </a:graphic>
      </p:graphicFrame>
      <p:sp>
        <p:nvSpPr>
          <p:cNvPr id="13" name="TextBox 12">
            <a:extLst>
              <a:ext uri="{FF2B5EF4-FFF2-40B4-BE49-F238E27FC236}">
                <a16:creationId xmlns:a16="http://schemas.microsoft.com/office/drawing/2014/main" id="{5DF26ACC-C1FD-4BFD-899F-8D70FA454DEC}"/>
              </a:ext>
            </a:extLst>
          </p:cNvPr>
          <p:cNvSpPr txBox="1"/>
          <p:nvPr/>
        </p:nvSpPr>
        <p:spPr>
          <a:xfrm>
            <a:off x="435759" y="5285428"/>
            <a:ext cx="1118480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Raleway" panose="020B0503030101060003" pitchFamily="34" charset="0"/>
                <a:ea typeface="+mn-ea"/>
                <a:cs typeface="+mn-cs"/>
              </a:rPr>
              <a:t>Reference: </a:t>
            </a:r>
            <a:r>
              <a:rPr kumimoji="0" lang="en-GB" sz="18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BSR Level 1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990033"/>
                </a:solidFill>
                <a:effectLst/>
                <a:uLnTx/>
                <a:uFillTx/>
                <a:latin typeface="Raleway" panose="020B0503030101060003" pitchFamily="34" charset="0"/>
                <a:ea typeface="+mn-ea"/>
                <a:cs typeface="+mn-cs"/>
                <a:hlinkClick r:id="rId3"/>
              </a:rPr>
              <a:t>https://www.ethicaltrade.org/sites/default/files/shared_resources/ETI_GenderDataGuidance_L1.pdf</a:t>
            </a:r>
            <a:endParaRPr kumimoji="0" lang="en-GB" sz="1800" b="0" i="0" u="none" strike="noStrike" kern="1200" cap="none" spc="0" normalizeH="0" baseline="0" noProof="0">
              <a:ln>
                <a:noFill/>
              </a:ln>
              <a:solidFill>
                <a:srgbClr val="990033"/>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142343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17D45A-2A76-4D18-A758-90A8F8548273}"/>
              </a:ext>
            </a:extLst>
          </p:cNvPr>
          <p:cNvSpPr txBox="1">
            <a:spLocks/>
          </p:cNvSpPr>
          <p:nvPr/>
        </p:nvSpPr>
        <p:spPr>
          <a:xfrm>
            <a:off x="565702" y="472670"/>
            <a:ext cx="10902397" cy="7426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Raleway" panose="020B0003030101060003" pitchFamily="34" charset="0"/>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9590"/>
                </a:solidFill>
                <a:effectLst/>
                <a:uLnTx/>
                <a:uFillTx/>
                <a:latin typeface="Raleway"/>
                <a:ea typeface="+mj-ea"/>
                <a:cs typeface="+mj-cs"/>
              </a:rPr>
              <a:t>Collection and monitoring of gender data at a site level</a:t>
            </a:r>
            <a:endParaRPr kumimoji="0" lang="en-GB" sz="2800" b="1" i="0" u="none" strike="noStrike" kern="1200" cap="none" spc="0" normalizeH="0" baseline="0" noProof="0">
              <a:ln>
                <a:noFill/>
              </a:ln>
              <a:solidFill>
                <a:srgbClr val="009590"/>
              </a:solidFill>
              <a:effectLst/>
              <a:uLnTx/>
              <a:uFillTx/>
              <a:latin typeface="Raleway" panose="020B0003030101060003" pitchFamily="34" charset="0"/>
              <a:ea typeface="+mj-ea"/>
              <a:cs typeface="+mj-cs"/>
            </a:endParaRPr>
          </a:p>
        </p:txBody>
      </p:sp>
      <p:sp>
        <p:nvSpPr>
          <p:cNvPr id="5" name="Subtitle 2">
            <a:extLst>
              <a:ext uri="{FF2B5EF4-FFF2-40B4-BE49-F238E27FC236}">
                <a16:creationId xmlns:a16="http://schemas.microsoft.com/office/drawing/2014/main" id="{D6E49CAC-26DF-47B0-B38A-871CEEF39F9C}"/>
              </a:ext>
            </a:extLst>
          </p:cNvPr>
          <p:cNvSpPr txBox="1">
            <a:spLocks/>
          </p:cNvSpPr>
          <p:nvPr/>
        </p:nvSpPr>
        <p:spPr>
          <a:xfrm>
            <a:off x="1230779" y="1215280"/>
            <a:ext cx="9730441" cy="454549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00303010106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
                <a:srgbClr val="009590"/>
              </a:buClr>
              <a:buSzTx/>
              <a:buFont typeface="Wingdings" panose="05000000000000000000" pitchFamily="2" charset="2"/>
              <a:buChar char="§"/>
              <a:tabLst/>
              <a:defRPr/>
            </a:pPr>
            <a:endParaRPr kumimoji="0" lang="en-GB" sz="1600" b="1" i="0" u="none" strike="noStrike" kern="1200" cap="none" spc="0" normalizeH="0" baseline="0" noProof="0">
              <a:ln>
                <a:noFill/>
              </a:ln>
              <a:solidFill>
                <a:srgbClr val="009590"/>
              </a:solidFill>
              <a:effectLst/>
              <a:uLnTx/>
              <a:uFillTx/>
              <a:latin typeface="Raleway"/>
              <a:ea typeface="+mn-ea"/>
              <a:cs typeface="+mn-cs"/>
            </a:endParaRPr>
          </a:p>
        </p:txBody>
      </p:sp>
      <p:pic>
        <p:nvPicPr>
          <p:cNvPr id="3" name="Picture 2">
            <a:extLst>
              <a:ext uri="{FF2B5EF4-FFF2-40B4-BE49-F238E27FC236}">
                <a16:creationId xmlns:a16="http://schemas.microsoft.com/office/drawing/2014/main" id="{70883774-AF03-44DE-83EF-8189408D58D8}"/>
              </a:ext>
            </a:extLst>
          </p:cNvPr>
          <p:cNvPicPr>
            <a:picLocks noChangeAspect="1"/>
          </p:cNvPicPr>
          <p:nvPr/>
        </p:nvPicPr>
        <p:blipFill>
          <a:blip r:embed="rId3"/>
          <a:stretch>
            <a:fillRect/>
          </a:stretch>
        </p:blipFill>
        <p:spPr>
          <a:xfrm>
            <a:off x="1818857" y="1215281"/>
            <a:ext cx="8396085" cy="4545495"/>
          </a:xfrm>
          <a:prstGeom prst="rect">
            <a:avLst/>
          </a:prstGeom>
        </p:spPr>
      </p:pic>
    </p:spTree>
    <p:extLst>
      <p:ext uri="{BB962C8B-B14F-4D97-AF65-F5344CB8AC3E}">
        <p14:creationId xmlns:p14="http://schemas.microsoft.com/office/powerpoint/2010/main" val="3971170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DD3C-0AD5-8168-7A6F-F4C7A75BA6BB}"/>
              </a:ext>
            </a:extLst>
          </p:cNvPr>
          <p:cNvSpPr>
            <a:spLocks noGrp="1"/>
          </p:cNvSpPr>
          <p:nvPr>
            <p:ph type="title"/>
          </p:nvPr>
        </p:nvSpPr>
        <p:spPr/>
        <p:txBody>
          <a:bodyPr/>
          <a:lstStyle/>
          <a:p>
            <a:r>
              <a:rPr lang="en-GB" b="1" dirty="0">
                <a:solidFill>
                  <a:srgbClr val="009590"/>
                </a:solidFill>
              </a:rPr>
              <a:t>Data improvement</a:t>
            </a:r>
          </a:p>
        </p:txBody>
      </p:sp>
      <p:sp>
        <p:nvSpPr>
          <p:cNvPr id="3" name="TextBox 2">
            <a:extLst>
              <a:ext uri="{FF2B5EF4-FFF2-40B4-BE49-F238E27FC236}">
                <a16:creationId xmlns:a16="http://schemas.microsoft.com/office/drawing/2014/main" id="{EC491712-76B0-F120-1B29-7FA200BEB5E6}"/>
              </a:ext>
            </a:extLst>
          </p:cNvPr>
          <p:cNvSpPr txBox="1"/>
          <p:nvPr/>
        </p:nvSpPr>
        <p:spPr>
          <a:xfrm>
            <a:off x="1109609" y="1510301"/>
            <a:ext cx="9972782" cy="406265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Analysis of where data is ‘rogue’ – highlight and look for data fixes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Prompts to suppliers to ask if data is accurate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Mandatory data fields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Dashboards to present data in an easily accessible fashion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Engage with MSIs and businesses to understand how the data is being used so we know what else to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579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BBDB-BEEE-FF21-D452-91813EC21E48}"/>
              </a:ext>
            </a:extLst>
          </p:cNvPr>
          <p:cNvSpPr>
            <a:spLocks noGrp="1"/>
          </p:cNvSpPr>
          <p:nvPr>
            <p:ph type="title"/>
          </p:nvPr>
        </p:nvSpPr>
        <p:spPr>
          <a:xfrm>
            <a:off x="178167" y="288409"/>
            <a:ext cx="2699648" cy="443140"/>
          </a:xfrm>
        </p:spPr>
        <p:txBody>
          <a:bodyPr/>
          <a:lstStyle/>
          <a:p>
            <a:r>
              <a:rPr lang="en-US" sz="4000"/>
              <a:t>Discussion</a:t>
            </a:r>
            <a:endParaRPr lang="en-US" sz="4000" dirty="0"/>
          </a:p>
        </p:txBody>
      </p:sp>
      <p:sp>
        <p:nvSpPr>
          <p:cNvPr id="3" name="Footer Placeholder 2">
            <a:extLst>
              <a:ext uri="{FF2B5EF4-FFF2-40B4-BE49-F238E27FC236}">
                <a16:creationId xmlns:a16="http://schemas.microsoft.com/office/drawing/2014/main" id="{951305E8-DE28-FC73-72BB-12010843FE81}"/>
              </a:ext>
            </a:extLst>
          </p:cNvPr>
          <p:cNvSpPr>
            <a:spLocks noGrp="1"/>
          </p:cNvSpPr>
          <p:nvPr>
            <p:ph type="ftr" sz="quarter" idx="11"/>
          </p:nvPr>
        </p:nvSpPr>
        <p:spPr/>
        <p:txBody>
          <a:bodyPr/>
          <a:lstStyle/>
          <a:p>
            <a:pPr marL="0" marR="0" lvl="0" indent="0" algn="l" defTabSz="457154"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Tenorite"/>
                <a:ea typeface="+mn-ea"/>
                <a:cs typeface="+mn-cs"/>
              </a:rPr>
              <a:t>Ethical Trading Initiative </a:t>
            </a:r>
            <a:endParaRPr kumimoji="0" lang="en-GB" sz="900" b="0" i="0" u="none" strike="noStrike" kern="1200" cap="none" spc="0" normalizeH="0" baseline="0" noProof="0">
              <a:ln>
                <a:noFill/>
              </a:ln>
              <a:solidFill>
                <a:prstClr val="white"/>
              </a:solidFill>
              <a:effectLst/>
              <a:uLnTx/>
              <a:uFillTx/>
              <a:latin typeface="Tenorite"/>
              <a:ea typeface="+mn-ea"/>
              <a:cs typeface="+mn-cs"/>
            </a:endParaRPr>
          </a:p>
        </p:txBody>
      </p:sp>
      <p:sp>
        <p:nvSpPr>
          <p:cNvPr id="4" name="Slide Number Placeholder 3">
            <a:extLst>
              <a:ext uri="{FF2B5EF4-FFF2-40B4-BE49-F238E27FC236}">
                <a16:creationId xmlns:a16="http://schemas.microsoft.com/office/drawing/2014/main" id="{FB77282F-AFCE-710A-8A00-C0470BC3AADE}"/>
              </a:ext>
            </a:extLst>
          </p:cNvPr>
          <p:cNvSpPr>
            <a:spLocks noGrp="1"/>
          </p:cNvSpPr>
          <p:nvPr>
            <p:ph type="sldNum" sz="quarter" idx="12"/>
          </p:nvPr>
        </p:nvSpPr>
        <p:spPr/>
        <p:txBody>
          <a:bodyPr/>
          <a:lstStyle/>
          <a:p>
            <a:pPr marL="0" marR="0" lvl="0" indent="0" algn="r" defTabSz="457154" rtl="0" eaLnBrk="1" fontAlgn="auto" latinLnBrk="0" hangingPunct="1">
              <a:lnSpc>
                <a:spcPct val="100000"/>
              </a:lnSpc>
              <a:spcBef>
                <a:spcPts val="0"/>
              </a:spcBef>
              <a:spcAft>
                <a:spcPts val="0"/>
              </a:spcAft>
              <a:buClrTx/>
              <a:buSzTx/>
              <a:buFontTx/>
              <a:buNone/>
              <a:tabLst/>
              <a:defRPr/>
            </a:pPr>
            <a:fld id="{CCFC327B-5459-41ED-8899-5D5CBEC9C648}" type="slidenum">
              <a:rPr kumimoji="0" lang="en-GB" sz="1000" b="1" i="0" u="none" strike="noStrike" kern="1200" cap="none" spc="0" normalizeH="0" baseline="0" noProof="0">
                <a:ln>
                  <a:noFill/>
                </a:ln>
                <a:solidFill>
                  <a:srgbClr val="000000"/>
                </a:solidFill>
                <a:effectLst/>
                <a:uLnTx/>
                <a:uFillTx/>
                <a:latin typeface="Tenorite"/>
                <a:ea typeface="+mn-ea"/>
                <a:cs typeface="+mn-cs"/>
              </a:rPr>
              <a:pPr marL="0" marR="0" lvl="0" indent="0" algn="r" defTabSz="457154" rtl="0" eaLnBrk="1" fontAlgn="auto" latinLnBrk="0" hangingPunct="1">
                <a:lnSpc>
                  <a:spcPct val="100000"/>
                </a:lnSpc>
                <a:spcBef>
                  <a:spcPts val="0"/>
                </a:spcBef>
                <a:spcAft>
                  <a:spcPts val="0"/>
                </a:spcAft>
                <a:buClrTx/>
                <a:buSzTx/>
                <a:buFontTx/>
                <a:buNone/>
                <a:tabLst/>
                <a:defRPr/>
              </a:pPr>
              <a:t>15</a:t>
            </a:fld>
            <a:endParaRPr kumimoji="0" lang="en-GB" sz="1000" b="1" i="0" u="none" strike="noStrike" kern="1200" cap="none" spc="0" normalizeH="0" baseline="0" noProof="0">
              <a:ln>
                <a:noFill/>
              </a:ln>
              <a:solidFill>
                <a:srgbClr val="000000"/>
              </a:solidFill>
              <a:effectLst/>
              <a:uLnTx/>
              <a:uFillTx/>
              <a:latin typeface="Tenorite"/>
              <a:ea typeface="+mn-ea"/>
              <a:cs typeface="+mn-cs"/>
            </a:endParaRPr>
          </a:p>
        </p:txBody>
      </p:sp>
      <p:sp>
        <p:nvSpPr>
          <p:cNvPr id="5" name="TextBox 4">
            <a:extLst>
              <a:ext uri="{FF2B5EF4-FFF2-40B4-BE49-F238E27FC236}">
                <a16:creationId xmlns:a16="http://schemas.microsoft.com/office/drawing/2014/main" id="{C1EC0F40-66E0-F05D-E817-28BC43D0A8E7}"/>
              </a:ext>
            </a:extLst>
          </p:cNvPr>
          <p:cNvSpPr txBox="1"/>
          <p:nvPr/>
        </p:nvSpPr>
        <p:spPr>
          <a:xfrm>
            <a:off x="4278835" y="1377963"/>
            <a:ext cx="0" cy="0"/>
          </a:xfrm>
          <a:prstGeom prst="rect">
            <a:avLst/>
          </a:prstGeom>
          <a:noFill/>
        </p:spPr>
        <p:txBody>
          <a:bodyPr wrap="none" lIns="0" tIns="0" rIns="0" bIns="0" rtlCol="0">
            <a:noAutofit/>
          </a:bodyPr>
          <a:lstStyle/>
          <a:p>
            <a:pPr marL="0" marR="0" lvl="0" indent="0" algn="l" defTabSz="4571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00000"/>
              </a:solidFill>
              <a:effectLst/>
              <a:uLnTx/>
              <a:uFillTx/>
              <a:latin typeface="Tenorite"/>
              <a:ea typeface="+mn-ea"/>
              <a:cs typeface="+mn-cs"/>
            </a:endParaRPr>
          </a:p>
        </p:txBody>
      </p:sp>
      <p:sp>
        <p:nvSpPr>
          <p:cNvPr id="6" name="TextBox 5">
            <a:extLst>
              <a:ext uri="{FF2B5EF4-FFF2-40B4-BE49-F238E27FC236}">
                <a16:creationId xmlns:a16="http://schemas.microsoft.com/office/drawing/2014/main" id="{A82A0B10-598A-7061-E3B9-95BC2660253C}"/>
              </a:ext>
            </a:extLst>
          </p:cNvPr>
          <p:cNvSpPr txBox="1"/>
          <p:nvPr/>
        </p:nvSpPr>
        <p:spPr>
          <a:xfrm>
            <a:off x="3790649" y="1225935"/>
            <a:ext cx="7820747" cy="5907451"/>
          </a:xfrm>
          <a:prstGeom prst="rect">
            <a:avLst/>
          </a:prstGeom>
          <a:noFill/>
        </p:spPr>
        <p:txBody>
          <a:bodyPr wrap="square" lIns="0" tIns="0" rIns="0" bIns="0" rtlCol="0" anchor="t">
            <a:no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800" b="0" i="0" u="none" strike="noStrike" kern="1200" cap="none" spc="0" normalizeH="0" baseline="0" noProof="0" dirty="0">
                <a:ln>
                  <a:noFill/>
                </a:ln>
                <a:solidFill>
                  <a:srgbClr val="000000"/>
                </a:solidFill>
                <a:effectLst/>
                <a:uLnTx/>
                <a:uFillTx/>
                <a:latin typeface="Tenorite"/>
                <a:ea typeface="+mn-ea"/>
                <a:cs typeface="+mn-cs"/>
              </a:rPr>
              <a:t>Are there any glaring gaps in data that is required by retailers?</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800" b="0" i="0" u="none" strike="noStrike" kern="1200" cap="none" spc="0" normalizeH="0" baseline="0" noProof="0" dirty="0">
              <a:ln>
                <a:noFill/>
              </a:ln>
              <a:solidFill>
                <a:srgbClr val="000000"/>
              </a:solidFill>
              <a:effectLst/>
              <a:uLnTx/>
              <a:uFillTx/>
              <a:latin typeface="Tenorite"/>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800" b="0" i="0" u="none" strike="noStrike" kern="1200" cap="none" spc="0" normalizeH="0" baseline="0" noProof="0" dirty="0">
                <a:ln>
                  <a:noFill/>
                </a:ln>
                <a:solidFill>
                  <a:srgbClr val="000000"/>
                </a:solidFill>
                <a:effectLst/>
                <a:uLnTx/>
                <a:uFillTx/>
                <a:latin typeface="Tenorite"/>
                <a:ea typeface="+mn-ea"/>
                <a:cs typeface="+mn-cs"/>
              </a:rPr>
              <a:t>Is there appetite among retailers to collaborate on collecting data for Level 2 indicators or around specific risk areas? </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800" b="0" i="0" u="none" strike="noStrike" kern="1200" cap="none" spc="0" normalizeH="0" baseline="0" noProof="0" dirty="0">
              <a:ln>
                <a:noFill/>
              </a:ln>
              <a:solidFill>
                <a:srgbClr val="000000"/>
              </a:solidFill>
              <a:effectLst/>
              <a:uLnTx/>
              <a:uFillTx/>
              <a:latin typeface="Tenorite"/>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800" b="0" i="0" u="none" strike="noStrike" kern="1200" cap="none" spc="0" normalizeH="0" baseline="0" noProof="0" dirty="0">
                <a:ln>
                  <a:noFill/>
                </a:ln>
                <a:solidFill>
                  <a:srgbClr val="000000"/>
                </a:solidFill>
                <a:effectLst/>
                <a:uLnTx/>
                <a:uFillTx/>
                <a:latin typeface="Tenorite"/>
                <a:ea typeface="+mn-ea"/>
                <a:cs typeface="+mn-cs"/>
              </a:rPr>
              <a:t>Are there other areas that retailers wish to align/collaborate on with regards to gender disaggregated supply chain 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000000"/>
              </a:solidFill>
              <a:effectLst/>
              <a:uLnTx/>
              <a:uFillTx/>
              <a:latin typeface="Tenorite"/>
              <a:ea typeface="+mn-ea"/>
              <a:cs typeface="+mn-cs"/>
            </a:endParaRPr>
          </a:p>
          <a:p>
            <a:pPr marL="514299" marR="0" lvl="0" indent="-514299" algn="l" defTabSz="4571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Tenorite"/>
              <a:ea typeface="+mn-ea"/>
              <a:cs typeface="+mn-cs"/>
            </a:endParaRPr>
          </a:p>
        </p:txBody>
      </p:sp>
    </p:spTree>
    <p:extLst>
      <p:ext uri="{BB962C8B-B14F-4D97-AF65-F5344CB8AC3E}">
        <p14:creationId xmlns:p14="http://schemas.microsoft.com/office/powerpoint/2010/main" val="2699037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514054-5681-2422-BC48-3B414E1AF1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1921" y="475421"/>
            <a:ext cx="10508158" cy="5254079"/>
          </a:xfrm>
        </p:spPr>
      </p:pic>
    </p:spTree>
    <p:extLst>
      <p:ext uri="{BB962C8B-B14F-4D97-AF65-F5344CB8AC3E}">
        <p14:creationId xmlns:p14="http://schemas.microsoft.com/office/powerpoint/2010/main" val="3867279068"/>
      </p:ext>
    </p:extLst>
  </p:cSld>
  <p:clrMapOvr>
    <a:masterClrMapping/>
  </p:clrMapOvr>
</p:sld>
</file>

<file path=ppt/theme/theme1.xml><?xml version="1.0" encoding="utf-8"?>
<a:theme xmlns:a="http://schemas.openxmlformats.org/drawingml/2006/main" name="Retrospect">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erryWorld">
  <a:themeElements>
    <a:clrScheme name="BerryWorld Group white">
      <a:dk1>
        <a:srgbClr val="782B90"/>
      </a:dk1>
      <a:lt1>
        <a:srgbClr val="FFFFFF"/>
      </a:lt1>
      <a:dk2>
        <a:srgbClr val="782B90"/>
      </a:dk2>
      <a:lt2>
        <a:srgbClr val="FFFFFF"/>
      </a:lt2>
      <a:accent1>
        <a:srgbClr val="782B90"/>
      </a:accent1>
      <a:accent2>
        <a:srgbClr val="C6168D"/>
      </a:accent2>
      <a:accent3>
        <a:srgbClr val="782B90"/>
      </a:accent3>
      <a:accent4>
        <a:srgbClr val="C6168D"/>
      </a:accent4>
      <a:accent5>
        <a:srgbClr val="782B90"/>
      </a:accent5>
      <a:accent6>
        <a:srgbClr val="C6168D"/>
      </a:accent6>
      <a:hlink>
        <a:srgbClr val="7F7F7F"/>
      </a:hlink>
      <a:folHlink>
        <a:srgbClr val="7F7F7F"/>
      </a:folHlink>
    </a:clrScheme>
    <a:fontScheme name="Custom 1">
      <a:majorFont>
        <a:latin typeface="Core Rhino 35 Light"/>
        <a:ea typeface=""/>
        <a:cs typeface=""/>
      </a:majorFont>
      <a:minorFont>
        <a:latin typeface="Effr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TI Colour theme">
  <a:themeElements>
    <a:clrScheme name="ETI">
      <a:dk1>
        <a:srgbClr val="000000"/>
      </a:dk1>
      <a:lt1>
        <a:sysClr val="window" lastClr="FFFFFF"/>
      </a:lt1>
      <a:dk2>
        <a:srgbClr val="515151"/>
      </a:dk2>
      <a:lt2>
        <a:srgbClr val="E7E6E6"/>
      </a:lt2>
      <a:accent1>
        <a:srgbClr val="722257"/>
      </a:accent1>
      <a:accent2>
        <a:srgbClr val="F4633A"/>
      </a:accent2>
      <a:accent3>
        <a:srgbClr val="FFB81C"/>
      </a:accent3>
      <a:accent4>
        <a:srgbClr val="00AEEF"/>
      </a:accent4>
      <a:accent5>
        <a:srgbClr val="53274E"/>
      </a:accent5>
      <a:accent6>
        <a:srgbClr val="003A66"/>
      </a:accent6>
      <a:hlink>
        <a:srgbClr val="000000"/>
      </a:hlink>
      <a:folHlink>
        <a:srgbClr val="000000"/>
      </a:folHlink>
    </a:clrScheme>
    <a:fontScheme name="ETI">
      <a:majorFont>
        <a:latin typeface="Tenorite"/>
        <a:ea typeface=""/>
        <a:cs typeface=""/>
      </a:majorFont>
      <a:minorFont>
        <a:latin typeface="Tenorite"/>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lIns="0" tIns="0" rIns="0" bIns="0" rtlCol="0" anchor="ctr"/>
      <a:lstStyle>
        <a:defPPr algn="ctr">
          <a:defRPr sz="1400" b="1"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400" dirty="0" err="1" smtClean="0"/>
        </a:defPPr>
      </a:lstStyle>
    </a:txDef>
  </a:objectDefaults>
  <a:extraClrSchemeLst/>
  <a:extLst>
    <a:ext uri="{05A4C25C-085E-4340-85A3-A5531E510DB2}">
      <thm15:themeFamily xmlns:thm15="http://schemas.microsoft.com/office/thememl/2012/main" name="Presentation1" id="{4C864D4E-DB9A-7E4A-B28B-CE804B4C015F}" vid="{9880DBF9-A417-4C49-9526-25F069E1DED8}"/>
    </a:ext>
  </a:extLst>
</a:theme>
</file>

<file path=ppt/theme/theme5.xml><?xml version="1.0" encoding="utf-8"?>
<a:theme xmlns:a="http://schemas.openxmlformats.org/drawingml/2006/main" name="Custom Design">
  <a:themeElements>
    <a:clrScheme name="Custom 1">
      <a:dk1>
        <a:srgbClr val="333234"/>
      </a:dk1>
      <a:lt1>
        <a:srgbClr val="FFFFFF"/>
      </a:lt1>
      <a:dk2>
        <a:srgbClr val="333234"/>
      </a:dk2>
      <a:lt2>
        <a:srgbClr val="333234"/>
      </a:lt2>
      <a:accent1>
        <a:srgbClr val="D50045"/>
      </a:accent1>
      <a:accent2>
        <a:srgbClr val="803D62"/>
      </a:accent2>
      <a:accent3>
        <a:srgbClr val="354570"/>
      </a:accent3>
      <a:accent4>
        <a:srgbClr val="009590"/>
      </a:accent4>
      <a:accent5>
        <a:srgbClr val="333234"/>
      </a:accent5>
      <a:accent6>
        <a:srgbClr val="515353"/>
      </a:accent6>
      <a:hlink>
        <a:srgbClr val="D50045"/>
      </a:hlink>
      <a:folHlink>
        <a:srgbClr val="D5004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A1E9CE4421D64FB585ADBD490956FB" ma:contentTypeVersion="12" ma:contentTypeDescription="Create a new document." ma:contentTypeScope="" ma:versionID="88ac94dd168ab3d68537d1fe6206ead8">
  <xsd:schema xmlns:xsd="http://www.w3.org/2001/XMLSchema" xmlns:xs="http://www.w3.org/2001/XMLSchema" xmlns:p="http://schemas.microsoft.com/office/2006/metadata/properties" xmlns:ns2="1afa36d2-8366-490c-8e5c-092acf3aa9ee" xmlns:ns3="d585e4f5-2246-4951-94c0-8b570bb983e0" targetNamespace="http://schemas.microsoft.com/office/2006/metadata/properties" ma:root="true" ma:fieldsID="f073078d5f8ed46e6db38d5866889bf7" ns2:_="" ns3:_="">
    <xsd:import namespace="1afa36d2-8366-490c-8e5c-092acf3aa9ee"/>
    <xsd:import namespace="d585e4f5-2246-4951-94c0-8b570bb983e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fa36d2-8366-490c-8e5c-092acf3aa9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3ddc56c-2be9-4cd0-af49-e87c8fc731b6"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85e4f5-2246-4951-94c0-8b570bb983e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afa36d2-8366-490c-8e5c-092acf3aa9e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53F50D-2768-420B-9BE9-51606AB69F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fa36d2-8366-490c-8e5c-092acf3aa9ee"/>
    <ds:schemaRef ds:uri="d585e4f5-2246-4951-94c0-8b570bb983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D0DD5A-E7A9-4AC1-B165-7EAAB307F409}">
  <ds:schemaRefs>
    <ds:schemaRef ds:uri="http://schemas.microsoft.com/office/2006/metadata/properties"/>
    <ds:schemaRef ds:uri="http://schemas.microsoft.com/office/infopath/2007/PartnerControls"/>
    <ds:schemaRef ds:uri="24ccd09b-c5d5-4086-9dc3-a94fe1c06672"/>
    <ds:schemaRef ds:uri="1afa36d2-8366-490c-8e5c-092acf3aa9ee"/>
  </ds:schemaRefs>
</ds:datastoreItem>
</file>

<file path=customXml/itemProps3.xml><?xml version="1.0" encoding="utf-8"?>
<ds:datastoreItem xmlns:ds="http://schemas.openxmlformats.org/officeDocument/2006/customXml" ds:itemID="{7CE72E49-E8FA-4428-A0D1-C7CC796D7F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2962</TotalTime>
  <Words>973</Words>
  <Application>Microsoft Office PowerPoint</Application>
  <PresentationFormat>Widescreen</PresentationFormat>
  <Paragraphs>153</Paragraphs>
  <Slides>16</Slides>
  <Notes>10</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16</vt:i4>
      </vt:variant>
    </vt:vector>
  </HeadingPairs>
  <TitlesOfParts>
    <vt:vector size="33" baseType="lpstr">
      <vt:lpstr>Arial</vt:lpstr>
      <vt:lpstr>Calibri</vt:lpstr>
      <vt:lpstr>Calibri Light</vt:lpstr>
      <vt:lpstr>Core Rhino 35 Light</vt:lpstr>
      <vt:lpstr>Effra Light</vt:lpstr>
      <vt:lpstr>Raleway</vt:lpstr>
      <vt:lpstr>Symbol</vt:lpstr>
      <vt:lpstr>Tenorite</vt:lpstr>
      <vt:lpstr>Tesco</vt:lpstr>
      <vt:lpstr>Tw Cen MT</vt:lpstr>
      <vt:lpstr>Wingdings</vt:lpstr>
      <vt:lpstr>Retrospect</vt:lpstr>
      <vt:lpstr>3_Custom Design</vt:lpstr>
      <vt:lpstr>BerryWorld</vt:lpstr>
      <vt:lpstr>ETI Colour theme</vt:lpstr>
      <vt:lpstr>Custom Design</vt:lpstr>
      <vt:lpstr>1_Custom Design</vt:lpstr>
      <vt:lpstr>The Food Network for Ethical Trade (FNET)</vt:lpstr>
      <vt:lpstr>Competition Law Statement</vt:lpstr>
      <vt:lpstr>Agenda</vt:lpstr>
      <vt:lpstr>PowerPoint Presentation</vt:lpstr>
      <vt:lpstr>DISCUSSION POINTS</vt:lpstr>
      <vt:lpstr>Agenda</vt:lpstr>
      <vt:lpstr>PowerPoint Presentation</vt:lpstr>
      <vt:lpstr>Objectives</vt:lpstr>
      <vt:lpstr>Guidance</vt:lpstr>
      <vt:lpstr>PowerPoint Presentation</vt:lpstr>
      <vt:lpstr>PowerPoint Presentation</vt:lpstr>
      <vt:lpstr>PowerPoint Presentation</vt:lpstr>
      <vt:lpstr>PowerPoint Presentation</vt:lpstr>
      <vt:lpstr>Data improvement</vt:lpstr>
      <vt:lpstr>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Food Network for Ethical Trade (FNET)</dc:title>
  <dc:creator>louise herring</dc:creator>
  <cp:lastModifiedBy>Suzanne Natelson</cp:lastModifiedBy>
  <cp:revision>120</cp:revision>
  <dcterms:created xsi:type="dcterms:W3CDTF">2020-05-22T13:23:55Z</dcterms:created>
  <dcterms:modified xsi:type="dcterms:W3CDTF">2022-10-24T16:35:37Z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0x01010005A1E9CE4421D64FB585ADBD490956FB</vt:lpwstr>
  </property>
  <property fmtid="{D5CDD505-2E9C-101B-9397-08002B2CF9AE}" pid="3" name="MediaServiceImageTags">
    <vt:lpwstr/>
  </property>
</Properties>
</file>