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diagrams/layout1.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theme/theme6.xml" ContentType="application/vnd.openxmlformats-officedocument.theme+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 id="2147483684" r:id="rId3"/>
    <p:sldMasterId id="2147483762" r:id="rId4"/>
    <p:sldMasterId id="2147483834" r:id="rId5"/>
  </p:sldMasterIdLst>
  <p:notesMasterIdLst>
    <p:notesMasterId r:id="rId14"/>
  </p:notesMasterIdLst>
  <p:sldIdLst>
    <p:sldId id="2147376814" r:id="rId6"/>
    <p:sldId id="2147376610" r:id="rId7"/>
    <p:sldId id="2147376815" r:id="rId8"/>
    <p:sldId id="2147376819" r:id="rId9"/>
    <p:sldId id="258" r:id="rId10"/>
    <p:sldId id="2147376820" r:id="rId11"/>
    <p:sldId id="443" r:id="rId12"/>
    <p:sldId id="2147376821" r:id="rId13"/>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267884"/>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2" autoAdjust="0"/>
    <p:restoredTop sz="64982" autoAdjust="0"/>
  </p:normalViewPr>
  <p:slideViewPr>
    <p:cSldViewPr snapToGrid="0">
      <p:cViewPr varScale="1">
        <p:scale>
          <a:sx n="74" d="100"/>
          <a:sy n="74" d="100"/>
        </p:scale>
        <p:origin x="18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customXml" Target="../customXml/item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80E58F-76AE-4F67-B743-58A3AC49CC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B79EF8A0-9369-4272-B48D-B4F52A816EDD}">
      <dgm:prSet custT="1"/>
      <dgm:spPr>
        <a:solidFill>
          <a:srgbClr val="267884"/>
        </a:solidFill>
      </dgm:spPr>
      <dgm:t>
        <a:bodyPr/>
        <a:lstStyle/>
        <a:p>
          <a:pPr>
            <a:buFont typeface="Arial" panose="020B0604020202020204" pitchFamily="34" charset="0"/>
            <a:buChar char="•"/>
          </a:pPr>
          <a:r>
            <a:rPr lang="en-GB" sz="1400" dirty="0"/>
            <a:t>Operating 4 on 4 off shift pattern – 300 staff</a:t>
          </a:r>
        </a:p>
      </dgm:t>
    </dgm:pt>
    <dgm:pt modelId="{A0F3E92B-F5FE-488F-A409-5BCE13F984F3}" type="parTrans" cxnId="{BB6D4457-785F-4CA5-9337-72BEDE07FB33}">
      <dgm:prSet/>
      <dgm:spPr/>
      <dgm:t>
        <a:bodyPr/>
        <a:lstStyle/>
        <a:p>
          <a:endParaRPr lang="en-GB" sz="1400"/>
        </a:p>
      </dgm:t>
    </dgm:pt>
    <dgm:pt modelId="{7C960293-1119-4CEC-8BFD-A61E59C826F2}" type="sibTrans" cxnId="{BB6D4457-785F-4CA5-9337-72BEDE07FB33}">
      <dgm:prSet/>
      <dgm:spPr/>
      <dgm:t>
        <a:bodyPr/>
        <a:lstStyle/>
        <a:p>
          <a:endParaRPr lang="en-GB" sz="1400"/>
        </a:p>
      </dgm:t>
    </dgm:pt>
    <dgm:pt modelId="{726C7614-CA9D-458F-B12D-CC43F42531E1}">
      <dgm:prSet custT="1"/>
      <dgm:spPr>
        <a:solidFill>
          <a:srgbClr val="267884"/>
        </a:solidFill>
      </dgm:spPr>
      <dgm:t>
        <a:bodyPr/>
        <a:lstStyle/>
        <a:p>
          <a:pPr>
            <a:buFont typeface="Arial" panose="020B0604020202020204" pitchFamily="34" charset="0"/>
            <a:buChar char="•"/>
          </a:pPr>
          <a:r>
            <a:rPr lang="en-GB" sz="1400" dirty="0"/>
            <a:t>65000 sq ft factory</a:t>
          </a:r>
        </a:p>
      </dgm:t>
    </dgm:pt>
    <dgm:pt modelId="{3CC4E302-0176-43BD-B99C-0A1E8848497E}" type="parTrans" cxnId="{475A1897-51BA-48C5-AF76-EFDF33B0058B}">
      <dgm:prSet/>
      <dgm:spPr/>
      <dgm:t>
        <a:bodyPr/>
        <a:lstStyle/>
        <a:p>
          <a:endParaRPr lang="en-GB" sz="1400"/>
        </a:p>
      </dgm:t>
    </dgm:pt>
    <dgm:pt modelId="{E7DD8A89-20D3-4443-A237-0774A7484579}" type="sibTrans" cxnId="{475A1897-51BA-48C5-AF76-EFDF33B0058B}">
      <dgm:prSet/>
      <dgm:spPr/>
      <dgm:t>
        <a:bodyPr/>
        <a:lstStyle/>
        <a:p>
          <a:endParaRPr lang="en-GB" sz="1400"/>
        </a:p>
      </dgm:t>
    </dgm:pt>
    <dgm:pt modelId="{C96CB726-7E85-409C-8798-4633264744F9}">
      <dgm:prSet custT="1"/>
      <dgm:spPr>
        <a:solidFill>
          <a:srgbClr val="267884"/>
        </a:solidFill>
      </dgm:spPr>
      <dgm:t>
        <a:bodyPr/>
        <a:lstStyle/>
        <a:p>
          <a:pPr>
            <a:buFont typeface="Arial" panose="020B0604020202020204" pitchFamily="34" charset="0"/>
            <a:buChar char="•"/>
          </a:pPr>
          <a:r>
            <a:rPr lang="en-GB" sz="1400" dirty="0"/>
            <a:t>c40 Direct suppliers / c 200 indirect links</a:t>
          </a:r>
        </a:p>
      </dgm:t>
    </dgm:pt>
    <dgm:pt modelId="{6D223393-CB1D-4931-A58E-E32E23635F86}" type="parTrans" cxnId="{B3BC5D86-69BA-42A5-9F54-2E4DB12FA499}">
      <dgm:prSet/>
      <dgm:spPr/>
      <dgm:t>
        <a:bodyPr/>
        <a:lstStyle/>
        <a:p>
          <a:endParaRPr lang="en-GB" sz="1400"/>
        </a:p>
      </dgm:t>
    </dgm:pt>
    <dgm:pt modelId="{92549CEB-0715-47BE-B57C-A5A19860073C}" type="sibTrans" cxnId="{B3BC5D86-69BA-42A5-9F54-2E4DB12FA499}">
      <dgm:prSet/>
      <dgm:spPr/>
      <dgm:t>
        <a:bodyPr/>
        <a:lstStyle/>
        <a:p>
          <a:endParaRPr lang="en-GB" sz="1400"/>
        </a:p>
      </dgm:t>
    </dgm:pt>
    <dgm:pt modelId="{43C48AEF-FABB-4DB7-8111-C699C6CC4ED4}" type="pres">
      <dgm:prSet presAssocID="{4580E58F-76AE-4F67-B743-58A3AC49CC3F}" presName="linear" presStyleCnt="0">
        <dgm:presLayoutVars>
          <dgm:animLvl val="lvl"/>
          <dgm:resizeHandles val="exact"/>
        </dgm:presLayoutVars>
      </dgm:prSet>
      <dgm:spPr/>
    </dgm:pt>
    <dgm:pt modelId="{5E8982A7-844F-40CB-BEC8-6A8864963825}" type="pres">
      <dgm:prSet presAssocID="{726C7614-CA9D-458F-B12D-CC43F42531E1}" presName="parentText" presStyleLbl="node1" presStyleIdx="0" presStyleCnt="3" custLinFactNeighborX="-699" custLinFactNeighborY="-23374">
        <dgm:presLayoutVars>
          <dgm:chMax val="0"/>
          <dgm:bulletEnabled val="1"/>
        </dgm:presLayoutVars>
      </dgm:prSet>
      <dgm:spPr/>
    </dgm:pt>
    <dgm:pt modelId="{FA81A300-5FE9-4CF1-87D0-0FCE32F57F24}" type="pres">
      <dgm:prSet presAssocID="{E7DD8A89-20D3-4443-A237-0774A7484579}" presName="spacer" presStyleCnt="0"/>
      <dgm:spPr/>
    </dgm:pt>
    <dgm:pt modelId="{602EE762-EB20-4A14-A235-63C0C21A961D}" type="pres">
      <dgm:prSet presAssocID="{B79EF8A0-9369-4272-B48D-B4F52A816EDD}" presName="parentText" presStyleLbl="node1" presStyleIdx="1" presStyleCnt="3">
        <dgm:presLayoutVars>
          <dgm:chMax val="0"/>
          <dgm:bulletEnabled val="1"/>
        </dgm:presLayoutVars>
      </dgm:prSet>
      <dgm:spPr/>
    </dgm:pt>
    <dgm:pt modelId="{8303414D-917E-4D48-B437-76C12409B75D}" type="pres">
      <dgm:prSet presAssocID="{7C960293-1119-4CEC-8BFD-A61E59C826F2}" presName="spacer" presStyleCnt="0"/>
      <dgm:spPr/>
    </dgm:pt>
    <dgm:pt modelId="{5CE60A74-93A3-44D2-9838-B841B0B93608}" type="pres">
      <dgm:prSet presAssocID="{C96CB726-7E85-409C-8798-4633264744F9}" presName="parentText" presStyleLbl="node1" presStyleIdx="2" presStyleCnt="3">
        <dgm:presLayoutVars>
          <dgm:chMax val="0"/>
          <dgm:bulletEnabled val="1"/>
        </dgm:presLayoutVars>
      </dgm:prSet>
      <dgm:spPr/>
    </dgm:pt>
  </dgm:ptLst>
  <dgm:cxnLst>
    <dgm:cxn modelId="{A89A5E18-3A7D-4780-B176-28858A103BBA}" type="presOf" srcId="{C96CB726-7E85-409C-8798-4633264744F9}" destId="{5CE60A74-93A3-44D2-9838-B841B0B93608}" srcOrd="0" destOrd="0" presId="urn:microsoft.com/office/officeart/2005/8/layout/vList2"/>
    <dgm:cxn modelId="{6DFACB1B-3687-4BED-87AA-13E65EDCECDA}" type="presOf" srcId="{B79EF8A0-9369-4272-B48D-B4F52A816EDD}" destId="{602EE762-EB20-4A14-A235-63C0C21A961D}" srcOrd="0" destOrd="0" presId="urn:microsoft.com/office/officeart/2005/8/layout/vList2"/>
    <dgm:cxn modelId="{15B1E51B-D0AB-45B5-A19B-479C5801DCAA}" type="presOf" srcId="{4580E58F-76AE-4F67-B743-58A3AC49CC3F}" destId="{43C48AEF-FABB-4DB7-8111-C699C6CC4ED4}" srcOrd="0" destOrd="0" presId="urn:microsoft.com/office/officeart/2005/8/layout/vList2"/>
    <dgm:cxn modelId="{BB6D4457-785F-4CA5-9337-72BEDE07FB33}" srcId="{4580E58F-76AE-4F67-B743-58A3AC49CC3F}" destId="{B79EF8A0-9369-4272-B48D-B4F52A816EDD}" srcOrd="1" destOrd="0" parTransId="{A0F3E92B-F5FE-488F-A409-5BCE13F984F3}" sibTransId="{7C960293-1119-4CEC-8BFD-A61E59C826F2}"/>
    <dgm:cxn modelId="{B3BC5D86-69BA-42A5-9F54-2E4DB12FA499}" srcId="{4580E58F-76AE-4F67-B743-58A3AC49CC3F}" destId="{C96CB726-7E85-409C-8798-4633264744F9}" srcOrd="2" destOrd="0" parTransId="{6D223393-CB1D-4931-A58E-E32E23635F86}" sibTransId="{92549CEB-0715-47BE-B57C-A5A19860073C}"/>
    <dgm:cxn modelId="{475A1897-51BA-48C5-AF76-EFDF33B0058B}" srcId="{4580E58F-76AE-4F67-B743-58A3AC49CC3F}" destId="{726C7614-CA9D-458F-B12D-CC43F42531E1}" srcOrd="0" destOrd="0" parTransId="{3CC4E302-0176-43BD-B99C-0A1E8848497E}" sibTransId="{E7DD8A89-20D3-4443-A237-0774A7484579}"/>
    <dgm:cxn modelId="{EA4196AF-4D6D-4228-B3D8-F8FAFD22E390}" type="presOf" srcId="{726C7614-CA9D-458F-B12D-CC43F42531E1}" destId="{5E8982A7-844F-40CB-BEC8-6A8864963825}" srcOrd="0" destOrd="0" presId="urn:microsoft.com/office/officeart/2005/8/layout/vList2"/>
    <dgm:cxn modelId="{7AAF4A5F-E89B-44D2-98A1-28BB51A62B12}" type="presParOf" srcId="{43C48AEF-FABB-4DB7-8111-C699C6CC4ED4}" destId="{5E8982A7-844F-40CB-BEC8-6A8864963825}" srcOrd="0" destOrd="0" presId="urn:microsoft.com/office/officeart/2005/8/layout/vList2"/>
    <dgm:cxn modelId="{FEBDF3D4-2893-4B2F-9D7E-4A182D0074EA}" type="presParOf" srcId="{43C48AEF-FABB-4DB7-8111-C699C6CC4ED4}" destId="{FA81A300-5FE9-4CF1-87D0-0FCE32F57F24}" srcOrd="1" destOrd="0" presId="urn:microsoft.com/office/officeart/2005/8/layout/vList2"/>
    <dgm:cxn modelId="{59FB828D-DBA5-4748-9398-EE7BE9FF2309}" type="presParOf" srcId="{43C48AEF-FABB-4DB7-8111-C699C6CC4ED4}" destId="{602EE762-EB20-4A14-A235-63C0C21A961D}" srcOrd="2" destOrd="0" presId="urn:microsoft.com/office/officeart/2005/8/layout/vList2"/>
    <dgm:cxn modelId="{7E253975-7352-4338-8AD7-3B2DD759B9B4}" type="presParOf" srcId="{43C48AEF-FABB-4DB7-8111-C699C6CC4ED4}" destId="{8303414D-917E-4D48-B437-76C12409B75D}" srcOrd="3" destOrd="0" presId="urn:microsoft.com/office/officeart/2005/8/layout/vList2"/>
    <dgm:cxn modelId="{FDF136F4-3F2A-464E-80E5-4274920E11D4}" type="presParOf" srcId="{43C48AEF-FABB-4DB7-8111-C699C6CC4ED4}" destId="{5CE60A74-93A3-44D2-9838-B841B0B93608}" srcOrd="4"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982A7-844F-40CB-BEC8-6A8864963825}">
      <dsp:nvSpPr>
        <dsp:cNvPr id="0" name=""/>
        <dsp:cNvSpPr/>
      </dsp:nvSpPr>
      <dsp:spPr>
        <a:xfrm>
          <a:off x="0" y="0"/>
          <a:ext cx="5781841" cy="673920"/>
        </a:xfrm>
        <a:prstGeom prst="roundRect">
          <a:avLst/>
        </a:prstGeom>
        <a:solidFill>
          <a:srgbClr val="2678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dirty="0"/>
            <a:t>65000 sq ft factory</a:t>
          </a:r>
        </a:p>
      </dsp:txBody>
      <dsp:txXfrm>
        <a:off x="32898" y="32898"/>
        <a:ext cx="5716045" cy="608124"/>
      </dsp:txXfrm>
    </dsp:sp>
    <dsp:sp modelId="{602EE762-EB20-4A14-A235-63C0C21A961D}">
      <dsp:nvSpPr>
        <dsp:cNvPr id="0" name=""/>
        <dsp:cNvSpPr/>
      </dsp:nvSpPr>
      <dsp:spPr>
        <a:xfrm>
          <a:off x="0" y="787935"/>
          <a:ext cx="5781841" cy="673920"/>
        </a:xfrm>
        <a:prstGeom prst="roundRect">
          <a:avLst/>
        </a:prstGeom>
        <a:solidFill>
          <a:srgbClr val="2678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dirty="0"/>
            <a:t>Operating 4 on 4 off shift pattern – 300 staff</a:t>
          </a:r>
        </a:p>
      </dsp:txBody>
      <dsp:txXfrm>
        <a:off x="32898" y="820833"/>
        <a:ext cx="5716045" cy="608124"/>
      </dsp:txXfrm>
    </dsp:sp>
    <dsp:sp modelId="{5CE60A74-93A3-44D2-9838-B841B0B93608}">
      <dsp:nvSpPr>
        <dsp:cNvPr id="0" name=""/>
        <dsp:cNvSpPr/>
      </dsp:nvSpPr>
      <dsp:spPr>
        <a:xfrm>
          <a:off x="0" y="1565535"/>
          <a:ext cx="5781841" cy="673920"/>
        </a:xfrm>
        <a:prstGeom prst="roundRect">
          <a:avLst/>
        </a:prstGeom>
        <a:solidFill>
          <a:srgbClr val="2678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dirty="0"/>
            <a:t>c40 Direct suppliers / c 200 indirect links</a:t>
          </a:r>
        </a:p>
      </dsp:txBody>
      <dsp:txXfrm>
        <a:off x="32898" y="1598433"/>
        <a:ext cx="5716045" cy="6081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8"/>
          </a:xfrm>
          <a:prstGeom prst="rect">
            <a:avLst/>
          </a:prstGeom>
        </p:spPr>
        <p:txBody>
          <a:bodyPr vert="horz" lIns="96014" tIns="48007" rIns="96014" bIns="48007" rtlCol="0"/>
          <a:lstStyle>
            <a:lvl1pPr algn="l">
              <a:defRPr sz="1300"/>
            </a:lvl1pPr>
          </a:lstStyle>
          <a:p>
            <a:endParaRPr lang="en-GB" dirty="0"/>
          </a:p>
        </p:txBody>
      </p:sp>
      <p:sp>
        <p:nvSpPr>
          <p:cNvPr id="3" name="Date Placeholder 2"/>
          <p:cNvSpPr>
            <a:spLocks noGrp="1"/>
          </p:cNvSpPr>
          <p:nvPr>
            <p:ph type="dt" idx="1"/>
          </p:nvPr>
        </p:nvSpPr>
        <p:spPr>
          <a:xfrm>
            <a:off x="3884614" y="0"/>
            <a:ext cx="2971800" cy="495428"/>
          </a:xfrm>
          <a:prstGeom prst="rect">
            <a:avLst/>
          </a:prstGeom>
        </p:spPr>
        <p:txBody>
          <a:bodyPr vert="horz" lIns="96014" tIns="48007" rIns="96014" bIns="48007" rtlCol="0"/>
          <a:lstStyle>
            <a:lvl1pPr algn="r">
              <a:defRPr sz="1300"/>
            </a:lvl1pPr>
          </a:lstStyle>
          <a:p>
            <a:fld id="{7F8671C3-FD00-46B4-B89D-B81BADBBA36A}" type="datetimeFigureOut">
              <a:rPr lang="en-GB" smtClean="0"/>
              <a:t>18/04/2023</a:t>
            </a:fld>
            <a:endParaRPr lang="en-GB" dirty="0"/>
          </a:p>
        </p:txBody>
      </p:sp>
      <p:sp>
        <p:nvSpPr>
          <p:cNvPr id="4" name="Slide Image Placeholder 3"/>
          <p:cNvSpPr>
            <a:spLocks noGrp="1" noRot="1" noChangeAspect="1"/>
          </p:cNvSpPr>
          <p:nvPr>
            <p:ph type="sldImg" idx="2"/>
          </p:nvPr>
        </p:nvSpPr>
        <p:spPr>
          <a:xfrm>
            <a:off x="465138" y="1233488"/>
            <a:ext cx="5927725" cy="3333750"/>
          </a:xfrm>
          <a:prstGeom prst="rect">
            <a:avLst/>
          </a:prstGeom>
          <a:noFill/>
          <a:ln w="12700">
            <a:solidFill>
              <a:prstClr val="black"/>
            </a:solidFill>
          </a:ln>
        </p:spPr>
        <p:txBody>
          <a:bodyPr vert="horz" lIns="96014" tIns="48007" rIns="96014" bIns="48007" rtlCol="0" anchor="ctr"/>
          <a:lstStyle/>
          <a:p>
            <a:endParaRPr lang="en-GB" dirty="0"/>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6014" tIns="48007" rIns="96014" bIns="480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7"/>
            <a:ext cx="2971800" cy="495427"/>
          </a:xfrm>
          <a:prstGeom prst="rect">
            <a:avLst/>
          </a:prstGeom>
        </p:spPr>
        <p:txBody>
          <a:bodyPr vert="horz" lIns="96014" tIns="48007" rIns="96014" bIns="48007"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4614" y="9378827"/>
            <a:ext cx="2971800" cy="495427"/>
          </a:xfrm>
          <a:prstGeom prst="rect">
            <a:avLst/>
          </a:prstGeom>
        </p:spPr>
        <p:txBody>
          <a:bodyPr vert="horz" lIns="96014" tIns="48007" rIns="96014" bIns="48007" rtlCol="0" anchor="b"/>
          <a:lstStyle>
            <a:lvl1pPr algn="r">
              <a:defRPr sz="1300"/>
            </a:lvl1pPr>
          </a:lstStyle>
          <a:p>
            <a:fld id="{8670F1EA-8624-49A4-B2E8-215B2E311125}" type="slidenum">
              <a:rPr lang="en-GB" smtClean="0"/>
              <a:t>‹#›</a:t>
            </a:fld>
            <a:endParaRPr lang="en-GB" dirty="0"/>
          </a:p>
        </p:txBody>
      </p:sp>
    </p:spTree>
    <p:extLst>
      <p:ext uri="{BB962C8B-B14F-4D97-AF65-F5344CB8AC3E}">
        <p14:creationId xmlns:p14="http://schemas.microsoft.com/office/powerpoint/2010/main" val="1419176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70F1EA-8624-49A4-B2E8-215B2E311125}" type="slidenum">
              <a:rPr lang="en-GB" smtClean="0"/>
              <a:t>1</a:t>
            </a:fld>
            <a:endParaRPr lang="en-GB" dirty="0"/>
          </a:p>
        </p:txBody>
      </p:sp>
    </p:spTree>
    <p:extLst>
      <p:ext uri="{BB962C8B-B14F-4D97-AF65-F5344CB8AC3E}">
        <p14:creationId xmlns:p14="http://schemas.microsoft.com/office/powerpoint/2010/main" val="4240379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1025527">
              <a:defRPr/>
            </a:pPr>
            <a:fld id="{E4DBC220-5139-4CB6-A41A-42B7741825A7}" type="slidenum">
              <a:rPr lang="en-GB">
                <a:solidFill>
                  <a:prstClr val="black"/>
                </a:solidFill>
                <a:latin typeface="Calibri" panose="020F0502020204030204"/>
              </a:rPr>
              <a:pPr defTabSz="1025527">
                <a:defRPr/>
              </a:pPr>
              <a:t>2</a:t>
            </a:fld>
            <a:endParaRPr lang="en-GB" dirty="0">
              <a:solidFill>
                <a:prstClr val="black"/>
              </a:solidFill>
              <a:latin typeface="Calibri" panose="020F0502020204030204"/>
            </a:endParaRPr>
          </a:p>
        </p:txBody>
      </p:sp>
    </p:spTree>
    <p:extLst>
      <p:ext uri="{BB962C8B-B14F-4D97-AF65-F5344CB8AC3E}">
        <p14:creationId xmlns:p14="http://schemas.microsoft.com/office/powerpoint/2010/main" val="1736282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50" dirty="0"/>
          </a:p>
        </p:txBody>
      </p:sp>
      <p:sp>
        <p:nvSpPr>
          <p:cNvPr id="4" name="Slide Number Placeholder 3"/>
          <p:cNvSpPr>
            <a:spLocks noGrp="1"/>
          </p:cNvSpPr>
          <p:nvPr>
            <p:ph type="sldNum" sz="quarter" idx="5"/>
          </p:nvPr>
        </p:nvSpPr>
        <p:spPr/>
        <p:txBody>
          <a:bodyPr/>
          <a:lstStyle/>
          <a:p>
            <a:fld id="{8670F1EA-8624-49A4-B2E8-215B2E311125}" type="slidenum">
              <a:rPr lang="en-GB" smtClean="0"/>
              <a:t>3</a:t>
            </a:fld>
            <a:endParaRPr lang="en-GB" dirty="0"/>
          </a:p>
        </p:txBody>
      </p:sp>
    </p:spTree>
    <p:extLst>
      <p:ext uri="{BB962C8B-B14F-4D97-AF65-F5344CB8AC3E}">
        <p14:creationId xmlns:p14="http://schemas.microsoft.com/office/powerpoint/2010/main" val="334063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70F1EA-8624-49A4-B2E8-215B2E311125}" type="slidenum">
              <a:rPr lang="en-GB" smtClean="0"/>
              <a:t>4</a:t>
            </a:fld>
            <a:endParaRPr lang="en-GB" dirty="0"/>
          </a:p>
        </p:txBody>
      </p:sp>
    </p:spTree>
    <p:extLst>
      <p:ext uri="{BB962C8B-B14F-4D97-AF65-F5344CB8AC3E}">
        <p14:creationId xmlns:p14="http://schemas.microsoft.com/office/powerpoint/2010/main" val="421981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endParaRPr lang="en-GB" dirty="0"/>
          </a:p>
          <a:p>
            <a:endParaRPr lang="en-GB" dirty="0"/>
          </a:p>
        </p:txBody>
      </p:sp>
      <p:sp>
        <p:nvSpPr>
          <p:cNvPr id="4" name="Slide Number Placeholder 3"/>
          <p:cNvSpPr>
            <a:spLocks noGrp="1"/>
          </p:cNvSpPr>
          <p:nvPr>
            <p:ph type="sldNum" sz="quarter" idx="5"/>
          </p:nvPr>
        </p:nvSpPr>
        <p:spPr/>
        <p:txBody>
          <a:bodyPr/>
          <a:lstStyle/>
          <a:p>
            <a:fld id="{DA2087CF-28CC-4C59-8311-95DE89D4ECD3}" type="slidenum">
              <a:rPr lang="en-GB" smtClean="0"/>
              <a:t>5</a:t>
            </a:fld>
            <a:endParaRPr lang="en-GB"/>
          </a:p>
        </p:txBody>
      </p:sp>
    </p:spTree>
    <p:extLst>
      <p:ext uri="{BB962C8B-B14F-4D97-AF65-F5344CB8AC3E}">
        <p14:creationId xmlns:p14="http://schemas.microsoft.com/office/powerpoint/2010/main" val="3869345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8670F1EA-8624-49A4-B2E8-215B2E311125}" type="slidenum">
              <a:rPr lang="en-GB" smtClean="0"/>
              <a:t>6</a:t>
            </a:fld>
            <a:endParaRPr lang="en-GB" dirty="0"/>
          </a:p>
        </p:txBody>
      </p:sp>
    </p:spTree>
    <p:extLst>
      <p:ext uri="{BB962C8B-B14F-4D97-AF65-F5344CB8AC3E}">
        <p14:creationId xmlns:p14="http://schemas.microsoft.com/office/powerpoint/2010/main" val="3851231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40E5045-C607-44FB-9139-63CF2B56104A}" type="slidenum">
              <a:rPr lang="en-GB" smtClean="0"/>
              <a:t>7</a:t>
            </a:fld>
            <a:endParaRPr lang="en-GB"/>
          </a:p>
        </p:txBody>
      </p:sp>
    </p:spTree>
    <p:extLst>
      <p:ext uri="{BB962C8B-B14F-4D97-AF65-F5344CB8AC3E}">
        <p14:creationId xmlns:p14="http://schemas.microsoft.com/office/powerpoint/2010/main" val="1170932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A289-2E35-4B43-9194-A0C87DF82E14}"/>
              </a:ext>
            </a:extLst>
          </p:cNvPr>
          <p:cNvSpPr>
            <a:spLocks noGrp="1"/>
          </p:cNvSpPr>
          <p:nvPr>
            <p:ph type="title"/>
          </p:nvPr>
        </p:nvSpPr>
        <p:spPr>
          <a:xfrm>
            <a:off x="177799" y="33875"/>
            <a:ext cx="11551459" cy="832379"/>
          </a:xfrm>
        </p:spPr>
        <p:txBody>
          <a:bodyPr anchor="b"/>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EE3A841-B5CF-41AF-853D-40BCEFEC8D90}"/>
              </a:ext>
            </a:extLst>
          </p:cNvPr>
          <p:cNvSpPr>
            <a:spLocks noGrp="1"/>
          </p:cNvSpPr>
          <p:nvPr>
            <p:ph idx="1"/>
          </p:nvPr>
        </p:nvSpPr>
        <p:spPr>
          <a:xfrm>
            <a:off x="177799" y="1376891"/>
            <a:ext cx="11551457" cy="4351338"/>
          </a:xfrm>
        </p:spPr>
        <p:txBody>
          <a:bodyPr>
            <a:normAutofit/>
          </a:bodyPr>
          <a:lstStyle>
            <a:lvl1pPr>
              <a:lnSpc>
                <a:spcPct val="150000"/>
              </a:lnSpc>
              <a:spcBef>
                <a:spcPts val="0"/>
              </a:spcBef>
              <a:defRPr sz="2000"/>
            </a:lvl1pPr>
            <a:lvl2pPr>
              <a:lnSpc>
                <a:spcPct val="150000"/>
              </a:lnSpc>
              <a:spcBef>
                <a:spcPts val="0"/>
              </a:spcBef>
              <a:defRPr sz="1800"/>
            </a:lvl2pPr>
            <a:lvl3pPr>
              <a:lnSpc>
                <a:spcPct val="150000"/>
              </a:lnSpc>
              <a:spcBef>
                <a:spcPts val="0"/>
              </a:spcBef>
              <a:defRPr sz="1600"/>
            </a:lvl3pPr>
            <a:lvl4pPr>
              <a:lnSpc>
                <a:spcPct val="150000"/>
              </a:lnSpc>
              <a:spcBef>
                <a:spcPts val="0"/>
              </a:spcBef>
              <a:defRPr sz="1400"/>
            </a:lvl4pPr>
            <a:lvl5pPr>
              <a:lnSpc>
                <a:spcPct val="150000"/>
              </a:lnSpc>
              <a:spcBef>
                <a:spcPts val="0"/>
              </a:spcBef>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9A64CE9-1C39-4339-B2AF-682DE530FBA4}"/>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5" name="Footer Placeholder 4">
            <a:extLst>
              <a:ext uri="{FF2B5EF4-FFF2-40B4-BE49-F238E27FC236}">
                <a16:creationId xmlns:a16="http://schemas.microsoft.com/office/drawing/2014/main" id="{1AFE425D-2865-422F-8BA6-780EC09DC96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A8A7250-761D-4C2D-BE62-DB892DE6AA20}"/>
              </a:ext>
            </a:extLst>
          </p:cNvPr>
          <p:cNvSpPr>
            <a:spLocks noGrp="1"/>
          </p:cNvSpPr>
          <p:nvPr>
            <p:ph type="sldNum" sz="quarter" idx="12"/>
          </p:nvPr>
        </p:nvSpPr>
        <p:spPr/>
        <p:txBody>
          <a:bodyPr/>
          <a:lstStyle/>
          <a:p>
            <a:fld id="{AB19E449-7A90-4A61-A526-71C093AD262B}" type="slidenum">
              <a:rPr lang="en-GB" smtClean="0"/>
              <a:t>‹#›</a:t>
            </a:fld>
            <a:endParaRPr lang="en-GB" dirty="0"/>
          </a:p>
        </p:txBody>
      </p:sp>
      <p:sp>
        <p:nvSpPr>
          <p:cNvPr id="7" name="Content Placeholder 2">
            <a:extLst>
              <a:ext uri="{FF2B5EF4-FFF2-40B4-BE49-F238E27FC236}">
                <a16:creationId xmlns:a16="http://schemas.microsoft.com/office/drawing/2014/main" id="{4771BAC3-FC35-4698-9F90-55768195A629}"/>
              </a:ext>
            </a:extLst>
          </p:cNvPr>
          <p:cNvSpPr>
            <a:spLocks noGrp="1"/>
          </p:cNvSpPr>
          <p:nvPr>
            <p:ph idx="13"/>
          </p:nvPr>
        </p:nvSpPr>
        <p:spPr>
          <a:xfrm>
            <a:off x="177800" y="889212"/>
            <a:ext cx="10869816" cy="352742"/>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dirty="0"/>
              <a:t>Edit Master text styles</a:t>
            </a:r>
          </a:p>
        </p:txBody>
      </p:sp>
    </p:spTree>
    <p:extLst>
      <p:ext uri="{BB962C8B-B14F-4D97-AF65-F5344CB8AC3E}">
        <p14:creationId xmlns:p14="http://schemas.microsoft.com/office/powerpoint/2010/main" val="200661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email">
            <a:alphaModFix amt="3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a:xfrm>
            <a:off x="8648307" y="6356350"/>
            <a:ext cx="2743200" cy="365125"/>
          </a:xfrm>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214813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4044524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cstate="email">
            <a:alphaModFix amt="2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2990524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cstate="email">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1329683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2623-1A63-433C-94F3-3F9A01AECD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1727F-16B1-4E67-95CD-039D65EFFD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4E4657-D202-4F13-BBEB-5ACC1FEAD6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B79E22-8379-41CD-B03D-DFBC1A0DB624}"/>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6" name="Footer Placeholder 5">
            <a:extLst>
              <a:ext uri="{FF2B5EF4-FFF2-40B4-BE49-F238E27FC236}">
                <a16:creationId xmlns:a16="http://schemas.microsoft.com/office/drawing/2014/main" id="{5CACD92F-60E6-4DAE-B22C-9B639F9364A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F911DCA8-EC7B-44AF-A9F1-020602D1E4D3}"/>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68215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59DC6-4D3B-4CA8-9C81-A86692583A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39F3C3-6917-4FBE-BC7A-808E90286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7D02FA-1D6A-411A-BAD9-C438079A773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F34A47-C704-48C4-BEC4-8F6246E63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1D05A9-0C4F-4B4E-B59E-808DC5FBA6E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D574B9-F3C6-4E64-BAFF-788ACC79EB38}"/>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8" name="Footer Placeholder 7">
            <a:extLst>
              <a:ext uri="{FF2B5EF4-FFF2-40B4-BE49-F238E27FC236}">
                <a16:creationId xmlns:a16="http://schemas.microsoft.com/office/drawing/2014/main" id="{69CFE5FF-B84F-4A67-B68B-49AAC6F615D8}"/>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CEF9E71C-9A0D-4F0E-A86C-28D6DDD6B094}"/>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3588097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6675-99A1-43DB-9BFE-0370A59A4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1E9D87-A23B-431B-AFC1-F03AC8713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710FC1-DE63-4D95-8E07-DE6C7F385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0AF46F-861C-4380-89A2-F849C9BD3E50}"/>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6" name="Footer Placeholder 5">
            <a:extLst>
              <a:ext uri="{FF2B5EF4-FFF2-40B4-BE49-F238E27FC236}">
                <a16:creationId xmlns:a16="http://schemas.microsoft.com/office/drawing/2014/main" id="{AF168282-3B63-4480-A714-CDD0039A4DC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56BD18D8-C961-46B5-B122-86257A99630E}"/>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2341239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AF8D-DE9E-445B-85CE-1D5408B41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A68D6E-B3C6-4063-BFA9-59A9F5A0C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58440E9-62FF-43C7-A0D0-68DA9E976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D9FA8F-4C0C-4933-A363-22858C61030B}"/>
              </a:ext>
            </a:extLst>
          </p:cNvPr>
          <p:cNvSpPr>
            <a:spLocks noGrp="1"/>
          </p:cNvSpPr>
          <p:nvPr>
            <p:ph type="dt" sz="half" idx="10"/>
          </p:nvPr>
        </p:nvSpPr>
        <p:spPr/>
        <p:txBody>
          <a:bodyPr/>
          <a:lstStyle/>
          <a:p>
            <a:fld id="{0255E5B6-F93F-41A1-A90A-181D4E050A43}" type="datetimeFigureOut">
              <a:rPr lang="en-GB" smtClean="0"/>
              <a:t>18/04/2023</a:t>
            </a:fld>
            <a:endParaRPr lang="en-GB" dirty="0"/>
          </a:p>
        </p:txBody>
      </p:sp>
      <p:sp>
        <p:nvSpPr>
          <p:cNvPr id="6" name="Footer Placeholder 5">
            <a:extLst>
              <a:ext uri="{FF2B5EF4-FFF2-40B4-BE49-F238E27FC236}">
                <a16:creationId xmlns:a16="http://schemas.microsoft.com/office/drawing/2014/main" id="{71D884A0-4F38-4AEC-A008-CCD15939A9B7}"/>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DFB593A5-5EBF-4080-876F-0083D267C6A0}"/>
              </a:ext>
            </a:extLst>
          </p:cNvPr>
          <p:cNvSpPr>
            <a:spLocks noGrp="1"/>
          </p:cNvSpPr>
          <p:nvPr>
            <p:ph type="sldNum" sz="quarter" idx="12"/>
          </p:nvPr>
        </p:nvSpPr>
        <p:spPr/>
        <p:txBody>
          <a:bodyPr/>
          <a:lstStyle/>
          <a:p>
            <a:fld id="{AB19E449-7A90-4A61-A526-71C093AD262B}" type="slidenum">
              <a:rPr lang="en-GB" smtClean="0"/>
              <a:t>‹#›</a:t>
            </a:fld>
            <a:endParaRPr lang="en-GB" dirty="0"/>
          </a:p>
        </p:txBody>
      </p:sp>
    </p:spTree>
    <p:extLst>
      <p:ext uri="{BB962C8B-B14F-4D97-AF65-F5344CB8AC3E}">
        <p14:creationId xmlns:p14="http://schemas.microsoft.com/office/powerpoint/2010/main" val="150780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80514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F96C-2BDB-4237-B08E-9B657E57C1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00D58D-AD6B-4139-80B9-9C7D0FFBDC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AC7172-A3A6-4F10-A175-666DB067592E}"/>
              </a:ext>
            </a:extLst>
          </p:cNvPr>
          <p:cNvSpPr>
            <a:spLocks noGrp="1"/>
          </p:cNvSpPr>
          <p:nvPr>
            <p:ph type="dt" sz="half" idx="10"/>
          </p:nvPr>
        </p:nvSpPr>
        <p:spPr/>
        <p:txBody>
          <a:bodyPr/>
          <a:lstStyle/>
          <a:p>
            <a:fld id="{4E73372C-F2C3-49A5-80A7-1B0DE3759B4D}" type="datetimeFigureOut">
              <a:rPr lang="en-GB" smtClean="0"/>
              <a:t>18/04/2023</a:t>
            </a:fld>
            <a:endParaRPr lang="en-GB"/>
          </a:p>
        </p:txBody>
      </p:sp>
      <p:sp>
        <p:nvSpPr>
          <p:cNvPr id="5" name="Footer Placeholder 4">
            <a:extLst>
              <a:ext uri="{FF2B5EF4-FFF2-40B4-BE49-F238E27FC236}">
                <a16:creationId xmlns:a16="http://schemas.microsoft.com/office/drawing/2014/main" id="{4B678204-0A2B-46CD-9917-38B392224D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E40BAC-CED7-4F12-96D9-AD50747DC481}"/>
              </a:ext>
            </a:extLst>
          </p:cNvPr>
          <p:cNvSpPr>
            <a:spLocks noGrp="1"/>
          </p:cNvSpPr>
          <p:nvPr>
            <p:ph type="sldNum" sz="quarter" idx="12"/>
          </p:nvPr>
        </p:nvSpPr>
        <p:spPr/>
        <p:txBody>
          <a:bodyPr/>
          <a:lstStyle/>
          <a:p>
            <a:fld id="{EE19D0FA-B8CE-4D14-98F7-B50F712B444F}" type="slidenum">
              <a:rPr lang="en-GB" smtClean="0"/>
              <a:t>‹#›</a:t>
            </a:fld>
            <a:endParaRPr lang="en-GB"/>
          </a:p>
        </p:txBody>
      </p:sp>
    </p:spTree>
    <p:extLst>
      <p:ext uri="{BB962C8B-B14F-4D97-AF65-F5344CB8AC3E}">
        <p14:creationId xmlns:p14="http://schemas.microsoft.com/office/powerpoint/2010/main" val="4225330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A289-2E35-4B43-9194-A0C87DF82E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E3A841-B5CF-41AF-853D-40BCEFEC8D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A64CE9-1C39-4339-B2AF-682DE530FBA4}"/>
              </a:ext>
            </a:extLst>
          </p:cNvPr>
          <p:cNvSpPr>
            <a:spLocks noGrp="1"/>
          </p:cNvSpPr>
          <p:nvPr>
            <p:ph type="dt" sz="half" idx="10"/>
          </p:nvPr>
        </p:nvSpPr>
        <p:spPr/>
        <p:txBody>
          <a:bodyPr/>
          <a:lstStyle/>
          <a:p>
            <a:fld id="{E7E2B588-2D1D-4817-BE86-C771A77258DB}" type="datetimeFigureOut">
              <a:rPr lang="en-GB" smtClean="0"/>
              <a:t>18/04/2023</a:t>
            </a:fld>
            <a:endParaRPr lang="en-GB" dirty="0"/>
          </a:p>
        </p:txBody>
      </p:sp>
      <p:sp>
        <p:nvSpPr>
          <p:cNvPr id="5" name="Footer Placeholder 4">
            <a:extLst>
              <a:ext uri="{FF2B5EF4-FFF2-40B4-BE49-F238E27FC236}">
                <a16:creationId xmlns:a16="http://schemas.microsoft.com/office/drawing/2014/main" id="{1AFE425D-2865-422F-8BA6-780EC09DC96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A8A7250-761D-4C2D-BE62-DB892DE6AA20}"/>
              </a:ext>
            </a:extLst>
          </p:cNvPr>
          <p:cNvSpPr>
            <a:spLocks noGrp="1"/>
          </p:cNvSpPr>
          <p:nvPr>
            <p:ph type="sldNum" sz="quarter" idx="12"/>
          </p:nvPr>
        </p:nvSpPr>
        <p:spPr/>
        <p:txBody>
          <a:bodyPr/>
          <a:lstStyle/>
          <a:p>
            <a:fld id="{76EBBAC6-107E-4599-A5A5-641699762209}" type="slidenum">
              <a:rPr lang="en-GB" smtClean="0"/>
              <a:t>‹#›</a:t>
            </a:fld>
            <a:endParaRPr lang="en-GB" dirty="0"/>
          </a:p>
        </p:txBody>
      </p:sp>
    </p:spTree>
    <p:extLst>
      <p:ext uri="{BB962C8B-B14F-4D97-AF65-F5344CB8AC3E}">
        <p14:creationId xmlns:p14="http://schemas.microsoft.com/office/powerpoint/2010/main" val="1578190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email">
            <a:alphaModFix amt="3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76EBBAC6-107E-4599-A5A5-641699762209}" type="slidenum">
              <a:rPr lang="en-GB" smtClean="0"/>
              <a:t>‹#›</a:t>
            </a:fld>
            <a:endParaRPr lang="en-GB" dirty="0"/>
          </a:p>
        </p:txBody>
      </p:sp>
      <p:sp>
        <p:nvSpPr>
          <p:cNvPr id="7" name="Title Placeholder 1">
            <a:extLst>
              <a:ext uri="{FF2B5EF4-FFF2-40B4-BE49-F238E27FC236}">
                <a16:creationId xmlns:a16="http://schemas.microsoft.com/office/drawing/2014/main" id="{9607E7A2-3272-482E-9ED0-217E136F8C41}"/>
              </a:ext>
            </a:extLst>
          </p:cNvPr>
          <p:cNvSpPr>
            <a:spLocks noGrp="1"/>
          </p:cNvSpPr>
          <p:nvPr>
            <p:ph type="title"/>
          </p:nvPr>
        </p:nvSpPr>
        <p:spPr>
          <a:xfrm>
            <a:off x="364067" y="1019087"/>
            <a:ext cx="4083755" cy="356420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558D9F19-C378-4EC4-A384-857E92CBABAC}"/>
              </a:ext>
            </a:extLst>
          </p:cNvPr>
          <p:cNvSpPr>
            <a:spLocks noGrp="1"/>
          </p:cNvSpPr>
          <p:nvPr>
            <p:ph idx="1"/>
          </p:nvPr>
        </p:nvSpPr>
        <p:spPr>
          <a:xfrm>
            <a:off x="5689600" y="1159581"/>
            <a:ext cx="664633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92464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CF875CF-D215-4657-BC80-32AC295F7EE0}"/>
              </a:ext>
            </a:extLst>
          </p:cNvPr>
          <p:cNvSpPr>
            <a:spLocks noGrp="1"/>
          </p:cNvSpPr>
          <p:nvPr>
            <p:ph type="title"/>
          </p:nvPr>
        </p:nvSpPr>
        <p:spPr>
          <a:xfrm>
            <a:off x="364067" y="1019087"/>
            <a:ext cx="4083755" cy="356420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51CBAF77-63C0-4F16-90DA-B7E392DAD606}"/>
              </a:ext>
            </a:extLst>
          </p:cNvPr>
          <p:cNvSpPr>
            <a:spLocks noGrp="1"/>
          </p:cNvSpPr>
          <p:nvPr>
            <p:ph idx="1"/>
          </p:nvPr>
        </p:nvSpPr>
        <p:spPr>
          <a:xfrm>
            <a:off x="5689600" y="1159581"/>
            <a:ext cx="664633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89388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cstate="email">
            <a:alphaModFix amt="2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063E229-9091-402F-8979-85B95F4E225E}"/>
              </a:ext>
            </a:extLst>
          </p:cNvPr>
          <p:cNvSpPr>
            <a:spLocks noGrp="1"/>
          </p:cNvSpPr>
          <p:nvPr>
            <p:ph type="title"/>
          </p:nvPr>
        </p:nvSpPr>
        <p:spPr>
          <a:xfrm>
            <a:off x="364067" y="1019087"/>
            <a:ext cx="4083755" cy="356420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E530E7F1-082A-48E9-9E31-56A770F37D02}"/>
              </a:ext>
            </a:extLst>
          </p:cNvPr>
          <p:cNvSpPr>
            <a:spLocks noGrp="1"/>
          </p:cNvSpPr>
          <p:nvPr>
            <p:ph idx="1"/>
          </p:nvPr>
        </p:nvSpPr>
        <p:spPr>
          <a:xfrm>
            <a:off x="5689600" y="1159581"/>
            <a:ext cx="664633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73744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cstate="email">
            <a:alphaModFix amt="39000"/>
            <a:lum/>
            <a:extLst>
              <a:ext uri="{28A0092B-C50C-407E-A947-70E740481C1C}">
                <a14:useLocalDpi xmlns:a14="http://schemas.microsoft.com/office/drawing/2010/main"/>
              </a:ext>
            </a:extLst>
          </a:blip>
          <a:srcRect/>
          <a:stretch>
            <a:fillRect l="20000"/>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EF781E9-FAF3-40BA-90DC-9499B8DC8B53}"/>
              </a:ext>
            </a:extLst>
          </p:cNvPr>
          <p:cNvSpPr>
            <a:spLocks noGrp="1"/>
          </p:cNvSpPr>
          <p:nvPr>
            <p:ph type="title"/>
          </p:nvPr>
        </p:nvSpPr>
        <p:spPr>
          <a:xfrm>
            <a:off x="364067" y="1019087"/>
            <a:ext cx="4083755" cy="356420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F52DDCD7-7345-4890-B509-D88A73844604}"/>
              </a:ext>
            </a:extLst>
          </p:cNvPr>
          <p:cNvSpPr>
            <a:spLocks noGrp="1"/>
          </p:cNvSpPr>
          <p:nvPr>
            <p:ph idx="1"/>
          </p:nvPr>
        </p:nvSpPr>
        <p:spPr>
          <a:xfrm>
            <a:off x="5689600" y="1159581"/>
            <a:ext cx="664633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168319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A289-2E35-4B43-9194-A0C87DF82E14}"/>
              </a:ext>
            </a:extLst>
          </p:cNvPr>
          <p:cNvSpPr>
            <a:spLocks noGrp="1"/>
          </p:cNvSpPr>
          <p:nvPr>
            <p:ph type="title"/>
          </p:nvPr>
        </p:nvSpPr>
        <p:spPr>
          <a:xfrm>
            <a:off x="177799" y="33875"/>
            <a:ext cx="11551459" cy="832379"/>
          </a:xfrm>
        </p:spPr>
        <p:txBody>
          <a:bodyPr anchor="b"/>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EE3A841-B5CF-41AF-853D-40BCEFEC8D90}"/>
              </a:ext>
            </a:extLst>
          </p:cNvPr>
          <p:cNvSpPr>
            <a:spLocks noGrp="1"/>
          </p:cNvSpPr>
          <p:nvPr>
            <p:ph idx="1"/>
          </p:nvPr>
        </p:nvSpPr>
        <p:spPr>
          <a:xfrm>
            <a:off x="177799" y="1376891"/>
            <a:ext cx="11551457" cy="4351338"/>
          </a:xfrm>
        </p:spPr>
        <p:txBody>
          <a:bodyPr>
            <a:normAutofit/>
          </a:bodyPr>
          <a:lstStyle>
            <a:lvl1pPr>
              <a:lnSpc>
                <a:spcPct val="150000"/>
              </a:lnSpc>
              <a:spcBef>
                <a:spcPts val="0"/>
              </a:spcBef>
              <a:defRPr sz="2000"/>
            </a:lvl1pPr>
            <a:lvl2pPr>
              <a:lnSpc>
                <a:spcPct val="150000"/>
              </a:lnSpc>
              <a:spcBef>
                <a:spcPts val="0"/>
              </a:spcBef>
              <a:defRPr sz="1800"/>
            </a:lvl2pPr>
            <a:lvl3pPr>
              <a:lnSpc>
                <a:spcPct val="150000"/>
              </a:lnSpc>
              <a:spcBef>
                <a:spcPts val="0"/>
              </a:spcBef>
              <a:defRPr sz="1600"/>
            </a:lvl3pPr>
            <a:lvl4pPr>
              <a:lnSpc>
                <a:spcPct val="150000"/>
              </a:lnSpc>
              <a:spcBef>
                <a:spcPts val="0"/>
              </a:spcBef>
              <a:defRPr sz="1400"/>
            </a:lvl4pPr>
            <a:lvl5pPr>
              <a:lnSpc>
                <a:spcPct val="150000"/>
              </a:lnSpc>
              <a:spcBef>
                <a:spcPts val="0"/>
              </a:spcBef>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F9A64CE9-1C39-4339-B2AF-682DE530FBA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1AFE425D-2865-422F-8BA6-780EC09DC96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A8A7250-761D-4C2D-BE62-DB892DE6AA20}"/>
              </a:ext>
            </a:extLst>
          </p:cNvPr>
          <p:cNvSpPr>
            <a:spLocks noGrp="1"/>
          </p:cNvSpPr>
          <p:nvPr>
            <p:ph type="sldNum" sz="quarter" idx="12"/>
          </p:nvPr>
        </p:nvSpPr>
        <p:spPr/>
        <p:txBody>
          <a:bodyPr/>
          <a:lstStyle/>
          <a:p>
            <a:fld id="{ED5D0DD3-2FE6-4C90-8430-C2360627969A}" type="slidenum">
              <a:rPr lang="en-GB" smtClean="0"/>
              <a:t>‹#›</a:t>
            </a:fld>
            <a:endParaRPr lang="en-GB" dirty="0"/>
          </a:p>
        </p:txBody>
      </p:sp>
      <p:sp>
        <p:nvSpPr>
          <p:cNvPr id="7" name="Content Placeholder 2">
            <a:extLst>
              <a:ext uri="{FF2B5EF4-FFF2-40B4-BE49-F238E27FC236}">
                <a16:creationId xmlns:a16="http://schemas.microsoft.com/office/drawing/2014/main" id="{4771BAC3-FC35-4698-9F90-55768195A629}"/>
              </a:ext>
            </a:extLst>
          </p:cNvPr>
          <p:cNvSpPr>
            <a:spLocks noGrp="1"/>
          </p:cNvSpPr>
          <p:nvPr>
            <p:ph idx="13"/>
          </p:nvPr>
        </p:nvSpPr>
        <p:spPr>
          <a:xfrm>
            <a:off x="177800" y="889212"/>
            <a:ext cx="10869816" cy="352742"/>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Edit Master text styles</a:t>
            </a:r>
          </a:p>
        </p:txBody>
      </p:sp>
    </p:spTree>
    <p:extLst>
      <p:ext uri="{BB962C8B-B14F-4D97-AF65-F5344CB8AC3E}">
        <p14:creationId xmlns:p14="http://schemas.microsoft.com/office/powerpoint/2010/main" val="3478752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email">
            <a:alphaModFix amt="32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3902170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254328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cstate="email">
            <a:alphaModFix amt="2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4266561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cstate="email">
            <a:alphaModFix amt="1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789397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2623-1A63-433C-94F3-3F9A01AECD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1727F-16B1-4E67-95CD-039D65EFFD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4E4657-D202-4F13-BBEB-5ACC1FEAD6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B79E22-8379-41CD-B03D-DFBC1A0DB62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5CACD92F-60E6-4DAE-B22C-9B639F9364A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F911DCA8-EC7B-44AF-A9F1-020602D1E4D3}"/>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3954662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59DC6-4D3B-4CA8-9C81-A86692583A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39F3C3-6917-4FBE-BC7A-808E90286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7D02FA-1D6A-411A-BAD9-C438079A773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F34A47-C704-48C4-BEC4-8F6246E63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1D05A9-0C4F-4B4E-B59E-808DC5FBA6E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D574B9-F3C6-4E64-BAFF-788ACC79EB38}"/>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8" name="Footer Placeholder 7">
            <a:extLst>
              <a:ext uri="{FF2B5EF4-FFF2-40B4-BE49-F238E27FC236}">
                <a16:creationId xmlns:a16="http://schemas.microsoft.com/office/drawing/2014/main" id="{69CFE5FF-B84F-4A67-B68B-49AAC6F615D8}"/>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CEF9E71C-9A0D-4F0E-A86C-28D6DDD6B094}"/>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593807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6675-99A1-43DB-9BFE-0370A59A4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1E9D87-A23B-431B-AFC1-F03AC8713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710FC1-DE63-4D95-8E07-DE6C7F385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0AF46F-861C-4380-89A2-F849C9BD3E50}"/>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AF168282-3B63-4480-A714-CDD0039A4DC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56BD18D8-C961-46B5-B122-86257A99630E}"/>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30283567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AF8D-DE9E-445B-85CE-1D5408B41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A68D6E-B3C6-4063-BFA9-59A9F5A0C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id="{B58440E9-62FF-43C7-A0D0-68DA9E976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D9FA8F-4C0C-4933-A363-22858C61030B}"/>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71D884A0-4F38-4AEC-A008-CCD15939A9B7}"/>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DFB593A5-5EBF-4080-876F-0083D267C6A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7622136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A289-2E35-4B43-9194-A0C87DF82E14}"/>
              </a:ext>
            </a:extLst>
          </p:cNvPr>
          <p:cNvSpPr>
            <a:spLocks noGrp="1"/>
          </p:cNvSpPr>
          <p:nvPr>
            <p:ph type="title"/>
          </p:nvPr>
        </p:nvSpPr>
        <p:spPr>
          <a:xfrm>
            <a:off x="177799" y="33875"/>
            <a:ext cx="11551459" cy="832379"/>
          </a:xfrm>
        </p:spPr>
        <p:txBody>
          <a:bodyPr anchor="b"/>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EE3A841-B5CF-41AF-853D-40BCEFEC8D90}"/>
              </a:ext>
            </a:extLst>
          </p:cNvPr>
          <p:cNvSpPr>
            <a:spLocks noGrp="1"/>
          </p:cNvSpPr>
          <p:nvPr>
            <p:ph idx="1"/>
          </p:nvPr>
        </p:nvSpPr>
        <p:spPr>
          <a:xfrm>
            <a:off x="177799" y="1376891"/>
            <a:ext cx="11551457" cy="4351338"/>
          </a:xfrm>
        </p:spPr>
        <p:txBody>
          <a:bodyPr>
            <a:normAutofit/>
          </a:bodyPr>
          <a:lstStyle>
            <a:lvl1pPr>
              <a:lnSpc>
                <a:spcPct val="150000"/>
              </a:lnSpc>
              <a:spcBef>
                <a:spcPts val="0"/>
              </a:spcBef>
              <a:defRPr sz="2000"/>
            </a:lvl1pPr>
            <a:lvl2pPr>
              <a:lnSpc>
                <a:spcPct val="150000"/>
              </a:lnSpc>
              <a:spcBef>
                <a:spcPts val="0"/>
              </a:spcBef>
              <a:defRPr sz="1800"/>
            </a:lvl2pPr>
            <a:lvl3pPr>
              <a:lnSpc>
                <a:spcPct val="150000"/>
              </a:lnSpc>
              <a:spcBef>
                <a:spcPts val="0"/>
              </a:spcBef>
              <a:defRPr sz="1600"/>
            </a:lvl3pPr>
            <a:lvl4pPr>
              <a:lnSpc>
                <a:spcPct val="150000"/>
              </a:lnSpc>
              <a:spcBef>
                <a:spcPts val="0"/>
              </a:spcBef>
              <a:defRPr sz="1400"/>
            </a:lvl4pPr>
            <a:lvl5pPr>
              <a:lnSpc>
                <a:spcPct val="150000"/>
              </a:lnSpc>
              <a:spcBef>
                <a:spcPts val="0"/>
              </a:spcBef>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F9A64CE9-1C39-4339-B2AF-682DE530FBA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1AFE425D-2865-422F-8BA6-780EC09DC96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A8A7250-761D-4C2D-BE62-DB892DE6AA20}"/>
              </a:ext>
            </a:extLst>
          </p:cNvPr>
          <p:cNvSpPr>
            <a:spLocks noGrp="1"/>
          </p:cNvSpPr>
          <p:nvPr>
            <p:ph type="sldNum" sz="quarter" idx="12"/>
          </p:nvPr>
        </p:nvSpPr>
        <p:spPr/>
        <p:txBody>
          <a:bodyPr/>
          <a:lstStyle/>
          <a:p>
            <a:fld id="{ED5D0DD3-2FE6-4C90-8430-C2360627969A}" type="slidenum">
              <a:rPr lang="en-GB" smtClean="0"/>
              <a:t>‹#›</a:t>
            </a:fld>
            <a:endParaRPr lang="en-GB" dirty="0"/>
          </a:p>
        </p:txBody>
      </p:sp>
      <p:sp>
        <p:nvSpPr>
          <p:cNvPr id="7" name="Content Placeholder 2">
            <a:extLst>
              <a:ext uri="{FF2B5EF4-FFF2-40B4-BE49-F238E27FC236}">
                <a16:creationId xmlns:a16="http://schemas.microsoft.com/office/drawing/2014/main" id="{4771BAC3-FC35-4698-9F90-55768195A629}"/>
              </a:ext>
            </a:extLst>
          </p:cNvPr>
          <p:cNvSpPr>
            <a:spLocks noGrp="1"/>
          </p:cNvSpPr>
          <p:nvPr>
            <p:ph idx="13"/>
          </p:nvPr>
        </p:nvSpPr>
        <p:spPr>
          <a:xfrm>
            <a:off x="177800" y="889212"/>
            <a:ext cx="10869816" cy="352742"/>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Edit Master text styles</a:t>
            </a:r>
          </a:p>
        </p:txBody>
      </p:sp>
    </p:spTree>
    <p:extLst>
      <p:ext uri="{BB962C8B-B14F-4D97-AF65-F5344CB8AC3E}">
        <p14:creationId xmlns:p14="http://schemas.microsoft.com/office/powerpoint/2010/main" val="3277334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email">
            <a:alphaModFix amt="32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5233513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36758426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cstate="email">
            <a:alphaModFix amt="2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412799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cstate="email">
            <a:alphaModFix amt="1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4045806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2623-1A63-433C-94F3-3F9A01AECD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1727F-16B1-4E67-95CD-039D65EFFD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4E4657-D202-4F13-BBEB-5ACC1FEAD6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B79E22-8379-41CD-B03D-DFBC1A0DB62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5CACD92F-60E6-4DAE-B22C-9B639F9364A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F911DCA8-EC7B-44AF-A9F1-020602D1E4D3}"/>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0616137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59DC6-4D3B-4CA8-9C81-A86692583A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39F3C3-6917-4FBE-BC7A-808E90286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7D02FA-1D6A-411A-BAD9-C438079A773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F34A47-C704-48C4-BEC4-8F6246E63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1D05A9-0C4F-4B4E-B59E-808DC5FBA6E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D574B9-F3C6-4E64-BAFF-788ACC79EB38}"/>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8" name="Footer Placeholder 7">
            <a:extLst>
              <a:ext uri="{FF2B5EF4-FFF2-40B4-BE49-F238E27FC236}">
                <a16:creationId xmlns:a16="http://schemas.microsoft.com/office/drawing/2014/main" id="{69CFE5FF-B84F-4A67-B68B-49AAC6F615D8}"/>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CEF9E71C-9A0D-4F0E-A86C-28D6DDD6B094}"/>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2088410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6675-99A1-43DB-9BFE-0370A59A4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1E9D87-A23B-431B-AFC1-F03AC8713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710FC1-DE63-4D95-8E07-DE6C7F385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0AF46F-861C-4380-89A2-F849C9BD3E50}"/>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AF168282-3B63-4480-A714-CDD0039A4DC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56BD18D8-C961-46B5-B122-86257A99630E}"/>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20316783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AF8D-DE9E-445B-85CE-1D5408B41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A68D6E-B3C6-4063-BFA9-59A9F5A0C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id="{B58440E9-62FF-43C7-A0D0-68DA9E976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D9FA8F-4C0C-4933-A363-22858C61030B}"/>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71D884A0-4F38-4AEC-A008-CCD15939A9B7}"/>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DFB593A5-5EBF-4080-876F-0083D267C6A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27805007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A289-2E35-4B43-9194-A0C87DF82E14}"/>
              </a:ext>
            </a:extLst>
          </p:cNvPr>
          <p:cNvSpPr>
            <a:spLocks noGrp="1"/>
          </p:cNvSpPr>
          <p:nvPr>
            <p:ph type="title"/>
          </p:nvPr>
        </p:nvSpPr>
        <p:spPr>
          <a:xfrm>
            <a:off x="177799" y="33875"/>
            <a:ext cx="11551459" cy="832379"/>
          </a:xfrm>
        </p:spPr>
        <p:txBody>
          <a:bodyPr anchor="b"/>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EE3A841-B5CF-41AF-853D-40BCEFEC8D90}"/>
              </a:ext>
            </a:extLst>
          </p:cNvPr>
          <p:cNvSpPr>
            <a:spLocks noGrp="1"/>
          </p:cNvSpPr>
          <p:nvPr>
            <p:ph idx="1"/>
          </p:nvPr>
        </p:nvSpPr>
        <p:spPr>
          <a:xfrm>
            <a:off x="177799" y="1376891"/>
            <a:ext cx="11551457" cy="4351338"/>
          </a:xfrm>
        </p:spPr>
        <p:txBody>
          <a:bodyPr>
            <a:normAutofit/>
          </a:bodyPr>
          <a:lstStyle>
            <a:lvl1pPr>
              <a:lnSpc>
                <a:spcPct val="150000"/>
              </a:lnSpc>
              <a:spcBef>
                <a:spcPts val="0"/>
              </a:spcBef>
              <a:defRPr sz="2000"/>
            </a:lvl1pPr>
            <a:lvl2pPr>
              <a:lnSpc>
                <a:spcPct val="150000"/>
              </a:lnSpc>
              <a:spcBef>
                <a:spcPts val="0"/>
              </a:spcBef>
              <a:defRPr sz="1800"/>
            </a:lvl2pPr>
            <a:lvl3pPr>
              <a:lnSpc>
                <a:spcPct val="150000"/>
              </a:lnSpc>
              <a:spcBef>
                <a:spcPts val="0"/>
              </a:spcBef>
              <a:defRPr sz="1600"/>
            </a:lvl3pPr>
            <a:lvl4pPr>
              <a:lnSpc>
                <a:spcPct val="150000"/>
              </a:lnSpc>
              <a:spcBef>
                <a:spcPts val="0"/>
              </a:spcBef>
              <a:defRPr sz="1400"/>
            </a:lvl4pPr>
            <a:lvl5pPr>
              <a:lnSpc>
                <a:spcPct val="150000"/>
              </a:lnSpc>
              <a:spcBef>
                <a:spcPts val="0"/>
              </a:spcBef>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F9A64CE9-1C39-4339-B2AF-682DE530FBA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1AFE425D-2865-422F-8BA6-780EC09DC96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A8A7250-761D-4C2D-BE62-DB892DE6AA20}"/>
              </a:ext>
            </a:extLst>
          </p:cNvPr>
          <p:cNvSpPr>
            <a:spLocks noGrp="1"/>
          </p:cNvSpPr>
          <p:nvPr>
            <p:ph type="sldNum" sz="quarter" idx="12"/>
          </p:nvPr>
        </p:nvSpPr>
        <p:spPr/>
        <p:txBody>
          <a:bodyPr/>
          <a:lstStyle/>
          <a:p>
            <a:fld id="{ED5D0DD3-2FE6-4C90-8430-C2360627969A}" type="slidenum">
              <a:rPr lang="en-GB" smtClean="0"/>
              <a:t>‹#›</a:t>
            </a:fld>
            <a:endParaRPr lang="en-GB" dirty="0"/>
          </a:p>
        </p:txBody>
      </p:sp>
      <p:sp>
        <p:nvSpPr>
          <p:cNvPr id="7" name="Content Placeholder 2">
            <a:extLst>
              <a:ext uri="{FF2B5EF4-FFF2-40B4-BE49-F238E27FC236}">
                <a16:creationId xmlns:a16="http://schemas.microsoft.com/office/drawing/2014/main" id="{4771BAC3-FC35-4698-9F90-55768195A629}"/>
              </a:ext>
            </a:extLst>
          </p:cNvPr>
          <p:cNvSpPr>
            <a:spLocks noGrp="1"/>
          </p:cNvSpPr>
          <p:nvPr>
            <p:ph idx="13"/>
          </p:nvPr>
        </p:nvSpPr>
        <p:spPr>
          <a:xfrm>
            <a:off x="177800" y="889212"/>
            <a:ext cx="10869816" cy="352742"/>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Edit Master text styles</a:t>
            </a:r>
          </a:p>
        </p:txBody>
      </p:sp>
    </p:spTree>
    <p:extLst>
      <p:ext uri="{BB962C8B-B14F-4D97-AF65-F5344CB8AC3E}">
        <p14:creationId xmlns:p14="http://schemas.microsoft.com/office/powerpoint/2010/main" val="24615327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email">
            <a:alphaModFix amt="32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9704003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8178443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cstate="email">
            <a:alphaModFix amt="2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7387630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cstate="email">
            <a:alphaModFix amt="1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14E6-0A74-4B77-B7EC-7127CEE7CEDC}"/>
              </a:ext>
            </a:extLst>
          </p:cNvPr>
          <p:cNvSpPr>
            <a:spLocks noGrp="1"/>
          </p:cNvSpPr>
          <p:nvPr>
            <p:ph type="title"/>
          </p:nvPr>
        </p:nvSpPr>
        <p:spPr>
          <a:xfrm>
            <a:off x="281132" y="19802"/>
            <a:ext cx="10515600" cy="2852737"/>
          </a:xfrm>
        </p:spPr>
        <p:txBody>
          <a:bodyPr anchor="b"/>
          <a:lstStyle>
            <a:lvl1pPr>
              <a:defRPr sz="600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8F7BC03-86B4-4BB1-A51C-2D10B5B17AE7}"/>
              </a:ext>
            </a:extLst>
          </p:cNvPr>
          <p:cNvSpPr>
            <a:spLocks noGrp="1"/>
          </p:cNvSpPr>
          <p:nvPr>
            <p:ph type="body" idx="1"/>
          </p:nvPr>
        </p:nvSpPr>
        <p:spPr>
          <a:xfrm>
            <a:off x="395432" y="2872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DEE867-E460-49F4-90F9-5F06A656F349}"/>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5" name="Footer Placeholder 4">
            <a:extLst>
              <a:ext uri="{FF2B5EF4-FFF2-40B4-BE49-F238E27FC236}">
                <a16:creationId xmlns:a16="http://schemas.microsoft.com/office/drawing/2014/main" id="{2A1BBE2C-F050-48EE-AB29-3038CE67B3B1}"/>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0258CE8-F47B-4023-8D37-FD65F43AECF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4162399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2623-1A63-433C-94F3-3F9A01AECD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1727F-16B1-4E67-95CD-039D65EFFD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4E4657-D202-4F13-BBEB-5ACC1FEAD6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B79E22-8379-41CD-B03D-DFBC1A0DB624}"/>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5CACD92F-60E6-4DAE-B22C-9B639F9364A3}"/>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F911DCA8-EC7B-44AF-A9F1-020602D1E4D3}"/>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834893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59DC6-4D3B-4CA8-9C81-A86692583A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39F3C3-6917-4FBE-BC7A-808E90286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7D02FA-1D6A-411A-BAD9-C438079A773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F34A47-C704-48C4-BEC4-8F6246E63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1D05A9-0C4F-4B4E-B59E-808DC5FBA6E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D574B9-F3C6-4E64-BAFF-788ACC79EB38}"/>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8" name="Footer Placeholder 7">
            <a:extLst>
              <a:ext uri="{FF2B5EF4-FFF2-40B4-BE49-F238E27FC236}">
                <a16:creationId xmlns:a16="http://schemas.microsoft.com/office/drawing/2014/main" id="{69CFE5FF-B84F-4A67-B68B-49AAC6F615D8}"/>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CEF9E71C-9A0D-4F0E-A86C-28D6DDD6B094}"/>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697908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6675-99A1-43DB-9BFE-0370A59A4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1E9D87-A23B-431B-AFC1-F03AC8713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710FC1-DE63-4D95-8E07-DE6C7F385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0AF46F-861C-4380-89A2-F849C9BD3E50}"/>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AF168282-3B63-4480-A714-CDD0039A4DC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56BD18D8-C961-46B5-B122-86257A99630E}"/>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1478873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AF8D-DE9E-445B-85CE-1D5408B41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A68D6E-B3C6-4063-BFA9-59A9F5A0C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id="{B58440E9-62FF-43C7-A0D0-68DA9E976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D9FA8F-4C0C-4933-A363-22858C61030B}"/>
              </a:ext>
            </a:extLst>
          </p:cNvPr>
          <p:cNvSpPr>
            <a:spLocks noGrp="1"/>
          </p:cNvSpPr>
          <p:nvPr>
            <p:ph type="dt" sz="half" idx="10"/>
          </p:nvPr>
        </p:nvSpPr>
        <p:spPr/>
        <p:txBody>
          <a:bodyPr/>
          <a:lstStyle/>
          <a:p>
            <a:fld id="{929359F3-AD31-4CFE-9459-AF51636E3128}" type="datetimeFigureOut">
              <a:rPr lang="en-GB" smtClean="0"/>
              <a:t>18/04/2023</a:t>
            </a:fld>
            <a:endParaRPr lang="en-GB" dirty="0"/>
          </a:p>
        </p:txBody>
      </p:sp>
      <p:sp>
        <p:nvSpPr>
          <p:cNvPr id="6" name="Footer Placeholder 5">
            <a:extLst>
              <a:ext uri="{FF2B5EF4-FFF2-40B4-BE49-F238E27FC236}">
                <a16:creationId xmlns:a16="http://schemas.microsoft.com/office/drawing/2014/main" id="{71D884A0-4F38-4AEC-A008-CCD15939A9B7}"/>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DFB593A5-5EBF-4080-876F-0083D267C6A0}"/>
              </a:ext>
            </a:extLst>
          </p:cNvPr>
          <p:cNvSpPr>
            <a:spLocks noGrp="1"/>
          </p:cNvSpPr>
          <p:nvPr>
            <p:ph type="sldNum" sz="quarter" idx="12"/>
          </p:nvPr>
        </p:nvSpPr>
        <p:spPr/>
        <p:txBody>
          <a:bodyPr/>
          <a:lstStyle/>
          <a:p>
            <a:fld id="{ED5D0DD3-2FE6-4C90-8430-C2360627969A}" type="slidenum">
              <a:rPr lang="en-GB" smtClean="0"/>
              <a:t>‹#›</a:t>
            </a:fld>
            <a:endParaRPr lang="en-GB" dirty="0"/>
          </a:p>
        </p:txBody>
      </p:sp>
    </p:spTree>
    <p:extLst>
      <p:ext uri="{BB962C8B-B14F-4D97-AF65-F5344CB8AC3E}">
        <p14:creationId xmlns:p14="http://schemas.microsoft.com/office/powerpoint/2010/main" val="38112602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F58965F-8D24-4FE3-A11C-39B328A4035D}" type="datetimeFigureOut">
              <a:rPr lang="en-GB" smtClean="0"/>
              <a:t>18/04/2023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8DB0AE4-3140-4776-88FB-AE9C61C99971}" type="slidenum">
              <a:rPr lang="en-GB" smtClean="0"/>
              <a:t>‹#›</a:t>
            </a:fld>
            <a:endParaRPr lang="en-GB" dirty="0"/>
          </a:p>
        </p:txBody>
      </p:sp>
    </p:spTree>
    <p:extLst>
      <p:ext uri="{BB962C8B-B14F-4D97-AF65-F5344CB8AC3E}">
        <p14:creationId xmlns:p14="http://schemas.microsoft.com/office/powerpoint/2010/main" val="19715700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55371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1.pn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1.pn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29EDF3-BE74-45B3-9DDC-A3B81C8F656B}"/>
              </a:ext>
            </a:extLst>
          </p:cNvPr>
          <p:cNvSpPr/>
          <p:nvPr userDrawn="1"/>
        </p:nvSpPr>
        <p:spPr>
          <a:xfrm>
            <a:off x="0" y="5924550"/>
            <a:ext cx="12192000" cy="933450"/>
          </a:xfrm>
          <a:prstGeom prst="rect">
            <a:avLst/>
          </a:prstGeom>
          <a:solidFill>
            <a:srgbClr val="267884"/>
          </a:solidFill>
          <a:ln>
            <a:solidFill>
              <a:srgbClr val="26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3259E6CC-4CE8-42A7-8264-BE193AE1CA7D}"/>
              </a:ext>
            </a:extLst>
          </p:cNvPr>
          <p:cNvSpPr>
            <a:spLocks noGrp="1"/>
          </p:cNvSpPr>
          <p:nvPr>
            <p:ph type="title"/>
          </p:nvPr>
        </p:nvSpPr>
        <p:spPr>
          <a:xfrm>
            <a:off x="177800" y="-83609"/>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ACFCA36-9BAC-4B76-B5DE-B3E5577361D7}"/>
              </a:ext>
            </a:extLst>
          </p:cNvPr>
          <p:cNvSpPr>
            <a:spLocks noGrp="1"/>
          </p:cNvSpPr>
          <p:nvPr>
            <p:ph type="body" idx="1"/>
          </p:nvPr>
        </p:nvSpPr>
        <p:spPr>
          <a:xfrm>
            <a:off x="177800" y="1376891"/>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232E471-B687-464E-BBD4-5ECE36B542EB}"/>
              </a:ext>
            </a:extLst>
          </p:cNvPr>
          <p:cNvSpPr>
            <a:spLocks noGrp="1"/>
          </p:cNvSpPr>
          <p:nvPr>
            <p:ph type="dt" sz="half" idx="2"/>
          </p:nvPr>
        </p:nvSpPr>
        <p:spPr>
          <a:xfrm>
            <a:off x="523355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55E5B6-F93F-41A1-A90A-181D4E050A43}" type="datetimeFigureOut">
              <a:rPr lang="en-GB" smtClean="0"/>
              <a:t>18/04/2023</a:t>
            </a:fld>
            <a:endParaRPr lang="en-GB" dirty="0"/>
          </a:p>
        </p:txBody>
      </p:sp>
      <p:sp>
        <p:nvSpPr>
          <p:cNvPr id="6" name="Slide Number Placeholder 5">
            <a:extLst>
              <a:ext uri="{FF2B5EF4-FFF2-40B4-BE49-F238E27FC236}">
                <a16:creationId xmlns:a16="http://schemas.microsoft.com/office/drawing/2014/main" id="{2C108DDD-2C2B-48BB-BB48-0E91B02EF7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9E449-7A90-4A61-A526-71C093AD262B}" type="slidenum">
              <a:rPr lang="en-GB" smtClean="0"/>
              <a:t>‹#›</a:t>
            </a:fld>
            <a:endParaRPr lang="en-GB" dirty="0"/>
          </a:p>
        </p:txBody>
      </p:sp>
      <p:pic>
        <p:nvPicPr>
          <p:cNvPr id="1032" name="Picture 8" descr="http://www.josephrobertson.co.uk/lib/images/logo.png">
            <a:extLst>
              <a:ext uri="{FF2B5EF4-FFF2-40B4-BE49-F238E27FC236}">
                <a16:creationId xmlns:a16="http://schemas.microsoft.com/office/drawing/2014/main" id="{1B799122-51E7-4AF4-A13E-80DDB554D8C7}"/>
              </a:ext>
            </a:extLst>
          </p:cNvPr>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5996276"/>
            <a:ext cx="2905125"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919850"/>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60" r:id="rId3"/>
    <p:sldLayoutId id="2147483661" r:id="rId4"/>
    <p:sldLayoutId id="2147483662" r:id="rId5"/>
    <p:sldLayoutId id="2147483652" r:id="rId6"/>
    <p:sldLayoutId id="2147483653" r:id="rId7"/>
    <p:sldLayoutId id="2147483656" r:id="rId8"/>
    <p:sldLayoutId id="2147483657" r:id="rId9"/>
    <p:sldLayoutId id="2147483847" r:id="rId10"/>
    <p:sldLayoutId id="2147483849" r:id="rId11"/>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rapezoid 4">
            <a:extLst>
              <a:ext uri="{FF2B5EF4-FFF2-40B4-BE49-F238E27FC236}">
                <a16:creationId xmlns:a16="http://schemas.microsoft.com/office/drawing/2014/main" id="{32E78202-CAC4-4D25-AB32-0EA4CE4A5AA2}"/>
              </a:ext>
            </a:extLst>
          </p:cNvPr>
          <p:cNvSpPr/>
          <p:nvPr userDrawn="1"/>
        </p:nvSpPr>
        <p:spPr>
          <a:xfrm rot="20911495">
            <a:off x="-608746" y="-383338"/>
            <a:ext cx="5791689" cy="7890661"/>
          </a:xfrm>
          <a:custGeom>
            <a:avLst/>
            <a:gdLst>
              <a:gd name="connsiteX0" fmla="*/ 0 w 7043737"/>
              <a:gd name="connsiteY0" fmla="*/ 10174754 h 10174754"/>
              <a:gd name="connsiteX1" fmla="*/ 2051418 w 7043737"/>
              <a:gd name="connsiteY1" fmla="*/ 0 h 10174754"/>
              <a:gd name="connsiteX2" fmla="*/ 4992319 w 7043737"/>
              <a:gd name="connsiteY2" fmla="*/ 0 h 10174754"/>
              <a:gd name="connsiteX3" fmla="*/ 7043737 w 7043737"/>
              <a:gd name="connsiteY3" fmla="*/ 10174754 h 10174754"/>
              <a:gd name="connsiteX4" fmla="*/ 0 w 7043737"/>
              <a:gd name="connsiteY4" fmla="*/ 10174754 h 10174754"/>
              <a:gd name="connsiteX0" fmla="*/ 0 w 7043737"/>
              <a:gd name="connsiteY0" fmla="*/ 10174754 h 10174754"/>
              <a:gd name="connsiteX1" fmla="*/ 2051418 w 7043737"/>
              <a:gd name="connsiteY1" fmla="*/ 0 h 10174754"/>
              <a:gd name="connsiteX2" fmla="*/ 4953144 w 7043737"/>
              <a:gd name="connsiteY2" fmla="*/ 533447 h 10174754"/>
              <a:gd name="connsiteX3" fmla="*/ 7043737 w 7043737"/>
              <a:gd name="connsiteY3" fmla="*/ 10174754 h 10174754"/>
              <a:gd name="connsiteX4" fmla="*/ 0 w 7043737"/>
              <a:gd name="connsiteY4" fmla="*/ 10174754 h 10174754"/>
              <a:gd name="connsiteX0" fmla="*/ 0 w 7043737"/>
              <a:gd name="connsiteY0" fmla="*/ 9641307 h 9641307"/>
              <a:gd name="connsiteX1" fmla="*/ 1965745 w 7043737"/>
              <a:gd name="connsiteY1" fmla="*/ 2080 h 9641307"/>
              <a:gd name="connsiteX2" fmla="*/ 4953144 w 7043737"/>
              <a:gd name="connsiteY2" fmla="*/ 0 h 9641307"/>
              <a:gd name="connsiteX3" fmla="*/ 7043737 w 7043737"/>
              <a:gd name="connsiteY3" fmla="*/ 9641307 h 9641307"/>
              <a:gd name="connsiteX4" fmla="*/ 0 w 7043737"/>
              <a:gd name="connsiteY4" fmla="*/ 9641307 h 9641307"/>
              <a:gd name="connsiteX0" fmla="*/ 0 w 7043737"/>
              <a:gd name="connsiteY0" fmla="*/ 9639227 h 9639227"/>
              <a:gd name="connsiteX1" fmla="*/ 1965745 w 7043737"/>
              <a:gd name="connsiteY1" fmla="*/ 0 h 9639227"/>
              <a:gd name="connsiteX2" fmla="*/ 4851916 w 7043737"/>
              <a:gd name="connsiteY2" fmla="*/ 553327 h 9639227"/>
              <a:gd name="connsiteX3" fmla="*/ 7043737 w 7043737"/>
              <a:gd name="connsiteY3" fmla="*/ 9639227 h 9639227"/>
              <a:gd name="connsiteX4" fmla="*/ 0 w 7043737"/>
              <a:gd name="connsiteY4" fmla="*/ 9639227 h 9639227"/>
              <a:gd name="connsiteX0" fmla="*/ 0 w 7043737"/>
              <a:gd name="connsiteY0" fmla="*/ 9639227 h 9639227"/>
              <a:gd name="connsiteX1" fmla="*/ 1965745 w 7043737"/>
              <a:gd name="connsiteY1" fmla="*/ 0 h 9639227"/>
              <a:gd name="connsiteX2" fmla="*/ 5902923 w 7043737"/>
              <a:gd name="connsiteY2" fmla="*/ 766681 h 9639227"/>
              <a:gd name="connsiteX3" fmla="*/ 7043737 w 7043737"/>
              <a:gd name="connsiteY3" fmla="*/ 9639227 h 9639227"/>
              <a:gd name="connsiteX4" fmla="*/ 0 w 7043737"/>
              <a:gd name="connsiteY4" fmla="*/ 9639227 h 9639227"/>
              <a:gd name="connsiteX0" fmla="*/ 0 w 6530656"/>
              <a:gd name="connsiteY0" fmla="*/ 9639227 h 9639227"/>
              <a:gd name="connsiteX1" fmla="*/ 1965745 w 6530656"/>
              <a:gd name="connsiteY1" fmla="*/ 0 h 9639227"/>
              <a:gd name="connsiteX2" fmla="*/ 5902923 w 6530656"/>
              <a:gd name="connsiteY2" fmla="*/ 766681 h 9639227"/>
              <a:gd name="connsiteX3" fmla="*/ 6530656 w 6530656"/>
              <a:gd name="connsiteY3" fmla="*/ 7910874 h 9639227"/>
              <a:gd name="connsiteX4" fmla="*/ 0 w 6530656"/>
              <a:gd name="connsiteY4" fmla="*/ 9639227 h 9639227"/>
              <a:gd name="connsiteX0" fmla="*/ 0 w 6530656"/>
              <a:gd name="connsiteY0" fmla="*/ 9639227 h 9639227"/>
              <a:gd name="connsiteX1" fmla="*/ 1965745 w 6530656"/>
              <a:gd name="connsiteY1" fmla="*/ 0 h 9639227"/>
              <a:gd name="connsiteX2" fmla="*/ 6090998 w 6530656"/>
              <a:gd name="connsiteY2" fmla="*/ 804860 h 9639227"/>
              <a:gd name="connsiteX3" fmla="*/ 6530656 w 6530656"/>
              <a:gd name="connsiteY3" fmla="*/ 7910874 h 9639227"/>
              <a:gd name="connsiteX4" fmla="*/ 0 w 6530656"/>
              <a:gd name="connsiteY4" fmla="*/ 9639227 h 9639227"/>
              <a:gd name="connsiteX0" fmla="*/ 0 w 6424515"/>
              <a:gd name="connsiteY0" fmla="*/ 9639227 h 9639227"/>
              <a:gd name="connsiteX1" fmla="*/ 1965745 w 6424515"/>
              <a:gd name="connsiteY1" fmla="*/ 0 h 9639227"/>
              <a:gd name="connsiteX2" fmla="*/ 6090998 w 6424515"/>
              <a:gd name="connsiteY2" fmla="*/ 804860 h 9639227"/>
              <a:gd name="connsiteX3" fmla="*/ 6424515 w 6424515"/>
              <a:gd name="connsiteY3" fmla="*/ 7866289 h 9639227"/>
              <a:gd name="connsiteX4" fmla="*/ 0 w 6424515"/>
              <a:gd name="connsiteY4" fmla="*/ 9639227 h 9639227"/>
              <a:gd name="connsiteX0" fmla="*/ 0 w 5746683"/>
              <a:gd name="connsiteY0" fmla="*/ 7208058 h 7866289"/>
              <a:gd name="connsiteX1" fmla="*/ 1287913 w 5746683"/>
              <a:gd name="connsiteY1" fmla="*/ 0 h 7866289"/>
              <a:gd name="connsiteX2" fmla="*/ 5413166 w 5746683"/>
              <a:gd name="connsiteY2" fmla="*/ 804860 h 7866289"/>
              <a:gd name="connsiteX3" fmla="*/ 5746683 w 5746683"/>
              <a:gd name="connsiteY3" fmla="*/ 7866289 h 7866289"/>
              <a:gd name="connsiteX4" fmla="*/ 0 w 5746683"/>
              <a:gd name="connsiteY4" fmla="*/ 7208058 h 7866289"/>
              <a:gd name="connsiteX0" fmla="*/ 0 w 5791689"/>
              <a:gd name="connsiteY0" fmla="*/ 6692080 h 7866289"/>
              <a:gd name="connsiteX1" fmla="*/ 1332919 w 5791689"/>
              <a:gd name="connsiteY1" fmla="*/ 0 h 7866289"/>
              <a:gd name="connsiteX2" fmla="*/ 5458172 w 5791689"/>
              <a:gd name="connsiteY2" fmla="*/ 804860 h 7866289"/>
              <a:gd name="connsiteX3" fmla="*/ 5791689 w 5791689"/>
              <a:gd name="connsiteY3" fmla="*/ 7866289 h 7866289"/>
              <a:gd name="connsiteX4" fmla="*/ 0 w 5791689"/>
              <a:gd name="connsiteY4" fmla="*/ 6692080 h 7866289"/>
              <a:gd name="connsiteX0" fmla="*/ 0 w 5791689"/>
              <a:gd name="connsiteY0" fmla="*/ 6716452 h 7890661"/>
              <a:gd name="connsiteX1" fmla="*/ 1326349 w 5791689"/>
              <a:gd name="connsiteY1" fmla="*/ 0 h 7890661"/>
              <a:gd name="connsiteX2" fmla="*/ 5458172 w 5791689"/>
              <a:gd name="connsiteY2" fmla="*/ 829232 h 7890661"/>
              <a:gd name="connsiteX3" fmla="*/ 5791689 w 5791689"/>
              <a:gd name="connsiteY3" fmla="*/ 7890661 h 7890661"/>
              <a:gd name="connsiteX4" fmla="*/ 0 w 5791689"/>
              <a:gd name="connsiteY4" fmla="*/ 6716452 h 7890661"/>
              <a:gd name="connsiteX0" fmla="*/ 0 w 5791689"/>
              <a:gd name="connsiteY0" fmla="*/ 6716452 h 7890661"/>
              <a:gd name="connsiteX1" fmla="*/ 1326349 w 5791689"/>
              <a:gd name="connsiteY1" fmla="*/ 0 h 7890661"/>
              <a:gd name="connsiteX2" fmla="*/ 5484791 w 5791689"/>
              <a:gd name="connsiteY2" fmla="*/ 811597 h 7890661"/>
              <a:gd name="connsiteX3" fmla="*/ 5791689 w 5791689"/>
              <a:gd name="connsiteY3" fmla="*/ 7890661 h 7890661"/>
              <a:gd name="connsiteX4" fmla="*/ 0 w 5791689"/>
              <a:gd name="connsiteY4" fmla="*/ 6716452 h 789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1689" h="7890661">
                <a:moveTo>
                  <a:pt x="0" y="6716452"/>
                </a:moveTo>
                <a:lnTo>
                  <a:pt x="1326349" y="0"/>
                </a:lnTo>
                <a:lnTo>
                  <a:pt x="5484791" y="811597"/>
                </a:lnTo>
                <a:lnTo>
                  <a:pt x="5791689" y="7890661"/>
                </a:lnTo>
                <a:lnTo>
                  <a:pt x="0" y="6716452"/>
                </a:lnTo>
                <a:close/>
              </a:path>
            </a:pathLst>
          </a:custGeom>
          <a:solidFill>
            <a:srgbClr val="267884"/>
          </a:solidFill>
          <a:ln>
            <a:solidFill>
              <a:srgbClr val="26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3259E6CC-4CE8-42A7-8264-BE193AE1CA7D}"/>
              </a:ext>
            </a:extLst>
          </p:cNvPr>
          <p:cNvSpPr>
            <a:spLocks noGrp="1"/>
          </p:cNvSpPr>
          <p:nvPr>
            <p:ph type="title"/>
          </p:nvPr>
        </p:nvSpPr>
        <p:spPr>
          <a:xfrm>
            <a:off x="364067" y="1019087"/>
            <a:ext cx="4083755" cy="356420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ACFCA36-9BAC-4B76-B5DE-B3E5577361D7}"/>
              </a:ext>
            </a:extLst>
          </p:cNvPr>
          <p:cNvSpPr>
            <a:spLocks noGrp="1"/>
          </p:cNvSpPr>
          <p:nvPr>
            <p:ph type="body" idx="1"/>
          </p:nvPr>
        </p:nvSpPr>
        <p:spPr>
          <a:xfrm>
            <a:off x="5689600" y="1159581"/>
            <a:ext cx="664633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232E471-B687-464E-BBD4-5ECE36B542EB}"/>
              </a:ext>
            </a:extLst>
          </p:cNvPr>
          <p:cNvSpPr>
            <a:spLocks noGrp="1"/>
          </p:cNvSpPr>
          <p:nvPr>
            <p:ph type="dt" sz="half" idx="2"/>
          </p:nvPr>
        </p:nvSpPr>
        <p:spPr>
          <a:xfrm>
            <a:off x="6191372" y="643372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55E5B6-F93F-41A1-A90A-181D4E050A43}" type="datetimeFigureOut">
              <a:rPr lang="en-GB" smtClean="0"/>
              <a:t>18/04/2023</a:t>
            </a:fld>
            <a:endParaRPr lang="en-GB" dirty="0"/>
          </a:p>
        </p:txBody>
      </p:sp>
      <p:sp>
        <p:nvSpPr>
          <p:cNvPr id="6" name="Slide Number Placeholder 5">
            <a:extLst>
              <a:ext uri="{FF2B5EF4-FFF2-40B4-BE49-F238E27FC236}">
                <a16:creationId xmlns:a16="http://schemas.microsoft.com/office/drawing/2014/main" id="{2C108DDD-2C2B-48BB-BB48-0E91B02EF7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9E449-7A90-4A61-A526-71C093AD262B}" type="slidenum">
              <a:rPr lang="en-GB" smtClean="0"/>
              <a:t>‹#›</a:t>
            </a:fld>
            <a:endParaRPr lang="en-GB" dirty="0"/>
          </a:p>
        </p:txBody>
      </p:sp>
      <p:pic>
        <p:nvPicPr>
          <p:cNvPr id="1032" name="Picture 8" descr="http://www.josephrobertson.co.uk/lib/images/logo.png">
            <a:extLst>
              <a:ext uri="{FF2B5EF4-FFF2-40B4-BE49-F238E27FC236}">
                <a16:creationId xmlns:a16="http://schemas.microsoft.com/office/drawing/2014/main" id="{1B799122-51E7-4AF4-A13E-80DDB554D8C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5996276"/>
            <a:ext cx="2905125" cy="7905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5F852C1-5292-4C87-87B2-B8C4D45C4315}"/>
              </a:ext>
            </a:extLst>
          </p:cNvPr>
          <p:cNvSpPr txBox="1"/>
          <p:nvPr userDrawn="1"/>
        </p:nvSpPr>
        <p:spPr>
          <a:xfrm>
            <a:off x="12779744" y="6546688"/>
            <a:ext cx="45719" cy="5109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75780899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txStyles>
    <p:titleStyle>
      <a:lvl1pPr algn="l" defTabSz="914400" rtl="0" eaLnBrk="1" latinLnBrk="0" hangingPunct="1">
        <a:lnSpc>
          <a:spcPct val="90000"/>
        </a:lnSpc>
        <a:spcBef>
          <a:spcPct val="0"/>
        </a:spcBef>
        <a:buNone/>
        <a:defRPr sz="4400" kern="1200">
          <a:solidFill>
            <a:schemeClr val="bg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29EDF3-BE74-45B3-9DDC-A3B81C8F656B}"/>
              </a:ext>
            </a:extLst>
          </p:cNvPr>
          <p:cNvSpPr/>
          <p:nvPr/>
        </p:nvSpPr>
        <p:spPr>
          <a:xfrm>
            <a:off x="0" y="5924550"/>
            <a:ext cx="12192000" cy="933450"/>
          </a:xfrm>
          <a:prstGeom prst="rect">
            <a:avLst/>
          </a:prstGeom>
          <a:solidFill>
            <a:srgbClr val="267884"/>
          </a:solidFill>
          <a:ln>
            <a:solidFill>
              <a:srgbClr val="26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3259E6CC-4CE8-42A7-8264-BE193AE1CA7D}"/>
              </a:ext>
            </a:extLst>
          </p:cNvPr>
          <p:cNvSpPr>
            <a:spLocks noGrp="1"/>
          </p:cNvSpPr>
          <p:nvPr>
            <p:ph type="title"/>
          </p:nvPr>
        </p:nvSpPr>
        <p:spPr>
          <a:xfrm>
            <a:off x="177800" y="-83609"/>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FACFCA36-9BAC-4B76-B5DE-B3E5577361D7}"/>
              </a:ext>
            </a:extLst>
          </p:cNvPr>
          <p:cNvSpPr>
            <a:spLocks noGrp="1"/>
          </p:cNvSpPr>
          <p:nvPr>
            <p:ph type="body" idx="1"/>
          </p:nvPr>
        </p:nvSpPr>
        <p:spPr>
          <a:xfrm>
            <a:off x="177800" y="1376891"/>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232E471-B687-464E-BBD4-5ECE36B542EB}"/>
              </a:ext>
            </a:extLst>
          </p:cNvPr>
          <p:cNvSpPr>
            <a:spLocks noGrp="1"/>
          </p:cNvSpPr>
          <p:nvPr>
            <p:ph type="dt" sz="half" idx="2"/>
          </p:nvPr>
        </p:nvSpPr>
        <p:spPr>
          <a:xfrm>
            <a:off x="523355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359F3-AD31-4CFE-9459-AF51636E3128}" type="datetimeFigureOut">
              <a:rPr lang="en-GB" smtClean="0"/>
              <a:t>18/04/2023</a:t>
            </a:fld>
            <a:endParaRPr lang="en-GB" dirty="0"/>
          </a:p>
        </p:txBody>
      </p:sp>
      <p:sp>
        <p:nvSpPr>
          <p:cNvPr id="6" name="Slide Number Placeholder 5">
            <a:extLst>
              <a:ext uri="{FF2B5EF4-FFF2-40B4-BE49-F238E27FC236}">
                <a16:creationId xmlns:a16="http://schemas.microsoft.com/office/drawing/2014/main" id="{2C108DDD-2C2B-48BB-BB48-0E91B02EF7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5D0DD3-2FE6-4C90-8430-C2360627969A}" type="slidenum">
              <a:rPr lang="en-GB" smtClean="0"/>
              <a:t>‹#›</a:t>
            </a:fld>
            <a:endParaRPr lang="en-GB" dirty="0"/>
          </a:p>
        </p:txBody>
      </p:sp>
      <p:pic>
        <p:nvPicPr>
          <p:cNvPr id="1032" name="Picture 8" descr="http://www.josephrobertson.co.uk/lib/images/logo.png">
            <a:extLst>
              <a:ext uri="{FF2B5EF4-FFF2-40B4-BE49-F238E27FC236}">
                <a16:creationId xmlns:a16="http://schemas.microsoft.com/office/drawing/2014/main" id="{1B799122-51E7-4AF4-A13E-80DDB554D8C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5996276"/>
            <a:ext cx="2905125"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190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29EDF3-BE74-45B3-9DDC-A3B81C8F656B}"/>
              </a:ext>
            </a:extLst>
          </p:cNvPr>
          <p:cNvSpPr/>
          <p:nvPr/>
        </p:nvSpPr>
        <p:spPr>
          <a:xfrm>
            <a:off x="0" y="5924550"/>
            <a:ext cx="12192000" cy="933450"/>
          </a:xfrm>
          <a:prstGeom prst="rect">
            <a:avLst/>
          </a:prstGeom>
          <a:solidFill>
            <a:srgbClr val="267884"/>
          </a:solidFill>
          <a:ln>
            <a:solidFill>
              <a:srgbClr val="26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3259E6CC-4CE8-42A7-8264-BE193AE1CA7D}"/>
              </a:ext>
            </a:extLst>
          </p:cNvPr>
          <p:cNvSpPr>
            <a:spLocks noGrp="1"/>
          </p:cNvSpPr>
          <p:nvPr>
            <p:ph type="title"/>
          </p:nvPr>
        </p:nvSpPr>
        <p:spPr>
          <a:xfrm>
            <a:off x="177800" y="-83609"/>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FACFCA36-9BAC-4B76-B5DE-B3E5577361D7}"/>
              </a:ext>
            </a:extLst>
          </p:cNvPr>
          <p:cNvSpPr>
            <a:spLocks noGrp="1"/>
          </p:cNvSpPr>
          <p:nvPr>
            <p:ph type="body" idx="1"/>
          </p:nvPr>
        </p:nvSpPr>
        <p:spPr>
          <a:xfrm>
            <a:off x="177800" y="1376891"/>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232E471-B687-464E-BBD4-5ECE36B542EB}"/>
              </a:ext>
            </a:extLst>
          </p:cNvPr>
          <p:cNvSpPr>
            <a:spLocks noGrp="1"/>
          </p:cNvSpPr>
          <p:nvPr>
            <p:ph type="dt" sz="half" idx="2"/>
          </p:nvPr>
        </p:nvSpPr>
        <p:spPr>
          <a:xfrm>
            <a:off x="523355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359F3-AD31-4CFE-9459-AF51636E3128}" type="datetimeFigureOut">
              <a:rPr lang="en-GB" smtClean="0"/>
              <a:t>18/04/2023</a:t>
            </a:fld>
            <a:endParaRPr lang="en-GB" dirty="0"/>
          </a:p>
        </p:txBody>
      </p:sp>
      <p:sp>
        <p:nvSpPr>
          <p:cNvPr id="6" name="Slide Number Placeholder 5">
            <a:extLst>
              <a:ext uri="{FF2B5EF4-FFF2-40B4-BE49-F238E27FC236}">
                <a16:creationId xmlns:a16="http://schemas.microsoft.com/office/drawing/2014/main" id="{2C108DDD-2C2B-48BB-BB48-0E91B02EF7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5D0DD3-2FE6-4C90-8430-C2360627969A}" type="slidenum">
              <a:rPr lang="en-GB" smtClean="0"/>
              <a:t>‹#›</a:t>
            </a:fld>
            <a:endParaRPr lang="en-GB" dirty="0"/>
          </a:p>
        </p:txBody>
      </p:sp>
      <p:pic>
        <p:nvPicPr>
          <p:cNvPr id="1032" name="Picture 8" descr="http://www.josephrobertson.co.uk/lib/images/logo.png">
            <a:extLst>
              <a:ext uri="{FF2B5EF4-FFF2-40B4-BE49-F238E27FC236}">
                <a16:creationId xmlns:a16="http://schemas.microsoft.com/office/drawing/2014/main" id="{1B799122-51E7-4AF4-A13E-80DDB554D8C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5996276"/>
            <a:ext cx="2905125"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56941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29EDF3-BE74-45B3-9DDC-A3B81C8F656B}"/>
              </a:ext>
            </a:extLst>
          </p:cNvPr>
          <p:cNvSpPr/>
          <p:nvPr/>
        </p:nvSpPr>
        <p:spPr>
          <a:xfrm>
            <a:off x="0" y="5924550"/>
            <a:ext cx="12192000" cy="933450"/>
          </a:xfrm>
          <a:prstGeom prst="rect">
            <a:avLst/>
          </a:prstGeom>
          <a:solidFill>
            <a:srgbClr val="267884"/>
          </a:solidFill>
          <a:ln>
            <a:solidFill>
              <a:srgbClr val="26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3259E6CC-4CE8-42A7-8264-BE193AE1CA7D}"/>
              </a:ext>
            </a:extLst>
          </p:cNvPr>
          <p:cNvSpPr>
            <a:spLocks noGrp="1"/>
          </p:cNvSpPr>
          <p:nvPr>
            <p:ph type="title"/>
          </p:nvPr>
        </p:nvSpPr>
        <p:spPr>
          <a:xfrm>
            <a:off x="177800" y="-83609"/>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FACFCA36-9BAC-4B76-B5DE-B3E5577361D7}"/>
              </a:ext>
            </a:extLst>
          </p:cNvPr>
          <p:cNvSpPr>
            <a:spLocks noGrp="1"/>
          </p:cNvSpPr>
          <p:nvPr>
            <p:ph type="body" idx="1"/>
          </p:nvPr>
        </p:nvSpPr>
        <p:spPr>
          <a:xfrm>
            <a:off x="177800" y="1376891"/>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232E471-B687-464E-BBD4-5ECE36B542EB}"/>
              </a:ext>
            </a:extLst>
          </p:cNvPr>
          <p:cNvSpPr>
            <a:spLocks noGrp="1"/>
          </p:cNvSpPr>
          <p:nvPr>
            <p:ph type="dt" sz="half" idx="2"/>
          </p:nvPr>
        </p:nvSpPr>
        <p:spPr>
          <a:xfrm>
            <a:off x="523355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359F3-AD31-4CFE-9459-AF51636E3128}" type="datetimeFigureOut">
              <a:rPr lang="en-GB" smtClean="0"/>
              <a:t>18/04/2023</a:t>
            </a:fld>
            <a:endParaRPr lang="en-GB" dirty="0"/>
          </a:p>
        </p:txBody>
      </p:sp>
      <p:sp>
        <p:nvSpPr>
          <p:cNvPr id="6" name="Slide Number Placeholder 5">
            <a:extLst>
              <a:ext uri="{FF2B5EF4-FFF2-40B4-BE49-F238E27FC236}">
                <a16:creationId xmlns:a16="http://schemas.microsoft.com/office/drawing/2014/main" id="{2C108DDD-2C2B-48BB-BB48-0E91B02EF7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5D0DD3-2FE6-4C90-8430-C2360627969A}" type="slidenum">
              <a:rPr lang="en-GB" smtClean="0"/>
              <a:t>‹#›</a:t>
            </a:fld>
            <a:endParaRPr lang="en-GB" dirty="0"/>
          </a:p>
        </p:txBody>
      </p:sp>
      <p:pic>
        <p:nvPicPr>
          <p:cNvPr id="1032" name="Picture 8" descr="http://www.josephrobertson.co.uk/lib/images/logo.png">
            <a:extLst>
              <a:ext uri="{FF2B5EF4-FFF2-40B4-BE49-F238E27FC236}">
                <a16:creationId xmlns:a16="http://schemas.microsoft.com/office/drawing/2014/main" id="{1B799122-51E7-4AF4-A13E-80DDB554D8C7}"/>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0" y="5996276"/>
            <a:ext cx="2905125"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87814"/>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5" r:id="rId10"/>
    <p:sldLayoutId id="2147483846" r:id="rId11"/>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18" Type="http://schemas.openxmlformats.org/officeDocument/2006/relationships/diagramData" Target="../diagrams/data1.xml"/><Relationship Id="rId3" Type="http://schemas.openxmlformats.org/officeDocument/2006/relationships/image" Target="../media/image11.jpeg"/><Relationship Id="rId21" Type="http://schemas.openxmlformats.org/officeDocument/2006/relationships/diagramColors" Target="../diagrams/colors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2.xml"/><Relationship Id="rId16" Type="http://schemas.openxmlformats.org/officeDocument/2006/relationships/image" Target="../media/image22.jpeg"/><Relationship Id="rId20" Type="http://schemas.openxmlformats.org/officeDocument/2006/relationships/diagramQuickStyle" Target="../diagrams/quickStyle1.xml"/><Relationship Id="rId1" Type="http://schemas.openxmlformats.org/officeDocument/2006/relationships/slideLayout" Target="../slideLayouts/slideLayout10.xml"/><Relationship Id="rId6" Type="http://schemas.openxmlformats.org/officeDocument/2006/relationships/image" Target="cid:image002.jpg@01D516EE.4DB913A0" TargetMode="External"/><Relationship Id="rId11" Type="http://schemas.openxmlformats.org/officeDocument/2006/relationships/image" Target="../media/image17.png"/><Relationship Id="rId5" Type="http://schemas.openxmlformats.org/officeDocument/2006/relationships/image" Target="../media/image12.jpeg"/><Relationship Id="rId15" Type="http://schemas.openxmlformats.org/officeDocument/2006/relationships/image" Target="../media/image21.jpeg"/><Relationship Id="rId10" Type="http://schemas.openxmlformats.org/officeDocument/2006/relationships/image" Target="../media/image16.png"/><Relationship Id="rId19" Type="http://schemas.openxmlformats.org/officeDocument/2006/relationships/diagramLayout" Target="../diagrams/layout1.xml"/><Relationship Id="rId4" Type="http://schemas.openxmlformats.org/officeDocument/2006/relationships/image" Target="cid:image001.jpg@01D516EE.4DB913A0" TargetMode="External"/><Relationship Id="rId9" Type="http://schemas.openxmlformats.org/officeDocument/2006/relationships/image" Target="../media/image15.png"/><Relationship Id="rId14" Type="http://schemas.openxmlformats.org/officeDocument/2006/relationships/image" Target="../media/image20.jpeg"/><Relationship Id="rId22"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seaa.or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hyperlink" Target="https://seaa.org/get-involved/how-to-join-the-sea-allianc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sustainableseafoodcoalition.org/"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state.gov/j/tip/rls/tiprpt/" TargetMode="Externa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fisheryprogress.org/social-responsibility" TargetMode="External"/><Relationship Id="rId5" Type="http://schemas.openxmlformats.org/officeDocument/2006/relationships/hyperlink" Target="https://www.msc.org/docs/default-source/default-document-library/for-business/program-documents/msc-labour-eligibility-requirements.pdf" TargetMode="Externa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hyperlink" Target="https://www.seafish.org/about-us/events/seclg-worker-driven-social-responsibility-wsr/" TargetMode="External"/><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hyperlink" Target="mailto:mailtokaren.green@seafish.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CAB2-8F84-28B4-EA32-1617281D7AB7}"/>
              </a:ext>
            </a:extLst>
          </p:cNvPr>
          <p:cNvSpPr>
            <a:spLocks noGrp="1"/>
          </p:cNvSpPr>
          <p:nvPr>
            <p:ph type="title"/>
          </p:nvPr>
        </p:nvSpPr>
        <p:spPr>
          <a:xfrm>
            <a:off x="336076" y="1569593"/>
            <a:ext cx="4083755" cy="3564202"/>
          </a:xfrm>
        </p:spPr>
        <p:txBody>
          <a:bodyPr>
            <a:normAutofit/>
          </a:bodyPr>
          <a:lstStyle/>
          <a:p>
            <a:r>
              <a:rPr lang="en-US" sz="5400" dirty="0">
                <a:latin typeface="+mn-lt"/>
              </a:rPr>
              <a:t>Ethical Trade</a:t>
            </a:r>
            <a:br>
              <a:rPr lang="en-US" sz="5400" dirty="0">
                <a:latin typeface="+mn-lt"/>
              </a:rPr>
            </a:br>
            <a:r>
              <a:rPr lang="en-US" sz="5400" dirty="0">
                <a:latin typeface="+mn-lt"/>
              </a:rPr>
              <a:t>SEAFOOD</a:t>
            </a:r>
            <a:endParaRPr lang="en-GB" sz="5400" dirty="0">
              <a:latin typeface="+mn-lt"/>
            </a:endParaRPr>
          </a:p>
        </p:txBody>
      </p:sp>
      <p:sp>
        <p:nvSpPr>
          <p:cNvPr id="3" name="TextBox 2">
            <a:extLst>
              <a:ext uri="{FF2B5EF4-FFF2-40B4-BE49-F238E27FC236}">
                <a16:creationId xmlns:a16="http://schemas.microsoft.com/office/drawing/2014/main" id="{BB957A64-B7E2-1796-53AB-6B2257E43FF3}"/>
              </a:ext>
            </a:extLst>
          </p:cNvPr>
          <p:cNvSpPr txBox="1"/>
          <p:nvPr/>
        </p:nvSpPr>
        <p:spPr>
          <a:xfrm>
            <a:off x="7344229" y="6396780"/>
            <a:ext cx="6066971" cy="369332"/>
          </a:xfrm>
          <a:prstGeom prst="rect">
            <a:avLst/>
          </a:prstGeom>
          <a:noFill/>
        </p:spPr>
        <p:txBody>
          <a:bodyPr wrap="square" rtlCol="0">
            <a:spAutoFit/>
          </a:bodyPr>
          <a:lstStyle/>
          <a:p>
            <a:r>
              <a:rPr lang="en-GB" dirty="0"/>
              <a:t>FNET 18/04/23 Louise McCafferty, Head of CSR</a:t>
            </a:r>
          </a:p>
        </p:txBody>
      </p:sp>
    </p:spTree>
    <p:extLst>
      <p:ext uri="{BB962C8B-B14F-4D97-AF65-F5344CB8AC3E}">
        <p14:creationId xmlns:p14="http://schemas.microsoft.com/office/powerpoint/2010/main" val="3382190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DE2D003B-EA19-402D-8A75-79C5D23F2E27}"/>
              </a:ext>
            </a:extLst>
          </p:cNvPr>
          <p:cNvSpPr/>
          <p:nvPr/>
        </p:nvSpPr>
        <p:spPr>
          <a:xfrm>
            <a:off x="334962" y="956811"/>
            <a:ext cx="11522075" cy="862464"/>
          </a:xfrm>
          <a:prstGeom prst="rect">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610" tIns="54610" rIns="54610" bIns="5461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77A8F3C-F23F-43A5-A6FA-0EAFAF547B8F}"/>
              </a:ext>
            </a:extLst>
          </p:cNvPr>
          <p:cNvSpPr>
            <a:spLocks noGrp="1"/>
          </p:cNvSpPr>
          <p:nvPr>
            <p:ph type="title"/>
          </p:nvPr>
        </p:nvSpPr>
        <p:spPr>
          <a:xfrm>
            <a:off x="334962" y="368300"/>
            <a:ext cx="11522075" cy="387798"/>
          </a:xfrm>
        </p:spPr>
        <p:txBody>
          <a:bodyPr>
            <a:noAutofit/>
          </a:bodyPr>
          <a:lstStyle/>
          <a:p>
            <a:r>
              <a:rPr lang="en-GB" sz="3600" dirty="0"/>
              <a:t>Joseph Robertson – what we do</a:t>
            </a:r>
          </a:p>
        </p:txBody>
      </p:sp>
      <p:pic>
        <p:nvPicPr>
          <p:cNvPr id="7" name="Picture 2" descr="cid:image001.jpg@01D516EE.4DB913A0">
            <a:extLst>
              <a:ext uri="{FF2B5EF4-FFF2-40B4-BE49-F238E27FC236}">
                <a16:creationId xmlns:a16="http://schemas.microsoft.com/office/drawing/2014/main" id="{A6E5CB8F-C9E3-4B05-A76C-9C8202586FFB}"/>
              </a:ext>
            </a:extLst>
          </p:cNvPr>
          <p:cNvPicPr>
            <a:picLocks noChangeAspect="1" noChangeArrowheads="1"/>
          </p:cNvPicPr>
          <p:nvPr/>
        </p:nvPicPr>
        <p:blipFill rotWithShape="1">
          <a:blip r:embed="rId3" r:link="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141420" y="1020932"/>
            <a:ext cx="1085913" cy="7342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descr="cid:image002.jpg@01D516EE.4DB913A0">
            <a:extLst>
              <a:ext uri="{FF2B5EF4-FFF2-40B4-BE49-F238E27FC236}">
                <a16:creationId xmlns:a16="http://schemas.microsoft.com/office/drawing/2014/main" id="{AC1174F5-0CDA-45C9-A3BA-75470FE25A76}"/>
              </a:ext>
            </a:extLst>
          </p:cNvPr>
          <p:cNvPicPr>
            <a:picLocks noChangeAspect="1" noChangeArrowheads="1"/>
          </p:cNvPicPr>
          <p:nvPr/>
        </p:nvPicPr>
        <p:blipFill rotWithShape="1">
          <a:blip r:embed="rId5" r:link="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19681" y="1008785"/>
            <a:ext cx="1056524" cy="7585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drawing of a person&#10;&#10;Description automatically generated">
            <a:extLst>
              <a:ext uri="{FF2B5EF4-FFF2-40B4-BE49-F238E27FC236}">
                <a16:creationId xmlns:a16="http://schemas.microsoft.com/office/drawing/2014/main" id="{ADC7E559-9449-4B2B-8BC3-FDC23D339725}"/>
              </a:ext>
            </a:extLst>
          </p:cNvPr>
          <p:cNvPicPr>
            <a:picLocks noChangeAspect="1"/>
          </p:cNvPicPr>
          <p:nvPr/>
        </p:nvPicPr>
        <p:blipFill>
          <a:blip r:embed="rId7" cstate="email">
            <a:clrChange>
              <a:clrFrom>
                <a:srgbClr val="FFFEFC"/>
              </a:clrFrom>
              <a:clrTo>
                <a:srgbClr val="FFFEFC">
                  <a:alpha val="0"/>
                </a:srgbClr>
              </a:clrTo>
            </a:clrChange>
            <a:extLst>
              <a:ext uri="{28A0092B-C50C-407E-A947-70E740481C1C}">
                <a14:useLocalDpi xmlns:a14="http://schemas.microsoft.com/office/drawing/2010/main"/>
              </a:ext>
            </a:extLst>
          </a:blip>
          <a:stretch>
            <a:fillRect/>
          </a:stretch>
        </p:blipFill>
        <p:spPr>
          <a:xfrm>
            <a:off x="2156841" y="1042791"/>
            <a:ext cx="692231" cy="690504"/>
          </a:xfrm>
          <a:prstGeom prst="rect">
            <a:avLst/>
          </a:prstGeom>
        </p:spPr>
      </p:pic>
      <p:pic>
        <p:nvPicPr>
          <p:cNvPr id="10" name="Picture 2">
            <a:extLst>
              <a:ext uri="{FF2B5EF4-FFF2-40B4-BE49-F238E27FC236}">
                <a16:creationId xmlns:a16="http://schemas.microsoft.com/office/drawing/2014/main" id="{EB927EEB-3BA3-4C13-A4C5-B50840F7C778}"/>
              </a:ext>
            </a:extLst>
          </p:cNvPr>
          <p:cNvPicPr>
            <a:picLocks noChangeAspect="1" noChangeArrowheads="1"/>
          </p:cNvPicPr>
          <p:nvPr/>
        </p:nvPicPr>
        <p:blipFill>
          <a:blip r:embed="rId8" cstate="email">
            <a:clrChange>
              <a:clrFrom>
                <a:srgbClr val="FDFDFB"/>
              </a:clrFrom>
              <a:clrTo>
                <a:srgbClr val="FDFDFB">
                  <a:alpha val="0"/>
                </a:srgbClr>
              </a:clrTo>
            </a:clrChange>
            <a:extLst>
              <a:ext uri="{28A0092B-C50C-407E-A947-70E740481C1C}">
                <a14:useLocalDpi xmlns:a14="http://schemas.microsoft.com/office/drawing/2010/main"/>
              </a:ext>
            </a:extLst>
          </a:blip>
          <a:srcRect/>
          <a:stretch>
            <a:fillRect/>
          </a:stretch>
        </p:blipFill>
        <p:spPr bwMode="auto">
          <a:xfrm>
            <a:off x="504823" y="1129706"/>
            <a:ext cx="1359670" cy="5166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F44E914-6923-4976-B198-6F7621A1053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868553" y="1168230"/>
            <a:ext cx="865656" cy="439625"/>
          </a:xfrm>
          <a:prstGeom prst="rect">
            <a:avLst/>
          </a:prstGeom>
        </p:spPr>
      </p:pic>
      <p:pic>
        <p:nvPicPr>
          <p:cNvPr id="12" name="Picture 11">
            <a:extLst>
              <a:ext uri="{FF2B5EF4-FFF2-40B4-BE49-F238E27FC236}">
                <a16:creationId xmlns:a16="http://schemas.microsoft.com/office/drawing/2014/main" id="{93FCEB13-AF68-4C22-B0A9-5B376FCFA6CE}"/>
              </a:ext>
            </a:extLst>
          </p:cNvPr>
          <p:cNvPicPr>
            <a:picLocks noChangeAspect="1"/>
          </p:cNvPicPr>
          <p:nvPr/>
        </p:nvPicPr>
        <p:blipFill rotWithShape="1">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026557" y="1069574"/>
            <a:ext cx="1106450" cy="636938"/>
          </a:xfrm>
          <a:prstGeom prst="rect">
            <a:avLst/>
          </a:prstGeom>
        </p:spPr>
      </p:pic>
      <p:pic>
        <p:nvPicPr>
          <p:cNvPr id="13" name="Picture 12">
            <a:extLst>
              <a:ext uri="{FF2B5EF4-FFF2-40B4-BE49-F238E27FC236}">
                <a16:creationId xmlns:a16="http://schemas.microsoft.com/office/drawing/2014/main" id="{E3B779E4-4F75-4248-AE9B-7386D025C4FA}"/>
              </a:ext>
            </a:extLst>
          </p:cNvPr>
          <p:cNvPicPr>
            <a:picLocks noChangeAspect="1"/>
          </p:cNvPicPr>
          <p:nvPr/>
        </p:nvPicPr>
        <p:blipFill rotWithShape="1">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583359" y="1145562"/>
            <a:ext cx="998858" cy="484962"/>
          </a:xfrm>
          <a:prstGeom prst="rect">
            <a:avLst/>
          </a:prstGeom>
        </p:spPr>
      </p:pic>
      <p:pic>
        <p:nvPicPr>
          <p:cNvPr id="14" name="Picture 13">
            <a:extLst>
              <a:ext uri="{FF2B5EF4-FFF2-40B4-BE49-F238E27FC236}">
                <a16:creationId xmlns:a16="http://schemas.microsoft.com/office/drawing/2014/main" id="{69ACD930-0AC0-40D5-BFFB-C734CB06D3A5}"/>
              </a:ext>
            </a:extLst>
          </p:cNvPr>
          <p:cNvPicPr>
            <a:picLocks noChangeAspect="1"/>
          </p:cNvPicPr>
          <p:nvPr/>
        </p:nvPicPr>
        <p:blipFill>
          <a:blip r:embed="rId12" cstate="email">
            <a:clrChange>
              <a:clrFrom>
                <a:srgbClr val="F6F6F6"/>
              </a:clrFrom>
              <a:clrTo>
                <a:srgbClr val="F6F6F6">
                  <a:alpha val="0"/>
                </a:srgbClr>
              </a:clrTo>
            </a:clrChange>
            <a:extLst>
              <a:ext uri="{28A0092B-C50C-407E-A947-70E740481C1C}">
                <a14:useLocalDpi xmlns:a14="http://schemas.microsoft.com/office/drawing/2010/main"/>
              </a:ext>
            </a:extLst>
          </a:blip>
          <a:stretch>
            <a:fillRect/>
          </a:stretch>
        </p:blipFill>
        <p:spPr>
          <a:xfrm>
            <a:off x="10874568" y="1028942"/>
            <a:ext cx="850708" cy="718203"/>
          </a:xfrm>
          <a:prstGeom prst="rect">
            <a:avLst/>
          </a:prstGeom>
        </p:spPr>
      </p:pic>
      <p:cxnSp>
        <p:nvCxnSpPr>
          <p:cNvPr id="18" name="Straight Connector 17">
            <a:extLst>
              <a:ext uri="{FF2B5EF4-FFF2-40B4-BE49-F238E27FC236}">
                <a16:creationId xmlns:a16="http://schemas.microsoft.com/office/drawing/2014/main" id="{01FDF658-79CE-4839-9B3E-B72FE1658904}"/>
              </a:ext>
            </a:extLst>
          </p:cNvPr>
          <p:cNvCxnSpPr/>
          <p:nvPr/>
        </p:nvCxnSpPr>
        <p:spPr>
          <a:xfrm>
            <a:off x="2010667"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51DF50E-FD2B-47E5-83B6-127AE34B60D6}"/>
              </a:ext>
            </a:extLst>
          </p:cNvPr>
          <p:cNvCxnSpPr/>
          <p:nvPr/>
        </p:nvCxnSpPr>
        <p:spPr>
          <a:xfrm>
            <a:off x="2995246"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F36C526-0FF5-4AD6-AF0D-76AF26EDB1AC}"/>
              </a:ext>
            </a:extLst>
          </p:cNvPr>
          <p:cNvCxnSpPr/>
          <p:nvPr/>
        </p:nvCxnSpPr>
        <p:spPr>
          <a:xfrm>
            <a:off x="4373507"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A9C23EE-F20F-449B-BF52-ABDE40E865B7}"/>
              </a:ext>
            </a:extLst>
          </p:cNvPr>
          <p:cNvCxnSpPr/>
          <p:nvPr/>
        </p:nvCxnSpPr>
        <p:spPr>
          <a:xfrm>
            <a:off x="5722379"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6A68F0F-5C1B-47A3-A333-D4A3921C3CF9}"/>
              </a:ext>
            </a:extLst>
          </p:cNvPr>
          <p:cNvCxnSpPr/>
          <p:nvPr/>
        </p:nvCxnSpPr>
        <p:spPr>
          <a:xfrm>
            <a:off x="6880383"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324041D-699A-4F5E-B1A5-658DD45E6B8A}"/>
              </a:ext>
            </a:extLst>
          </p:cNvPr>
          <p:cNvCxnSpPr/>
          <p:nvPr/>
        </p:nvCxnSpPr>
        <p:spPr>
          <a:xfrm>
            <a:off x="8279181"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0AF8C4A-EDFF-40D2-94B1-1927530365FA}"/>
              </a:ext>
            </a:extLst>
          </p:cNvPr>
          <p:cNvCxnSpPr/>
          <p:nvPr/>
        </p:nvCxnSpPr>
        <p:spPr>
          <a:xfrm>
            <a:off x="9437185"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95DACA6-7E4F-4691-822A-0715143B8B7D}"/>
              </a:ext>
            </a:extLst>
          </p:cNvPr>
          <p:cNvCxnSpPr/>
          <p:nvPr/>
        </p:nvCxnSpPr>
        <p:spPr>
          <a:xfrm>
            <a:off x="10728391" y="1138779"/>
            <a:ext cx="0" cy="49852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904EE1D9-AAAF-4023-B9F3-F69B92608DC4}"/>
              </a:ext>
            </a:extLst>
          </p:cNvPr>
          <p:cNvGrpSpPr/>
          <p:nvPr/>
        </p:nvGrpSpPr>
        <p:grpSpPr>
          <a:xfrm>
            <a:off x="4524375" y="2133875"/>
            <a:ext cx="1481138" cy="3068263"/>
            <a:chOff x="4481512" y="2121175"/>
            <a:chExt cx="4448175" cy="3068263"/>
          </a:xfrm>
        </p:grpSpPr>
        <p:cxnSp>
          <p:nvCxnSpPr>
            <p:cNvPr id="30" name="Straight Connector 29">
              <a:extLst>
                <a:ext uri="{FF2B5EF4-FFF2-40B4-BE49-F238E27FC236}">
                  <a16:creationId xmlns:a16="http://schemas.microsoft.com/office/drawing/2014/main" id="{831EAA66-558B-4451-A979-C8BE2C362114}"/>
                </a:ext>
              </a:extLst>
            </p:cNvPr>
            <p:cNvCxnSpPr>
              <a:cxnSpLocks/>
            </p:cNvCxnSpPr>
            <p:nvPr/>
          </p:nvCxnSpPr>
          <p:spPr>
            <a:xfrm>
              <a:off x="4481512" y="3143929"/>
              <a:ext cx="4448175"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C3C233A-21B2-4CE5-B11E-A1F6BB0BD141}"/>
                </a:ext>
              </a:extLst>
            </p:cNvPr>
            <p:cNvCxnSpPr>
              <a:cxnSpLocks/>
            </p:cNvCxnSpPr>
            <p:nvPr/>
          </p:nvCxnSpPr>
          <p:spPr>
            <a:xfrm>
              <a:off x="4481512" y="4359043"/>
              <a:ext cx="4448175"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E215A44-6AC0-4B71-84AC-5BF1630B498C}"/>
                </a:ext>
              </a:extLst>
            </p:cNvPr>
            <p:cNvCxnSpPr>
              <a:cxnSpLocks/>
            </p:cNvCxnSpPr>
            <p:nvPr/>
          </p:nvCxnSpPr>
          <p:spPr>
            <a:xfrm>
              <a:off x="4481512" y="5189438"/>
              <a:ext cx="4448175"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589EB8-DB43-467B-9641-852EC5AE9501}"/>
                </a:ext>
              </a:extLst>
            </p:cNvPr>
            <p:cNvCxnSpPr>
              <a:cxnSpLocks/>
            </p:cNvCxnSpPr>
            <p:nvPr/>
          </p:nvCxnSpPr>
          <p:spPr>
            <a:xfrm>
              <a:off x="4481512" y="2121175"/>
              <a:ext cx="4448175"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49" name="Rectangle: Rounded Corners 48">
            <a:extLst>
              <a:ext uri="{FF2B5EF4-FFF2-40B4-BE49-F238E27FC236}">
                <a16:creationId xmlns:a16="http://schemas.microsoft.com/office/drawing/2014/main" id="{6B3BDC60-74BA-4D35-B083-5A726E123AE9}"/>
              </a:ext>
            </a:extLst>
          </p:cNvPr>
          <p:cNvSpPr/>
          <p:nvPr/>
        </p:nvSpPr>
        <p:spPr>
          <a:xfrm>
            <a:off x="763587" y="1985555"/>
            <a:ext cx="3717926" cy="288020"/>
          </a:xfrm>
          <a:prstGeom prst="roundRect">
            <a:avLst>
              <a:gd name="adj" fmla="val 50000"/>
            </a:avLst>
          </a:prstGeom>
          <a:solidFill>
            <a:srgbClr val="26788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54610" rIns="14400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Mixing</a:t>
            </a:r>
          </a:p>
        </p:txBody>
      </p:sp>
      <p:sp>
        <p:nvSpPr>
          <p:cNvPr id="51" name="Rectangle: Rounded Corners 50">
            <a:extLst>
              <a:ext uri="{FF2B5EF4-FFF2-40B4-BE49-F238E27FC236}">
                <a16:creationId xmlns:a16="http://schemas.microsoft.com/office/drawing/2014/main" id="{216D9B23-61B4-4FDB-9A37-FD4BC227032F}"/>
              </a:ext>
            </a:extLst>
          </p:cNvPr>
          <p:cNvSpPr/>
          <p:nvPr/>
        </p:nvSpPr>
        <p:spPr>
          <a:xfrm>
            <a:off x="763587" y="2286715"/>
            <a:ext cx="3717926" cy="288020"/>
          </a:xfrm>
          <a:prstGeom prst="roundRect">
            <a:avLst>
              <a:gd name="adj" fmla="val 50000"/>
            </a:avLst>
          </a:prstGeom>
          <a:solidFill>
            <a:srgbClr val="26788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54610" rIns="14400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Forming</a:t>
            </a:r>
          </a:p>
        </p:txBody>
      </p:sp>
      <p:sp>
        <p:nvSpPr>
          <p:cNvPr id="53" name="Rectangle: Rounded Corners 52">
            <a:extLst>
              <a:ext uri="{FF2B5EF4-FFF2-40B4-BE49-F238E27FC236}">
                <a16:creationId xmlns:a16="http://schemas.microsoft.com/office/drawing/2014/main" id="{8DBFBCEC-FE68-4CF9-A24F-A8B7F595D1F2}"/>
              </a:ext>
            </a:extLst>
          </p:cNvPr>
          <p:cNvSpPr/>
          <p:nvPr/>
        </p:nvSpPr>
        <p:spPr>
          <a:xfrm>
            <a:off x="763587" y="2597900"/>
            <a:ext cx="3717926" cy="288020"/>
          </a:xfrm>
          <a:prstGeom prst="roundRect">
            <a:avLst>
              <a:gd name="adj" fmla="val 50000"/>
            </a:avLst>
          </a:prstGeom>
          <a:solidFill>
            <a:srgbClr val="26788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54610" rIns="14400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Coating</a:t>
            </a:r>
          </a:p>
        </p:txBody>
      </p:sp>
      <p:sp>
        <p:nvSpPr>
          <p:cNvPr id="55" name="Rectangle: Rounded Corners 54">
            <a:extLst>
              <a:ext uri="{FF2B5EF4-FFF2-40B4-BE49-F238E27FC236}">
                <a16:creationId xmlns:a16="http://schemas.microsoft.com/office/drawing/2014/main" id="{4984DA20-EB66-4643-9553-3138A12C80D0}"/>
              </a:ext>
            </a:extLst>
          </p:cNvPr>
          <p:cNvSpPr/>
          <p:nvPr/>
        </p:nvSpPr>
        <p:spPr>
          <a:xfrm>
            <a:off x="763587" y="2900386"/>
            <a:ext cx="3717926" cy="288020"/>
          </a:xfrm>
          <a:prstGeom prst="roundRect">
            <a:avLst>
              <a:gd name="adj" fmla="val 50000"/>
            </a:avLst>
          </a:prstGeom>
          <a:solidFill>
            <a:srgbClr val="26788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54610" rIns="14400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panose="020F0502020204030204"/>
                <a:ea typeface="+mn-ea"/>
                <a:cs typeface="+mn-cs"/>
              </a:rPr>
              <a:t>“Ready to Cook” (RTC) Ready Meal Manufacture</a:t>
            </a:r>
          </a:p>
        </p:txBody>
      </p:sp>
      <p:sp>
        <p:nvSpPr>
          <p:cNvPr id="79" name="Graphic 77">
            <a:extLst>
              <a:ext uri="{FF2B5EF4-FFF2-40B4-BE49-F238E27FC236}">
                <a16:creationId xmlns:a16="http://schemas.microsoft.com/office/drawing/2014/main" id="{789BB110-7E85-480E-8C00-3AA0C4874BDB}"/>
              </a:ext>
            </a:extLst>
          </p:cNvPr>
          <p:cNvSpPr/>
          <p:nvPr/>
        </p:nvSpPr>
        <p:spPr>
          <a:xfrm>
            <a:off x="334962" y="2307884"/>
            <a:ext cx="296188" cy="296188"/>
          </a:xfrm>
          <a:custGeom>
            <a:avLst/>
            <a:gdLst>
              <a:gd name="connsiteX0" fmla="*/ 185738 w 228600"/>
              <a:gd name="connsiteY0" fmla="*/ 142875 h 228600"/>
              <a:gd name="connsiteX1" fmla="*/ 172974 w 228600"/>
              <a:gd name="connsiteY1" fmla="*/ 144780 h 228600"/>
              <a:gd name="connsiteX2" fmla="*/ 139351 w 228600"/>
              <a:gd name="connsiteY2" fmla="*/ 77534 h 228600"/>
              <a:gd name="connsiteX3" fmla="*/ 157163 w 228600"/>
              <a:gd name="connsiteY3" fmla="*/ 42863 h 228600"/>
              <a:gd name="connsiteX4" fmla="*/ 114300 w 228600"/>
              <a:gd name="connsiteY4" fmla="*/ 0 h 228600"/>
              <a:gd name="connsiteX5" fmla="*/ 71438 w 228600"/>
              <a:gd name="connsiteY5" fmla="*/ 42863 h 228600"/>
              <a:gd name="connsiteX6" fmla="*/ 89249 w 228600"/>
              <a:gd name="connsiteY6" fmla="*/ 77534 h 228600"/>
              <a:gd name="connsiteX7" fmla="*/ 55626 w 228600"/>
              <a:gd name="connsiteY7" fmla="*/ 144780 h 228600"/>
              <a:gd name="connsiteX8" fmla="*/ 42863 w 228600"/>
              <a:gd name="connsiteY8" fmla="*/ 142875 h 228600"/>
              <a:gd name="connsiteX9" fmla="*/ 0 w 228600"/>
              <a:gd name="connsiteY9" fmla="*/ 185738 h 228600"/>
              <a:gd name="connsiteX10" fmla="*/ 42863 w 228600"/>
              <a:gd name="connsiteY10" fmla="*/ 228600 h 228600"/>
              <a:gd name="connsiteX11" fmla="*/ 85439 w 228600"/>
              <a:gd name="connsiteY11" fmla="*/ 190500 h 228600"/>
              <a:gd name="connsiteX12" fmla="*/ 143161 w 228600"/>
              <a:gd name="connsiteY12" fmla="*/ 190500 h 228600"/>
              <a:gd name="connsiteX13" fmla="*/ 185738 w 228600"/>
              <a:gd name="connsiteY13" fmla="*/ 228600 h 228600"/>
              <a:gd name="connsiteX14" fmla="*/ 228600 w 228600"/>
              <a:gd name="connsiteY14" fmla="*/ 185738 h 228600"/>
              <a:gd name="connsiteX15" fmla="*/ 185738 w 228600"/>
              <a:gd name="connsiteY15" fmla="*/ 142875 h 228600"/>
              <a:gd name="connsiteX16" fmla="*/ 143161 w 228600"/>
              <a:gd name="connsiteY16" fmla="*/ 180975 h 228600"/>
              <a:gd name="connsiteX17" fmla="*/ 85439 w 228600"/>
              <a:gd name="connsiteY17" fmla="*/ 180975 h 228600"/>
              <a:gd name="connsiteX18" fmla="*/ 64294 w 228600"/>
              <a:gd name="connsiteY18" fmla="*/ 148685 h 228600"/>
              <a:gd name="connsiteX19" fmla="*/ 97441 w 228600"/>
              <a:gd name="connsiteY19" fmla="*/ 82296 h 228600"/>
              <a:gd name="connsiteX20" fmla="*/ 114300 w 228600"/>
              <a:gd name="connsiteY20" fmla="*/ 85725 h 228600"/>
              <a:gd name="connsiteX21" fmla="*/ 131064 w 228600"/>
              <a:gd name="connsiteY21" fmla="*/ 82296 h 228600"/>
              <a:gd name="connsiteX22" fmla="*/ 164306 w 228600"/>
              <a:gd name="connsiteY22" fmla="*/ 148685 h 228600"/>
              <a:gd name="connsiteX23" fmla="*/ 143161 w 228600"/>
              <a:gd name="connsiteY23" fmla="*/ 18097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8600" h="228600">
                <a:moveTo>
                  <a:pt x="185738" y="142875"/>
                </a:moveTo>
                <a:cubicBezTo>
                  <a:pt x="181261" y="142875"/>
                  <a:pt x="176975" y="143542"/>
                  <a:pt x="172974" y="144780"/>
                </a:cubicBezTo>
                <a:lnTo>
                  <a:pt x="139351" y="77534"/>
                </a:lnTo>
                <a:cubicBezTo>
                  <a:pt x="150114" y="69818"/>
                  <a:pt x="157163" y="57150"/>
                  <a:pt x="157163" y="42863"/>
                </a:cubicBezTo>
                <a:cubicBezTo>
                  <a:pt x="157163" y="19241"/>
                  <a:pt x="137922" y="0"/>
                  <a:pt x="114300" y="0"/>
                </a:cubicBezTo>
                <a:cubicBezTo>
                  <a:pt x="90678" y="0"/>
                  <a:pt x="71438" y="19241"/>
                  <a:pt x="71438" y="42863"/>
                </a:cubicBezTo>
                <a:cubicBezTo>
                  <a:pt x="71438" y="57150"/>
                  <a:pt x="78486" y="69723"/>
                  <a:pt x="89249" y="77534"/>
                </a:cubicBezTo>
                <a:lnTo>
                  <a:pt x="55626" y="144780"/>
                </a:lnTo>
                <a:cubicBezTo>
                  <a:pt x="51626" y="143542"/>
                  <a:pt x="47339" y="142875"/>
                  <a:pt x="42863" y="142875"/>
                </a:cubicBezTo>
                <a:cubicBezTo>
                  <a:pt x="19241" y="142875"/>
                  <a:pt x="0" y="162116"/>
                  <a:pt x="0" y="185738"/>
                </a:cubicBezTo>
                <a:cubicBezTo>
                  <a:pt x="0" y="209360"/>
                  <a:pt x="19241" y="228600"/>
                  <a:pt x="42863" y="228600"/>
                </a:cubicBezTo>
                <a:cubicBezTo>
                  <a:pt x="64865" y="228600"/>
                  <a:pt x="83058" y="211931"/>
                  <a:pt x="85439" y="190500"/>
                </a:cubicBezTo>
                <a:lnTo>
                  <a:pt x="143161" y="190500"/>
                </a:lnTo>
                <a:cubicBezTo>
                  <a:pt x="145542" y="211931"/>
                  <a:pt x="163735" y="228600"/>
                  <a:pt x="185738" y="228600"/>
                </a:cubicBezTo>
                <a:cubicBezTo>
                  <a:pt x="209360" y="228600"/>
                  <a:pt x="228600" y="209360"/>
                  <a:pt x="228600" y="185738"/>
                </a:cubicBezTo>
                <a:cubicBezTo>
                  <a:pt x="228600" y="162116"/>
                  <a:pt x="209360" y="142875"/>
                  <a:pt x="185738" y="142875"/>
                </a:cubicBezTo>
                <a:close/>
                <a:moveTo>
                  <a:pt x="143161" y="180975"/>
                </a:moveTo>
                <a:lnTo>
                  <a:pt x="85439" y="180975"/>
                </a:lnTo>
                <a:cubicBezTo>
                  <a:pt x="83915" y="167164"/>
                  <a:pt x="75819" y="155353"/>
                  <a:pt x="64294" y="148685"/>
                </a:cubicBezTo>
                <a:lnTo>
                  <a:pt x="97441" y="82296"/>
                </a:lnTo>
                <a:cubicBezTo>
                  <a:pt x="102680" y="84487"/>
                  <a:pt x="108395" y="85725"/>
                  <a:pt x="114300" y="85725"/>
                </a:cubicBezTo>
                <a:cubicBezTo>
                  <a:pt x="120206" y="85725"/>
                  <a:pt x="125921" y="84487"/>
                  <a:pt x="131064" y="82296"/>
                </a:cubicBezTo>
                <a:lnTo>
                  <a:pt x="164306" y="148685"/>
                </a:lnTo>
                <a:cubicBezTo>
                  <a:pt x="152781" y="155353"/>
                  <a:pt x="144685" y="167164"/>
                  <a:pt x="143161" y="180975"/>
                </a:cubicBezTo>
                <a:close/>
              </a:path>
            </a:pathLst>
          </a:custGeom>
          <a:solidFill>
            <a:srgbClr val="26788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1" name="Graphic 79">
            <a:extLst>
              <a:ext uri="{FF2B5EF4-FFF2-40B4-BE49-F238E27FC236}">
                <a16:creationId xmlns:a16="http://schemas.microsoft.com/office/drawing/2014/main" id="{CC61C034-9574-4721-BACE-E2F82433E722}"/>
              </a:ext>
            </a:extLst>
          </p:cNvPr>
          <p:cNvGrpSpPr/>
          <p:nvPr/>
        </p:nvGrpSpPr>
        <p:grpSpPr>
          <a:xfrm>
            <a:off x="383044" y="2616098"/>
            <a:ext cx="282846" cy="277458"/>
            <a:chOff x="5986582" y="3324296"/>
            <a:chExt cx="218303" cy="214145"/>
          </a:xfrm>
          <a:solidFill>
            <a:srgbClr val="267884"/>
          </a:solidFill>
        </p:grpSpPr>
        <p:sp>
          <p:nvSpPr>
            <p:cNvPr id="82" name="Freeform: Shape 81">
              <a:extLst>
                <a:ext uri="{FF2B5EF4-FFF2-40B4-BE49-F238E27FC236}">
                  <a16:creationId xmlns:a16="http://schemas.microsoft.com/office/drawing/2014/main" id="{647E9956-9927-4147-BE24-F85E3F1777BE}"/>
                </a:ext>
              </a:extLst>
            </p:cNvPr>
            <p:cNvSpPr/>
            <p:nvPr/>
          </p:nvSpPr>
          <p:spPr>
            <a:xfrm>
              <a:off x="6043516" y="3324296"/>
              <a:ext cx="104775" cy="152233"/>
            </a:xfrm>
            <a:custGeom>
              <a:avLst/>
              <a:gdLst>
                <a:gd name="connsiteX0" fmla="*/ 52388 w 104775"/>
                <a:gd name="connsiteY0" fmla="*/ 152233 h 152233"/>
                <a:gd name="connsiteX1" fmla="*/ 104775 w 104775"/>
                <a:gd name="connsiteY1" fmla="*/ 99846 h 152233"/>
                <a:gd name="connsiteX2" fmla="*/ 56293 w 104775"/>
                <a:gd name="connsiteY2" fmla="*/ 1929 h 152233"/>
                <a:gd name="connsiteX3" fmla="*/ 48482 w 104775"/>
                <a:gd name="connsiteY3" fmla="*/ 1929 h 152233"/>
                <a:gd name="connsiteX4" fmla="*/ 0 w 104775"/>
                <a:gd name="connsiteY4" fmla="*/ 99846 h 152233"/>
                <a:gd name="connsiteX5" fmla="*/ 52388 w 104775"/>
                <a:gd name="connsiteY5" fmla="*/ 152233 h 152233"/>
                <a:gd name="connsiteX6" fmla="*/ 23813 w 104775"/>
                <a:gd name="connsiteY6" fmla="*/ 95083 h 152233"/>
                <a:gd name="connsiteX7" fmla="*/ 28575 w 104775"/>
                <a:gd name="connsiteY7" fmla="*/ 99846 h 152233"/>
                <a:gd name="connsiteX8" fmla="*/ 46006 w 104775"/>
                <a:gd name="connsiteY8" fmla="*/ 117277 h 152233"/>
                <a:gd name="connsiteX9" fmla="*/ 50768 w 104775"/>
                <a:gd name="connsiteY9" fmla="*/ 122039 h 152233"/>
                <a:gd name="connsiteX10" fmla="*/ 46006 w 104775"/>
                <a:gd name="connsiteY10" fmla="*/ 126802 h 152233"/>
                <a:gd name="connsiteX11" fmla="*/ 19050 w 104775"/>
                <a:gd name="connsiteY11" fmla="*/ 99846 h 152233"/>
                <a:gd name="connsiteX12" fmla="*/ 23813 w 104775"/>
                <a:gd name="connsiteY12" fmla="*/ 95083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775" h="152233">
                  <a:moveTo>
                    <a:pt x="52388" y="152233"/>
                  </a:moveTo>
                  <a:cubicBezTo>
                    <a:pt x="81248" y="152233"/>
                    <a:pt x="104775" y="128707"/>
                    <a:pt x="104775" y="99846"/>
                  </a:cubicBezTo>
                  <a:cubicBezTo>
                    <a:pt x="104775" y="72414"/>
                    <a:pt x="58293" y="4786"/>
                    <a:pt x="56293" y="1929"/>
                  </a:cubicBezTo>
                  <a:cubicBezTo>
                    <a:pt x="54483" y="-643"/>
                    <a:pt x="50197" y="-643"/>
                    <a:pt x="48482" y="1929"/>
                  </a:cubicBezTo>
                  <a:cubicBezTo>
                    <a:pt x="46482" y="4786"/>
                    <a:pt x="0" y="72414"/>
                    <a:pt x="0" y="99846"/>
                  </a:cubicBezTo>
                  <a:cubicBezTo>
                    <a:pt x="0" y="128707"/>
                    <a:pt x="23527" y="152233"/>
                    <a:pt x="52388" y="152233"/>
                  </a:cubicBezTo>
                  <a:close/>
                  <a:moveTo>
                    <a:pt x="23813" y="95083"/>
                  </a:moveTo>
                  <a:cubicBezTo>
                    <a:pt x="26480" y="95083"/>
                    <a:pt x="28575" y="97179"/>
                    <a:pt x="28575" y="99846"/>
                  </a:cubicBezTo>
                  <a:cubicBezTo>
                    <a:pt x="28575" y="109466"/>
                    <a:pt x="36386" y="117277"/>
                    <a:pt x="46006" y="117277"/>
                  </a:cubicBezTo>
                  <a:cubicBezTo>
                    <a:pt x="48673" y="117277"/>
                    <a:pt x="50768" y="119372"/>
                    <a:pt x="50768" y="122039"/>
                  </a:cubicBezTo>
                  <a:cubicBezTo>
                    <a:pt x="50768" y="124706"/>
                    <a:pt x="48673" y="126802"/>
                    <a:pt x="46006" y="126802"/>
                  </a:cubicBezTo>
                  <a:cubicBezTo>
                    <a:pt x="31147" y="126802"/>
                    <a:pt x="19050" y="114705"/>
                    <a:pt x="19050" y="99846"/>
                  </a:cubicBezTo>
                  <a:cubicBezTo>
                    <a:pt x="19050" y="97179"/>
                    <a:pt x="21241" y="95083"/>
                    <a:pt x="23813" y="9508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1BBC2B0D-E9EE-42AB-A748-A6AF735EDE42}"/>
                </a:ext>
              </a:extLst>
            </p:cNvPr>
            <p:cNvSpPr/>
            <p:nvPr/>
          </p:nvSpPr>
          <p:spPr>
            <a:xfrm>
              <a:off x="6024240" y="3480875"/>
              <a:ext cx="143009" cy="28991"/>
            </a:xfrm>
            <a:custGeom>
              <a:avLst/>
              <a:gdLst>
                <a:gd name="connsiteX0" fmla="*/ 71664 w 143009"/>
                <a:gd name="connsiteY0" fmla="*/ 28992 h 28991"/>
                <a:gd name="connsiteX1" fmla="*/ 141006 w 143009"/>
                <a:gd name="connsiteY1" fmla="*/ 8894 h 28991"/>
                <a:gd name="connsiteX2" fmla="*/ 142149 w 143009"/>
                <a:gd name="connsiteY2" fmla="*/ 2227 h 28991"/>
                <a:gd name="connsiteX3" fmla="*/ 135481 w 143009"/>
                <a:gd name="connsiteY3" fmla="*/ 1084 h 28991"/>
                <a:gd name="connsiteX4" fmla="*/ 71664 w 143009"/>
                <a:gd name="connsiteY4" fmla="*/ 19372 h 28991"/>
                <a:gd name="connsiteX5" fmla="*/ 7561 w 143009"/>
                <a:gd name="connsiteY5" fmla="*/ 893 h 28991"/>
                <a:gd name="connsiteX6" fmla="*/ 893 w 143009"/>
                <a:gd name="connsiteY6" fmla="*/ 1941 h 28991"/>
                <a:gd name="connsiteX7" fmla="*/ 1941 w 143009"/>
                <a:gd name="connsiteY7" fmla="*/ 8608 h 28991"/>
                <a:gd name="connsiteX8" fmla="*/ 71664 w 143009"/>
                <a:gd name="connsiteY8" fmla="*/ 28992 h 2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009" h="28991">
                  <a:moveTo>
                    <a:pt x="71664" y="28992"/>
                  </a:moveTo>
                  <a:cubicBezTo>
                    <a:pt x="97858" y="28992"/>
                    <a:pt x="123099" y="21658"/>
                    <a:pt x="141006" y="8894"/>
                  </a:cubicBezTo>
                  <a:cubicBezTo>
                    <a:pt x="143101" y="7370"/>
                    <a:pt x="143673" y="4417"/>
                    <a:pt x="142149" y="2227"/>
                  </a:cubicBezTo>
                  <a:cubicBezTo>
                    <a:pt x="140625" y="131"/>
                    <a:pt x="137672" y="-440"/>
                    <a:pt x="135481" y="1084"/>
                  </a:cubicBezTo>
                  <a:cubicBezTo>
                    <a:pt x="119194" y="12704"/>
                    <a:pt x="95953" y="19372"/>
                    <a:pt x="71664" y="19372"/>
                  </a:cubicBezTo>
                  <a:cubicBezTo>
                    <a:pt x="47280" y="19372"/>
                    <a:pt x="23944" y="12609"/>
                    <a:pt x="7561" y="893"/>
                  </a:cubicBezTo>
                  <a:cubicBezTo>
                    <a:pt x="5465" y="-631"/>
                    <a:pt x="2417" y="-155"/>
                    <a:pt x="893" y="1941"/>
                  </a:cubicBezTo>
                  <a:cubicBezTo>
                    <a:pt x="-631" y="4036"/>
                    <a:pt x="-155" y="7084"/>
                    <a:pt x="1941" y="8608"/>
                  </a:cubicBezTo>
                  <a:cubicBezTo>
                    <a:pt x="19943" y="21562"/>
                    <a:pt x="45375" y="28992"/>
                    <a:pt x="71664" y="28992"/>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6EE30940-6530-44A4-959A-35C3C662A227}"/>
                </a:ext>
              </a:extLst>
            </p:cNvPr>
            <p:cNvSpPr/>
            <p:nvPr/>
          </p:nvSpPr>
          <p:spPr>
            <a:xfrm>
              <a:off x="5986582" y="3495700"/>
              <a:ext cx="218303" cy="42741"/>
            </a:xfrm>
            <a:custGeom>
              <a:avLst/>
              <a:gdLst>
                <a:gd name="connsiteX0" fmla="*/ 217240 w 218303"/>
                <a:gd name="connsiteY0" fmla="*/ 2165 h 42741"/>
                <a:gd name="connsiteX1" fmla="*/ 210572 w 218303"/>
                <a:gd name="connsiteY1" fmla="*/ 1499 h 42741"/>
                <a:gd name="connsiteX2" fmla="*/ 109417 w 218303"/>
                <a:gd name="connsiteY2" fmla="*/ 33217 h 42741"/>
                <a:gd name="connsiteX3" fmla="*/ 7785 w 218303"/>
                <a:gd name="connsiteY3" fmla="*/ 1118 h 42741"/>
                <a:gd name="connsiteX4" fmla="*/ 1118 w 218303"/>
                <a:gd name="connsiteY4" fmla="*/ 1784 h 42741"/>
                <a:gd name="connsiteX5" fmla="*/ 1784 w 218303"/>
                <a:gd name="connsiteY5" fmla="*/ 8452 h 42741"/>
                <a:gd name="connsiteX6" fmla="*/ 109512 w 218303"/>
                <a:gd name="connsiteY6" fmla="*/ 42742 h 42741"/>
                <a:gd name="connsiteX7" fmla="*/ 216764 w 218303"/>
                <a:gd name="connsiteY7" fmla="*/ 8928 h 42741"/>
                <a:gd name="connsiteX8" fmla="*/ 217240 w 218303"/>
                <a:gd name="connsiteY8" fmla="*/ 2165 h 4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303" h="42741">
                  <a:moveTo>
                    <a:pt x="217240" y="2165"/>
                  </a:moveTo>
                  <a:cubicBezTo>
                    <a:pt x="215621" y="165"/>
                    <a:pt x="212573" y="-216"/>
                    <a:pt x="210572" y="1499"/>
                  </a:cubicBezTo>
                  <a:cubicBezTo>
                    <a:pt x="185807" y="21596"/>
                    <a:pt x="148946" y="33217"/>
                    <a:pt x="109417" y="33217"/>
                  </a:cubicBezTo>
                  <a:cubicBezTo>
                    <a:pt x="69507" y="33217"/>
                    <a:pt x="32455" y="21501"/>
                    <a:pt x="7785" y="1118"/>
                  </a:cubicBezTo>
                  <a:cubicBezTo>
                    <a:pt x="5785" y="-597"/>
                    <a:pt x="2737" y="-311"/>
                    <a:pt x="1118" y="1784"/>
                  </a:cubicBezTo>
                  <a:cubicBezTo>
                    <a:pt x="-597" y="3785"/>
                    <a:pt x="-311" y="6833"/>
                    <a:pt x="1784" y="8452"/>
                  </a:cubicBezTo>
                  <a:cubicBezTo>
                    <a:pt x="28169" y="30264"/>
                    <a:pt x="67507" y="42742"/>
                    <a:pt x="109512" y="42742"/>
                  </a:cubicBezTo>
                  <a:cubicBezTo>
                    <a:pt x="151232" y="42742"/>
                    <a:pt x="190284" y="30455"/>
                    <a:pt x="216764" y="8928"/>
                  </a:cubicBezTo>
                  <a:cubicBezTo>
                    <a:pt x="218573" y="7214"/>
                    <a:pt x="218859" y="4261"/>
                    <a:pt x="217240" y="216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6" name="Graphic 84">
            <a:extLst>
              <a:ext uri="{FF2B5EF4-FFF2-40B4-BE49-F238E27FC236}">
                <a16:creationId xmlns:a16="http://schemas.microsoft.com/office/drawing/2014/main" id="{51CC8E4D-4D31-4EA6-8B94-F10C5EFF3FB1}"/>
              </a:ext>
            </a:extLst>
          </p:cNvPr>
          <p:cNvGrpSpPr/>
          <p:nvPr/>
        </p:nvGrpSpPr>
        <p:grpSpPr>
          <a:xfrm>
            <a:off x="383956" y="2979939"/>
            <a:ext cx="247194" cy="295446"/>
            <a:chOff x="6000750" y="3314700"/>
            <a:chExt cx="190785" cy="228028"/>
          </a:xfrm>
          <a:solidFill>
            <a:srgbClr val="267884"/>
          </a:solidFill>
        </p:grpSpPr>
        <p:sp>
          <p:nvSpPr>
            <p:cNvPr id="87" name="Freeform: Shape 86">
              <a:extLst>
                <a:ext uri="{FF2B5EF4-FFF2-40B4-BE49-F238E27FC236}">
                  <a16:creationId xmlns:a16="http://schemas.microsoft.com/office/drawing/2014/main" id="{CDA4331B-D50F-420C-9324-DAC09B7FE163}"/>
                </a:ext>
              </a:extLst>
            </p:cNvPr>
            <p:cNvSpPr/>
            <p:nvPr/>
          </p:nvSpPr>
          <p:spPr>
            <a:xfrm>
              <a:off x="6034087" y="3504628"/>
              <a:ext cx="123851" cy="38100"/>
            </a:xfrm>
            <a:custGeom>
              <a:avLst/>
              <a:gdLst>
                <a:gd name="connsiteX0" fmla="*/ 0 w 123851"/>
                <a:gd name="connsiteY0" fmla="*/ 0 h 38100"/>
                <a:gd name="connsiteX1" fmla="*/ 0 w 123851"/>
                <a:gd name="connsiteY1" fmla="*/ 33338 h 38100"/>
                <a:gd name="connsiteX2" fmla="*/ 4763 w 123851"/>
                <a:gd name="connsiteY2" fmla="*/ 38100 h 38100"/>
                <a:gd name="connsiteX3" fmla="*/ 119348 w 123851"/>
                <a:gd name="connsiteY3" fmla="*/ 38100 h 38100"/>
                <a:gd name="connsiteX4" fmla="*/ 123825 w 123851"/>
                <a:gd name="connsiteY4" fmla="*/ 33338 h 38100"/>
                <a:gd name="connsiteX5" fmla="*/ 123825 w 123851"/>
                <a:gd name="connsiteY5" fmla="*/ 0 h 38100"/>
                <a:gd name="connsiteX6" fmla="*/ 0 w 123851"/>
                <a:gd name="connsiteY6"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51" h="38100">
                  <a:moveTo>
                    <a:pt x="0" y="0"/>
                  </a:moveTo>
                  <a:lnTo>
                    <a:pt x="0" y="33338"/>
                  </a:lnTo>
                  <a:cubicBezTo>
                    <a:pt x="0" y="36004"/>
                    <a:pt x="2096" y="38100"/>
                    <a:pt x="4763" y="38100"/>
                  </a:cubicBezTo>
                  <a:lnTo>
                    <a:pt x="119348" y="38100"/>
                  </a:lnTo>
                  <a:cubicBezTo>
                    <a:pt x="122015" y="38100"/>
                    <a:pt x="124111" y="36004"/>
                    <a:pt x="123825" y="33338"/>
                  </a:cubicBezTo>
                  <a:lnTo>
                    <a:pt x="123825" y="0"/>
                  </a:lnTo>
                  <a:lnTo>
                    <a:pt x="0"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Freeform: Shape 87">
              <a:extLst>
                <a:ext uri="{FF2B5EF4-FFF2-40B4-BE49-F238E27FC236}">
                  <a16:creationId xmlns:a16="http://schemas.microsoft.com/office/drawing/2014/main" id="{CFD36BF0-0683-4D53-AFF6-ECF451C0F6F3}"/>
                </a:ext>
              </a:extLst>
            </p:cNvPr>
            <p:cNvSpPr/>
            <p:nvPr/>
          </p:nvSpPr>
          <p:spPr>
            <a:xfrm>
              <a:off x="6000750" y="3314700"/>
              <a:ext cx="190785" cy="180403"/>
            </a:xfrm>
            <a:custGeom>
              <a:avLst/>
              <a:gdLst>
                <a:gd name="connsiteX0" fmla="*/ 152686 w 190785"/>
                <a:gd name="connsiteY0" fmla="*/ 23813 h 180403"/>
                <a:gd name="connsiteX1" fmla="*/ 139541 w 190785"/>
                <a:gd name="connsiteY1" fmla="*/ 26099 h 180403"/>
                <a:gd name="connsiteX2" fmla="*/ 95536 w 190785"/>
                <a:gd name="connsiteY2" fmla="*/ 0 h 180403"/>
                <a:gd name="connsiteX3" fmla="*/ 51245 w 190785"/>
                <a:gd name="connsiteY3" fmla="*/ 26099 h 180403"/>
                <a:gd name="connsiteX4" fmla="*/ 38100 w 190785"/>
                <a:gd name="connsiteY4" fmla="*/ 23813 h 180403"/>
                <a:gd name="connsiteX5" fmla="*/ 0 w 190785"/>
                <a:gd name="connsiteY5" fmla="*/ 61913 h 180403"/>
                <a:gd name="connsiteX6" fmla="*/ 33338 w 190785"/>
                <a:gd name="connsiteY6" fmla="*/ 99727 h 180403"/>
                <a:gd name="connsiteX7" fmla="*/ 33338 w 190785"/>
                <a:gd name="connsiteY7" fmla="*/ 180404 h 180403"/>
                <a:gd name="connsiteX8" fmla="*/ 61913 w 190785"/>
                <a:gd name="connsiteY8" fmla="*/ 180404 h 180403"/>
                <a:gd name="connsiteX9" fmla="*/ 61913 w 190785"/>
                <a:gd name="connsiteY9" fmla="*/ 147066 h 180403"/>
                <a:gd name="connsiteX10" fmla="*/ 66770 w 190785"/>
                <a:gd name="connsiteY10" fmla="*/ 142304 h 180403"/>
                <a:gd name="connsiteX11" fmla="*/ 71533 w 190785"/>
                <a:gd name="connsiteY11" fmla="*/ 147066 h 180403"/>
                <a:gd name="connsiteX12" fmla="*/ 71533 w 190785"/>
                <a:gd name="connsiteY12" fmla="*/ 180404 h 180403"/>
                <a:gd name="connsiteX13" fmla="*/ 90488 w 190785"/>
                <a:gd name="connsiteY13" fmla="*/ 180404 h 180403"/>
                <a:gd name="connsiteX14" fmla="*/ 90488 w 190785"/>
                <a:gd name="connsiteY14" fmla="*/ 137541 h 180403"/>
                <a:gd name="connsiteX15" fmla="*/ 95250 w 190785"/>
                <a:gd name="connsiteY15" fmla="*/ 132779 h 180403"/>
                <a:gd name="connsiteX16" fmla="*/ 100013 w 190785"/>
                <a:gd name="connsiteY16" fmla="*/ 137541 h 180403"/>
                <a:gd name="connsiteX17" fmla="*/ 100013 w 190785"/>
                <a:gd name="connsiteY17" fmla="*/ 180404 h 180403"/>
                <a:gd name="connsiteX18" fmla="*/ 119063 w 190785"/>
                <a:gd name="connsiteY18" fmla="*/ 180404 h 180403"/>
                <a:gd name="connsiteX19" fmla="*/ 119063 w 190785"/>
                <a:gd name="connsiteY19" fmla="*/ 147066 h 180403"/>
                <a:gd name="connsiteX20" fmla="*/ 124016 w 190785"/>
                <a:gd name="connsiteY20" fmla="*/ 142304 h 180403"/>
                <a:gd name="connsiteX21" fmla="*/ 128588 w 190785"/>
                <a:gd name="connsiteY21" fmla="*/ 147066 h 180403"/>
                <a:gd name="connsiteX22" fmla="*/ 128588 w 190785"/>
                <a:gd name="connsiteY22" fmla="*/ 180404 h 180403"/>
                <a:gd name="connsiteX23" fmla="*/ 157163 w 190785"/>
                <a:gd name="connsiteY23" fmla="*/ 180404 h 180403"/>
                <a:gd name="connsiteX24" fmla="*/ 157163 w 190785"/>
                <a:gd name="connsiteY24" fmla="*/ 99727 h 180403"/>
                <a:gd name="connsiteX25" fmla="*/ 190786 w 190785"/>
                <a:gd name="connsiteY25" fmla="*/ 61913 h 180403"/>
                <a:gd name="connsiteX26" fmla="*/ 152686 w 190785"/>
                <a:gd name="connsiteY26" fmla="*/ 23813 h 18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0785" h="180403">
                  <a:moveTo>
                    <a:pt x="152686" y="23813"/>
                  </a:moveTo>
                  <a:cubicBezTo>
                    <a:pt x="148209" y="23813"/>
                    <a:pt x="143732" y="24575"/>
                    <a:pt x="139541" y="26099"/>
                  </a:cubicBezTo>
                  <a:cubicBezTo>
                    <a:pt x="132493" y="11335"/>
                    <a:pt x="114014" y="0"/>
                    <a:pt x="95536" y="0"/>
                  </a:cubicBezTo>
                  <a:cubicBezTo>
                    <a:pt x="76962" y="0"/>
                    <a:pt x="58293" y="11335"/>
                    <a:pt x="51245" y="26099"/>
                  </a:cubicBezTo>
                  <a:cubicBezTo>
                    <a:pt x="47054" y="24575"/>
                    <a:pt x="42577" y="23813"/>
                    <a:pt x="38100" y="23813"/>
                  </a:cubicBezTo>
                  <a:cubicBezTo>
                    <a:pt x="17050" y="23813"/>
                    <a:pt x="0" y="40862"/>
                    <a:pt x="0" y="61913"/>
                  </a:cubicBezTo>
                  <a:cubicBezTo>
                    <a:pt x="0" y="81629"/>
                    <a:pt x="14288" y="97441"/>
                    <a:pt x="33338" y="99727"/>
                  </a:cubicBezTo>
                  <a:lnTo>
                    <a:pt x="33338" y="180404"/>
                  </a:lnTo>
                  <a:lnTo>
                    <a:pt x="61913" y="180404"/>
                  </a:lnTo>
                  <a:lnTo>
                    <a:pt x="61913" y="147066"/>
                  </a:lnTo>
                  <a:cubicBezTo>
                    <a:pt x="62008" y="144399"/>
                    <a:pt x="64103" y="142304"/>
                    <a:pt x="66770" y="142304"/>
                  </a:cubicBezTo>
                  <a:cubicBezTo>
                    <a:pt x="69437" y="142304"/>
                    <a:pt x="71533" y="144399"/>
                    <a:pt x="71533" y="147066"/>
                  </a:cubicBezTo>
                  <a:lnTo>
                    <a:pt x="71533" y="180404"/>
                  </a:lnTo>
                  <a:lnTo>
                    <a:pt x="90488" y="180404"/>
                  </a:lnTo>
                  <a:lnTo>
                    <a:pt x="90488" y="137541"/>
                  </a:lnTo>
                  <a:cubicBezTo>
                    <a:pt x="90488" y="134874"/>
                    <a:pt x="92583" y="132779"/>
                    <a:pt x="95250" y="132779"/>
                  </a:cubicBezTo>
                  <a:cubicBezTo>
                    <a:pt x="97917" y="132779"/>
                    <a:pt x="100013" y="134874"/>
                    <a:pt x="100013" y="137541"/>
                  </a:cubicBezTo>
                  <a:lnTo>
                    <a:pt x="100013" y="180404"/>
                  </a:lnTo>
                  <a:lnTo>
                    <a:pt x="119063" y="180404"/>
                  </a:lnTo>
                  <a:lnTo>
                    <a:pt x="119063" y="147066"/>
                  </a:lnTo>
                  <a:cubicBezTo>
                    <a:pt x="119253" y="144399"/>
                    <a:pt x="121349" y="142304"/>
                    <a:pt x="124016" y="142304"/>
                  </a:cubicBezTo>
                  <a:cubicBezTo>
                    <a:pt x="126683" y="142304"/>
                    <a:pt x="128778" y="144399"/>
                    <a:pt x="128588" y="147066"/>
                  </a:cubicBezTo>
                  <a:lnTo>
                    <a:pt x="128588" y="180404"/>
                  </a:lnTo>
                  <a:lnTo>
                    <a:pt x="157163" y="180404"/>
                  </a:lnTo>
                  <a:lnTo>
                    <a:pt x="157163" y="99727"/>
                  </a:lnTo>
                  <a:cubicBezTo>
                    <a:pt x="176498" y="97441"/>
                    <a:pt x="190786" y="81629"/>
                    <a:pt x="190786" y="61913"/>
                  </a:cubicBezTo>
                  <a:cubicBezTo>
                    <a:pt x="190786" y="40862"/>
                    <a:pt x="173736" y="23813"/>
                    <a:pt x="152686" y="2381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2" name="Graphic 90">
            <a:extLst>
              <a:ext uri="{FF2B5EF4-FFF2-40B4-BE49-F238E27FC236}">
                <a16:creationId xmlns:a16="http://schemas.microsoft.com/office/drawing/2014/main" id="{7F549EAA-BA15-4CCE-84B4-A20D5C9BFA25}"/>
              </a:ext>
            </a:extLst>
          </p:cNvPr>
          <p:cNvGrpSpPr/>
          <p:nvPr/>
        </p:nvGrpSpPr>
        <p:grpSpPr>
          <a:xfrm>
            <a:off x="343293" y="1987785"/>
            <a:ext cx="279528" cy="279528"/>
            <a:chOff x="5986462" y="3319462"/>
            <a:chExt cx="219075" cy="219075"/>
          </a:xfrm>
          <a:solidFill>
            <a:srgbClr val="267884"/>
          </a:solidFill>
        </p:grpSpPr>
        <p:sp>
          <p:nvSpPr>
            <p:cNvPr id="93" name="Freeform: Shape 92">
              <a:extLst>
                <a:ext uri="{FF2B5EF4-FFF2-40B4-BE49-F238E27FC236}">
                  <a16:creationId xmlns:a16="http://schemas.microsoft.com/office/drawing/2014/main" id="{F51769A8-8B5F-4108-9AFE-20FC11D84010}"/>
                </a:ext>
              </a:extLst>
            </p:cNvPr>
            <p:cNvSpPr/>
            <p:nvPr/>
          </p:nvSpPr>
          <p:spPr>
            <a:xfrm>
              <a:off x="5986462" y="3448811"/>
              <a:ext cx="88868" cy="88868"/>
            </a:xfrm>
            <a:custGeom>
              <a:avLst/>
              <a:gdLst>
                <a:gd name="connsiteX0" fmla="*/ 88868 w 88868"/>
                <a:gd name="connsiteY0" fmla="*/ 26956 h 88868"/>
                <a:gd name="connsiteX1" fmla="*/ 72962 w 88868"/>
                <a:gd name="connsiteY1" fmla="*/ 15907 h 88868"/>
                <a:gd name="connsiteX2" fmla="*/ 62008 w 88868"/>
                <a:gd name="connsiteY2" fmla="*/ 0 h 88868"/>
                <a:gd name="connsiteX3" fmla="*/ 5620 w 88868"/>
                <a:gd name="connsiteY3" fmla="*/ 56388 h 88868"/>
                <a:gd name="connsiteX4" fmla="*/ 0 w 88868"/>
                <a:gd name="connsiteY4" fmla="*/ 69818 h 88868"/>
                <a:gd name="connsiteX5" fmla="*/ 5620 w 88868"/>
                <a:gd name="connsiteY5" fmla="*/ 83249 h 88868"/>
                <a:gd name="connsiteX6" fmla="*/ 19050 w 88868"/>
                <a:gd name="connsiteY6" fmla="*/ 88868 h 88868"/>
                <a:gd name="connsiteX7" fmla="*/ 32480 w 88868"/>
                <a:gd name="connsiteY7" fmla="*/ 83249 h 88868"/>
                <a:gd name="connsiteX8" fmla="*/ 88868 w 88868"/>
                <a:gd name="connsiteY8" fmla="*/ 26956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868" h="88868">
                  <a:moveTo>
                    <a:pt x="88868" y="26956"/>
                  </a:moveTo>
                  <a:cubicBezTo>
                    <a:pt x="82963" y="24194"/>
                    <a:pt x="77534" y="20574"/>
                    <a:pt x="72962" y="15907"/>
                  </a:cubicBezTo>
                  <a:cubicBezTo>
                    <a:pt x="68294" y="11240"/>
                    <a:pt x="64675" y="5905"/>
                    <a:pt x="62008" y="0"/>
                  </a:cubicBezTo>
                  <a:lnTo>
                    <a:pt x="5620" y="56388"/>
                  </a:lnTo>
                  <a:cubicBezTo>
                    <a:pt x="2000" y="59912"/>
                    <a:pt x="0" y="64675"/>
                    <a:pt x="0" y="69818"/>
                  </a:cubicBezTo>
                  <a:cubicBezTo>
                    <a:pt x="0" y="74962"/>
                    <a:pt x="2000" y="79724"/>
                    <a:pt x="5620" y="83249"/>
                  </a:cubicBezTo>
                  <a:cubicBezTo>
                    <a:pt x="9144" y="86868"/>
                    <a:pt x="14002" y="88868"/>
                    <a:pt x="19050" y="88868"/>
                  </a:cubicBezTo>
                  <a:cubicBezTo>
                    <a:pt x="24098" y="88868"/>
                    <a:pt x="28956" y="86868"/>
                    <a:pt x="32480" y="83249"/>
                  </a:cubicBezTo>
                  <a:lnTo>
                    <a:pt x="88868" y="26956"/>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1F43EA04-AA57-4148-8E94-567D706CDFDE}"/>
                </a:ext>
              </a:extLst>
            </p:cNvPr>
            <p:cNvSpPr/>
            <p:nvPr/>
          </p:nvSpPr>
          <p:spPr>
            <a:xfrm>
              <a:off x="6052194" y="3319462"/>
              <a:ext cx="152519" cy="152495"/>
            </a:xfrm>
            <a:custGeom>
              <a:avLst/>
              <a:gdLst>
                <a:gd name="connsiteX0" fmla="*/ 138578 w 152519"/>
                <a:gd name="connsiteY0" fmla="*/ 13907 h 152495"/>
                <a:gd name="connsiteX1" fmla="*/ 102002 w 152519"/>
                <a:gd name="connsiteY1" fmla="*/ 0 h 152495"/>
                <a:gd name="connsiteX2" fmla="*/ 32375 w 152519"/>
                <a:gd name="connsiteY2" fmla="*/ 32480 h 152495"/>
                <a:gd name="connsiteX3" fmla="*/ 1323 w 152519"/>
                <a:gd name="connsiteY3" fmla="*/ 88487 h 152495"/>
                <a:gd name="connsiteX4" fmla="*/ 13991 w 152519"/>
                <a:gd name="connsiteY4" fmla="*/ 138589 h 152495"/>
                <a:gd name="connsiteX5" fmla="*/ 50472 w 152519"/>
                <a:gd name="connsiteY5" fmla="*/ 152495 h 152495"/>
                <a:gd name="connsiteX6" fmla="*/ 120100 w 152519"/>
                <a:gd name="connsiteY6" fmla="*/ 120015 h 152495"/>
                <a:gd name="connsiteX7" fmla="*/ 151247 w 152519"/>
                <a:gd name="connsiteY7" fmla="*/ 64008 h 152495"/>
                <a:gd name="connsiteX8" fmla="*/ 138578 w 152519"/>
                <a:gd name="connsiteY8" fmla="*/ 13907 h 152495"/>
                <a:gd name="connsiteX9" fmla="*/ 127910 w 152519"/>
                <a:gd name="connsiteY9" fmla="*/ 46768 h 152495"/>
                <a:gd name="connsiteX10" fmla="*/ 93049 w 152519"/>
                <a:gd name="connsiteY10" fmla="*/ 93059 h 152495"/>
                <a:gd name="connsiteX11" fmla="*/ 25612 w 152519"/>
                <a:gd name="connsiteY11" fmla="*/ 133541 h 152495"/>
                <a:gd name="connsiteX12" fmla="*/ 133625 w 152519"/>
                <a:gd name="connsiteY12" fmla="*/ 25527 h 152495"/>
                <a:gd name="connsiteX13" fmla="*/ 127910 w 152519"/>
                <a:gd name="connsiteY13" fmla="*/ 46768 h 152495"/>
                <a:gd name="connsiteX14" fmla="*/ 24564 w 152519"/>
                <a:gd name="connsiteY14" fmla="*/ 105728 h 152495"/>
                <a:gd name="connsiteX15" fmla="*/ 59426 w 152519"/>
                <a:gd name="connsiteY15" fmla="*/ 59436 h 152495"/>
                <a:gd name="connsiteX16" fmla="*/ 126863 w 152519"/>
                <a:gd name="connsiteY16" fmla="*/ 18955 h 152495"/>
                <a:gd name="connsiteX17" fmla="*/ 18849 w 152519"/>
                <a:gd name="connsiteY17" fmla="*/ 126968 h 152495"/>
                <a:gd name="connsiteX18" fmla="*/ 24564 w 152519"/>
                <a:gd name="connsiteY18" fmla="*/ 105728 h 152495"/>
                <a:gd name="connsiteX19" fmla="*/ 10658 w 152519"/>
                <a:gd name="connsiteY19" fmla="*/ 90202 h 152495"/>
                <a:gd name="connsiteX20" fmla="*/ 39233 w 152519"/>
                <a:gd name="connsiteY20" fmla="*/ 39148 h 152495"/>
                <a:gd name="connsiteX21" fmla="*/ 102002 w 152519"/>
                <a:gd name="connsiteY21" fmla="*/ 9525 h 152495"/>
                <a:gd name="connsiteX22" fmla="*/ 114099 w 152519"/>
                <a:gd name="connsiteY22" fmla="*/ 11144 h 152495"/>
                <a:gd name="connsiteX23" fmla="*/ 52663 w 152519"/>
                <a:gd name="connsiteY23" fmla="*/ 52673 h 152495"/>
                <a:gd name="connsiteX24" fmla="*/ 15992 w 152519"/>
                <a:gd name="connsiteY24" fmla="*/ 101537 h 152495"/>
                <a:gd name="connsiteX25" fmla="*/ 10943 w 152519"/>
                <a:gd name="connsiteY25" fmla="*/ 114205 h 152495"/>
                <a:gd name="connsiteX26" fmla="*/ 10658 w 152519"/>
                <a:gd name="connsiteY26" fmla="*/ 90202 h 152495"/>
                <a:gd name="connsiteX27" fmla="*/ 141817 w 152519"/>
                <a:gd name="connsiteY27" fmla="*/ 62294 h 152495"/>
                <a:gd name="connsiteX28" fmla="*/ 113337 w 152519"/>
                <a:gd name="connsiteY28" fmla="*/ 113348 h 152495"/>
                <a:gd name="connsiteX29" fmla="*/ 50472 w 152519"/>
                <a:gd name="connsiteY29" fmla="*/ 142970 h 152495"/>
                <a:gd name="connsiteX30" fmla="*/ 38375 w 152519"/>
                <a:gd name="connsiteY30" fmla="*/ 141351 h 152495"/>
                <a:gd name="connsiteX31" fmla="*/ 99812 w 152519"/>
                <a:gd name="connsiteY31" fmla="*/ 99822 h 152495"/>
                <a:gd name="connsiteX32" fmla="*/ 136483 w 152519"/>
                <a:gd name="connsiteY32" fmla="*/ 50959 h 152495"/>
                <a:gd name="connsiteX33" fmla="*/ 141531 w 152519"/>
                <a:gd name="connsiteY33" fmla="*/ 38291 h 152495"/>
                <a:gd name="connsiteX34" fmla="*/ 141817 w 152519"/>
                <a:gd name="connsiteY34" fmla="*/ 62294 h 15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2519" h="152495">
                  <a:moveTo>
                    <a:pt x="138578" y="13907"/>
                  </a:moveTo>
                  <a:cubicBezTo>
                    <a:pt x="129434" y="4858"/>
                    <a:pt x="116766" y="0"/>
                    <a:pt x="102002" y="0"/>
                  </a:cubicBezTo>
                  <a:cubicBezTo>
                    <a:pt x="78761" y="0"/>
                    <a:pt x="52758" y="12097"/>
                    <a:pt x="32375" y="32480"/>
                  </a:cubicBezTo>
                  <a:cubicBezTo>
                    <a:pt x="16087" y="48863"/>
                    <a:pt x="4943" y="68771"/>
                    <a:pt x="1323" y="88487"/>
                  </a:cubicBezTo>
                  <a:cubicBezTo>
                    <a:pt x="-2487" y="108871"/>
                    <a:pt x="1990" y="126587"/>
                    <a:pt x="13991" y="138589"/>
                  </a:cubicBezTo>
                  <a:cubicBezTo>
                    <a:pt x="23135" y="147733"/>
                    <a:pt x="35708" y="152495"/>
                    <a:pt x="50472" y="152495"/>
                  </a:cubicBezTo>
                  <a:cubicBezTo>
                    <a:pt x="73713" y="152495"/>
                    <a:pt x="99716" y="140399"/>
                    <a:pt x="120100" y="120015"/>
                  </a:cubicBezTo>
                  <a:cubicBezTo>
                    <a:pt x="136483" y="103632"/>
                    <a:pt x="147532" y="83725"/>
                    <a:pt x="151247" y="64008"/>
                  </a:cubicBezTo>
                  <a:cubicBezTo>
                    <a:pt x="154961" y="43625"/>
                    <a:pt x="150485" y="25813"/>
                    <a:pt x="138578" y="13907"/>
                  </a:cubicBezTo>
                  <a:close/>
                  <a:moveTo>
                    <a:pt x="127910" y="46768"/>
                  </a:moveTo>
                  <a:cubicBezTo>
                    <a:pt x="120767" y="61246"/>
                    <a:pt x="108479" y="77724"/>
                    <a:pt x="93049" y="93059"/>
                  </a:cubicBezTo>
                  <a:cubicBezTo>
                    <a:pt x="76094" y="110014"/>
                    <a:pt x="43805" y="135446"/>
                    <a:pt x="25612" y="133541"/>
                  </a:cubicBezTo>
                  <a:lnTo>
                    <a:pt x="133625" y="25527"/>
                  </a:lnTo>
                  <a:cubicBezTo>
                    <a:pt x="134197" y="30480"/>
                    <a:pt x="132197" y="38005"/>
                    <a:pt x="127910" y="46768"/>
                  </a:cubicBezTo>
                  <a:close/>
                  <a:moveTo>
                    <a:pt x="24564" y="105728"/>
                  </a:moveTo>
                  <a:cubicBezTo>
                    <a:pt x="31613" y="91250"/>
                    <a:pt x="43995" y="74771"/>
                    <a:pt x="59426" y="59436"/>
                  </a:cubicBezTo>
                  <a:cubicBezTo>
                    <a:pt x="74666" y="44101"/>
                    <a:pt x="108003" y="16955"/>
                    <a:pt x="126863" y="18955"/>
                  </a:cubicBezTo>
                  <a:lnTo>
                    <a:pt x="18849" y="126968"/>
                  </a:lnTo>
                  <a:cubicBezTo>
                    <a:pt x="18278" y="121920"/>
                    <a:pt x="20278" y="114491"/>
                    <a:pt x="24564" y="105728"/>
                  </a:cubicBezTo>
                  <a:close/>
                  <a:moveTo>
                    <a:pt x="10658" y="90202"/>
                  </a:moveTo>
                  <a:cubicBezTo>
                    <a:pt x="13991" y="72390"/>
                    <a:pt x="24088" y="54293"/>
                    <a:pt x="39233" y="39148"/>
                  </a:cubicBezTo>
                  <a:cubicBezTo>
                    <a:pt x="57711" y="20574"/>
                    <a:pt x="81238" y="9525"/>
                    <a:pt x="102002" y="9525"/>
                  </a:cubicBezTo>
                  <a:cubicBezTo>
                    <a:pt x="106289" y="9525"/>
                    <a:pt x="110289" y="10192"/>
                    <a:pt x="114099" y="11144"/>
                  </a:cubicBezTo>
                  <a:cubicBezTo>
                    <a:pt x="96764" y="16193"/>
                    <a:pt x="74094" y="31242"/>
                    <a:pt x="52663" y="52673"/>
                  </a:cubicBezTo>
                  <a:cubicBezTo>
                    <a:pt x="36566" y="68771"/>
                    <a:pt x="23516" y="86106"/>
                    <a:pt x="15992" y="101537"/>
                  </a:cubicBezTo>
                  <a:cubicBezTo>
                    <a:pt x="13801" y="106109"/>
                    <a:pt x="12086" y="110300"/>
                    <a:pt x="10943" y="114205"/>
                  </a:cubicBezTo>
                  <a:cubicBezTo>
                    <a:pt x="9229" y="107061"/>
                    <a:pt x="9038" y="98965"/>
                    <a:pt x="10658" y="90202"/>
                  </a:cubicBezTo>
                  <a:close/>
                  <a:moveTo>
                    <a:pt x="141817" y="62294"/>
                  </a:moveTo>
                  <a:cubicBezTo>
                    <a:pt x="138483" y="80105"/>
                    <a:pt x="128387" y="98203"/>
                    <a:pt x="113337" y="113348"/>
                  </a:cubicBezTo>
                  <a:cubicBezTo>
                    <a:pt x="94763" y="131921"/>
                    <a:pt x="71237" y="142970"/>
                    <a:pt x="50472" y="142970"/>
                  </a:cubicBezTo>
                  <a:cubicBezTo>
                    <a:pt x="46186" y="142970"/>
                    <a:pt x="42185" y="142304"/>
                    <a:pt x="38375" y="141351"/>
                  </a:cubicBezTo>
                  <a:cubicBezTo>
                    <a:pt x="55711" y="136303"/>
                    <a:pt x="78380" y="121253"/>
                    <a:pt x="99812" y="99822"/>
                  </a:cubicBezTo>
                  <a:cubicBezTo>
                    <a:pt x="115909" y="83725"/>
                    <a:pt x="128958" y="66389"/>
                    <a:pt x="136483" y="50959"/>
                  </a:cubicBezTo>
                  <a:cubicBezTo>
                    <a:pt x="138674" y="46387"/>
                    <a:pt x="140388" y="42196"/>
                    <a:pt x="141531" y="38291"/>
                  </a:cubicBezTo>
                  <a:cubicBezTo>
                    <a:pt x="143246" y="45339"/>
                    <a:pt x="143436" y="53531"/>
                    <a:pt x="141817" y="622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B18FF133-ACE4-4FF5-A85C-B65B39F14AF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460067" y="1108627"/>
            <a:ext cx="830937" cy="624668"/>
          </a:xfrm>
          <a:prstGeom prst="rect">
            <a:avLst/>
          </a:prstGeom>
        </p:spPr>
      </p:pic>
      <p:pic>
        <p:nvPicPr>
          <p:cNvPr id="4" name="Picture 3">
            <a:extLst>
              <a:ext uri="{FF2B5EF4-FFF2-40B4-BE49-F238E27FC236}">
                <a16:creationId xmlns:a16="http://schemas.microsoft.com/office/drawing/2014/main" id="{C7371037-3B8C-4A30-A545-420A61CAA0A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014830" y="1960513"/>
            <a:ext cx="2840401" cy="2021209"/>
          </a:xfrm>
          <a:prstGeom prst="rect">
            <a:avLst/>
          </a:prstGeom>
          <a:ln>
            <a:solidFill>
              <a:srgbClr val="267884"/>
            </a:solidFill>
          </a:ln>
        </p:spPr>
      </p:pic>
      <p:pic>
        <p:nvPicPr>
          <p:cNvPr id="15" name="Picture 14">
            <a:extLst>
              <a:ext uri="{FF2B5EF4-FFF2-40B4-BE49-F238E27FC236}">
                <a16:creationId xmlns:a16="http://schemas.microsoft.com/office/drawing/2014/main" id="{84B22CEA-75B4-4A92-A02A-A69864BB861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823907" y="1960514"/>
            <a:ext cx="2984137" cy="1994478"/>
          </a:xfrm>
          <a:prstGeom prst="rect">
            <a:avLst/>
          </a:prstGeom>
          <a:ln>
            <a:solidFill>
              <a:srgbClr val="267884"/>
            </a:solidFill>
          </a:ln>
        </p:spPr>
      </p:pic>
      <p:pic>
        <p:nvPicPr>
          <p:cNvPr id="17" name="Picture 16">
            <a:extLst>
              <a:ext uri="{FF2B5EF4-FFF2-40B4-BE49-F238E27FC236}">
                <a16:creationId xmlns:a16="http://schemas.microsoft.com/office/drawing/2014/main" id="{AE264784-F8C5-4EEE-A16B-D078DEE7018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026315" y="3936813"/>
            <a:ext cx="2840401" cy="1887358"/>
          </a:xfrm>
          <a:prstGeom prst="rect">
            <a:avLst/>
          </a:prstGeom>
          <a:ln>
            <a:solidFill>
              <a:srgbClr val="267884"/>
            </a:solidFill>
          </a:ln>
        </p:spPr>
      </p:pic>
      <p:pic>
        <p:nvPicPr>
          <p:cNvPr id="28" name="Picture 27">
            <a:extLst>
              <a:ext uri="{FF2B5EF4-FFF2-40B4-BE49-F238E27FC236}">
                <a16:creationId xmlns:a16="http://schemas.microsoft.com/office/drawing/2014/main" id="{A61434F4-B68C-4A39-99C7-29BB3AA4489D}"/>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866717" y="3943772"/>
            <a:ext cx="2941328" cy="1891931"/>
          </a:xfrm>
          <a:prstGeom prst="rect">
            <a:avLst/>
          </a:prstGeom>
          <a:ln>
            <a:solidFill>
              <a:srgbClr val="267884"/>
            </a:solidFill>
          </a:ln>
        </p:spPr>
      </p:pic>
      <p:graphicFrame>
        <p:nvGraphicFramePr>
          <p:cNvPr id="3" name="Content Placeholder 2">
            <a:extLst>
              <a:ext uri="{FF2B5EF4-FFF2-40B4-BE49-F238E27FC236}">
                <a16:creationId xmlns:a16="http://schemas.microsoft.com/office/drawing/2014/main" id="{2888725D-A56B-FC4A-D046-E398CB4BD9DD}"/>
              </a:ext>
            </a:extLst>
          </p:cNvPr>
          <p:cNvGraphicFramePr>
            <a:graphicFrameLocks/>
          </p:cNvGraphicFramePr>
          <p:nvPr>
            <p:extLst>
              <p:ext uri="{D42A27DB-BD31-4B8C-83A1-F6EECF244321}">
                <p14:modId xmlns:p14="http://schemas.microsoft.com/office/powerpoint/2010/main" val="440180734"/>
              </p:ext>
            </p:extLst>
          </p:nvPr>
        </p:nvGraphicFramePr>
        <p:xfrm>
          <a:off x="86712" y="3478503"/>
          <a:ext cx="5781841" cy="224979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197658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EE7E5-DDF7-8538-87D6-594B121E51CB}"/>
              </a:ext>
            </a:extLst>
          </p:cNvPr>
          <p:cNvSpPr>
            <a:spLocks noGrp="1"/>
          </p:cNvSpPr>
          <p:nvPr>
            <p:ph type="title"/>
          </p:nvPr>
        </p:nvSpPr>
        <p:spPr>
          <a:xfrm>
            <a:off x="177799" y="33875"/>
            <a:ext cx="12014201" cy="832379"/>
          </a:xfrm>
        </p:spPr>
        <p:txBody>
          <a:bodyPr>
            <a:noAutofit/>
          </a:bodyPr>
          <a:lstStyle/>
          <a:p>
            <a:r>
              <a:rPr lang="en-GB" sz="3600" dirty="0"/>
              <a:t>What &amp; Where are the human rights risks in our business?</a:t>
            </a:r>
          </a:p>
        </p:txBody>
      </p:sp>
      <p:sp>
        <p:nvSpPr>
          <p:cNvPr id="3" name="Content Placeholder 2">
            <a:extLst>
              <a:ext uri="{FF2B5EF4-FFF2-40B4-BE49-F238E27FC236}">
                <a16:creationId xmlns:a16="http://schemas.microsoft.com/office/drawing/2014/main" id="{1E53E359-BB03-F0DF-1EB6-DBBE3289F2EA}"/>
              </a:ext>
            </a:extLst>
          </p:cNvPr>
          <p:cNvSpPr>
            <a:spLocks noGrp="1"/>
          </p:cNvSpPr>
          <p:nvPr>
            <p:ph idx="1"/>
          </p:nvPr>
        </p:nvSpPr>
        <p:spPr>
          <a:xfrm>
            <a:off x="177799" y="1253331"/>
            <a:ext cx="11551457" cy="4351338"/>
          </a:xfrm>
        </p:spPr>
        <p:txBody>
          <a:bodyPr>
            <a:normAutofit lnSpcReduction="10000"/>
          </a:bodyPr>
          <a:lstStyle/>
          <a:p>
            <a:r>
              <a:rPr lang="en-GB" dirty="0"/>
              <a:t>Internal 	– direct recruitment, no agency, no Labour providers</a:t>
            </a:r>
          </a:p>
          <a:p>
            <a:pPr marL="1371600" lvl="3" indent="0">
              <a:buNone/>
            </a:pPr>
            <a:r>
              <a:rPr lang="en-GB" sz="2000" dirty="0"/>
              <a:t>	- annual Modern Slavery statement publicly available</a:t>
            </a:r>
          </a:p>
          <a:p>
            <a:pPr marL="0" indent="0">
              <a:buNone/>
            </a:pPr>
            <a:r>
              <a:rPr lang="en-GB" dirty="0"/>
              <a:t>		– SMETA audit every 3 years</a:t>
            </a:r>
          </a:p>
          <a:p>
            <a:pPr marL="0" indent="0">
              <a:buNone/>
            </a:pPr>
            <a:r>
              <a:rPr lang="en-GB" dirty="0"/>
              <a:t>		– Employee Voice Committee, H&amp;S Committee, Whistleblowing helpline</a:t>
            </a:r>
          </a:p>
          <a:p>
            <a:pPr marL="0" indent="0">
              <a:buNone/>
            </a:pPr>
            <a:r>
              <a:rPr lang="en-GB" dirty="0"/>
              <a:t>		- Recruitment Fees interviews</a:t>
            </a:r>
          </a:p>
          <a:p>
            <a:endParaRPr lang="en-GB" dirty="0"/>
          </a:p>
          <a:p>
            <a:r>
              <a:rPr lang="en-GB" sz="2000" dirty="0"/>
              <a:t>The ethical trade risks within our supply chain vary depending on </a:t>
            </a:r>
          </a:p>
          <a:p>
            <a:pPr lvl="1"/>
            <a:r>
              <a:rPr lang="en-GB" dirty="0"/>
              <a:t>the raw material – is it seafood, or meat? does it have palm oil in it, or soy? </a:t>
            </a:r>
          </a:p>
          <a:p>
            <a:pPr lvl="1"/>
            <a:r>
              <a:rPr lang="en-GB" dirty="0"/>
              <a:t>the location of the supplier – FNET and other country risk rating, on land or at sea?</a:t>
            </a:r>
          </a:p>
          <a:p>
            <a:pPr lvl="1"/>
            <a:r>
              <a:rPr lang="en-GB" dirty="0"/>
              <a:t>our relationship with them – how long it’s been in place – 28 years for some!</a:t>
            </a:r>
          </a:p>
        </p:txBody>
      </p:sp>
    </p:spTree>
    <p:extLst>
      <p:ext uri="{BB962C8B-B14F-4D97-AF65-F5344CB8AC3E}">
        <p14:creationId xmlns:p14="http://schemas.microsoft.com/office/powerpoint/2010/main" val="220379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33C4-935A-1E97-505C-FC861A8DE5CA}"/>
              </a:ext>
            </a:extLst>
          </p:cNvPr>
          <p:cNvSpPr>
            <a:spLocks noGrp="1"/>
          </p:cNvSpPr>
          <p:nvPr>
            <p:ph type="title"/>
          </p:nvPr>
        </p:nvSpPr>
        <p:spPr/>
        <p:txBody>
          <a:bodyPr>
            <a:normAutofit/>
          </a:bodyPr>
          <a:lstStyle/>
          <a:p>
            <a:r>
              <a:rPr lang="en-GB" sz="4400" dirty="0">
                <a:latin typeface="Arial Nova" panose="020B0504020202020204" pitchFamily="34" charset="0"/>
              </a:rPr>
              <a:t>SEAA Seafood Ethics Action Alliance</a:t>
            </a:r>
            <a:endParaRPr lang="en-GB" dirty="0"/>
          </a:p>
        </p:txBody>
      </p:sp>
      <p:sp>
        <p:nvSpPr>
          <p:cNvPr id="3" name="Content Placeholder 2">
            <a:extLst>
              <a:ext uri="{FF2B5EF4-FFF2-40B4-BE49-F238E27FC236}">
                <a16:creationId xmlns:a16="http://schemas.microsoft.com/office/drawing/2014/main" id="{92D4D4E0-6666-79D8-2D2E-4FD7A00762AB}"/>
              </a:ext>
            </a:extLst>
          </p:cNvPr>
          <p:cNvSpPr>
            <a:spLocks noGrp="1"/>
          </p:cNvSpPr>
          <p:nvPr>
            <p:ph idx="1"/>
          </p:nvPr>
        </p:nvSpPr>
        <p:spPr>
          <a:xfrm>
            <a:off x="-172397" y="866254"/>
            <a:ext cx="3898091" cy="4351338"/>
          </a:xfrm>
        </p:spPr>
        <p:txBody>
          <a:bodyPr>
            <a:normAutofit fontScale="92500" lnSpcReduction="10000"/>
          </a:bodyPr>
          <a:lstStyle/>
          <a:p>
            <a:pPr lvl="1"/>
            <a:r>
              <a:rPr lang="en-US" sz="1400" i="0" dirty="0">
                <a:effectLst/>
                <a:latin typeface="Arial Nova" panose="020B0504020202020204" pitchFamily="34" charset="0"/>
              </a:rPr>
              <a:t>is a pre-competitive collaboration of retailers and seafood businesses aiming to strengthen human rights due diligence carried out in the global seafood supply chain, and ensure respect for human rights.</a:t>
            </a:r>
          </a:p>
          <a:p>
            <a:pPr lvl="1"/>
            <a:r>
              <a:rPr lang="en-US" sz="1400" b="0" i="0" dirty="0">
                <a:effectLst/>
                <a:latin typeface="Arial Nova" panose="020B0504020202020204" pitchFamily="34" charset="0"/>
              </a:rPr>
              <a:t>April 2023 - 31 member companies, including the 11 largest UK supermarkets and leading seafood businesses and brands, alongside retail and industry trade bodies. </a:t>
            </a:r>
          </a:p>
          <a:p>
            <a:pPr lvl="1"/>
            <a:r>
              <a:rPr lang="en-US" sz="1400" b="0" i="0" dirty="0">
                <a:effectLst/>
                <a:latin typeface="Arial Nova" panose="020B0504020202020204" pitchFamily="34" charset="0"/>
              </a:rPr>
              <a:t>The membership account for over 90% of UK grocery retail sales, and its members have global operations and supply chains.</a:t>
            </a:r>
          </a:p>
          <a:p>
            <a:endParaRPr lang="en-GB" sz="1800" dirty="0"/>
          </a:p>
        </p:txBody>
      </p:sp>
      <p:sp>
        <p:nvSpPr>
          <p:cNvPr id="5" name="TextBox 4">
            <a:hlinkClick r:id="rId3"/>
            <a:extLst>
              <a:ext uri="{FF2B5EF4-FFF2-40B4-BE49-F238E27FC236}">
                <a16:creationId xmlns:a16="http://schemas.microsoft.com/office/drawing/2014/main" id="{05EC13DD-9C53-F6A2-2679-B6D8996B36EE}"/>
              </a:ext>
            </a:extLst>
          </p:cNvPr>
          <p:cNvSpPr txBox="1"/>
          <p:nvPr/>
        </p:nvSpPr>
        <p:spPr>
          <a:xfrm>
            <a:off x="0" y="5410584"/>
            <a:ext cx="2270126" cy="369332"/>
          </a:xfrm>
          <a:prstGeom prst="rect">
            <a:avLst/>
          </a:prstGeom>
          <a:noFill/>
        </p:spPr>
        <p:txBody>
          <a:bodyPr wrap="square">
            <a:spAutoFit/>
          </a:bodyPr>
          <a:lstStyle/>
          <a:p>
            <a:r>
              <a:rPr lang="en-GB" dirty="0">
                <a:hlinkClick r:id="rId4"/>
              </a:rPr>
              <a:t>SEAA How to Join</a:t>
            </a:r>
            <a:r>
              <a:rPr lang="en-GB" dirty="0"/>
              <a:t> </a:t>
            </a:r>
          </a:p>
        </p:txBody>
      </p:sp>
      <p:pic>
        <p:nvPicPr>
          <p:cNvPr id="7" name="Picture 6">
            <a:extLst>
              <a:ext uri="{FF2B5EF4-FFF2-40B4-BE49-F238E27FC236}">
                <a16:creationId xmlns:a16="http://schemas.microsoft.com/office/drawing/2014/main" id="{5FD5C87C-853D-15D3-D4F0-2ACC8AEAC3A3}"/>
              </a:ext>
            </a:extLst>
          </p:cNvPr>
          <p:cNvPicPr>
            <a:picLocks noChangeAspect="1"/>
          </p:cNvPicPr>
          <p:nvPr/>
        </p:nvPicPr>
        <p:blipFill>
          <a:blip r:embed="rId5"/>
          <a:stretch>
            <a:fillRect/>
          </a:stretch>
        </p:blipFill>
        <p:spPr>
          <a:xfrm>
            <a:off x="3834724" y="766977"/>
            <a:ext cx="8357276" cy="5012939"/>
          </a:xfrm>
          <a:prstGeom prst="rect">
            <a:avLst/>
          </a:prstGeom>
        </p:spPr>
      </p:pic>
    </p:spTree>
    <p:extLst>
      <p:ext uri="{BB962C8B-B14F-4D97-AF65-F5344CB8AC3E}">
        <p14:creationId xmlns:p14="http://schemas.microsoft.com/office/powerpoint/2010/main" val="2048903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83D82-B179-4200-87F9-AE540639ECF3}"/>
              </a:ext>
            </a:extLst>
          </p:cNvPr>
          <p:cNvSpPr>
            <a:spLocks noGrp="1"/>
          </p:cNvSpPr>
          <p:nvPr>
            <p:ph type="title"/>
          </p:nvPr>
        </p:nvSpPr>
        <p:spPr>
          <a:xfrm>
            <a:off x="152400" y="186593"/>
            <a:ext cx="10515600" cy="1325563"/>
          </a:xfrm>
        </p:spPr>
        <p:txBody>
          <a:bodyPr/>
          <a:lstStyle/>
          <a:p>
            <a:r>
              <a:rPr lang="en-GB" dirty="0"/>
              <a:t>SSC – Sustainable Seafood Coalition</a:t>
            </a:r>
          </a:p>
        </p:txBody>
      </p:sp>
      <p:sp>
        <p:nvSpPr>
          <p:cNvPr id="3" name="Content Placeholder 2">
            <a:extLst>
              <a:ext uri="{FF2B5EF4-FFF2-40B4-BE49-F238E27FC236}">
                <a16:creationId xmlns:a16="http://schemas.microsoft.com/office/drawing/2014/main" id="{D5B0204C-646E-41A5-BF79-2FA0B7337474}"/>
              </a:ext>
            </a:extLst>
          </p:cNvPr>
          <p:cNvSpPr>
            <a:spLocks noGrp="1"/>
          </p:cNvSpPr>
          <p:nvPr>
            <p:ph idx="1"/>
          </p:nvPr>
        </p:nvSpPr>
        <p:spPr>
          <a:xfrm>
            <a:off x="152400" y="1385181"/>
            <a:ext cx="12039600" cy="5001704"/>
          </a:xfrm>
        </p:spPr>
        <p:txBody>
          <a:bodyPr>
            <a:normAutofit/>
          </a:bodyPr>
          <a:lstStyle/>
          <a:p>
            <a:r>
              <a:rPr lang="en-US" sz="2400" dirty="0"/>
              <a:t>Est 2011, working to ensure a healthy future for our oceans. </a:t>
            </a:r>
          </a:p>
          <a:p>
            <a:r>
              <a:rPr lang="en-US" sz="2400" dirty="0"/>
              <a:t>Vision is that all fish and seafood sold in the UK comes from ‘sustainable’ sources. </a:t>
            </a:r>
          </a:p>
          <a:p>
            <a:r>
              <a:rPr lang="en-US" sz="2400" dirty="0"/>
              <a:t>Helps to establish consistency on labeling and sourcing within the seafood supply chain. </a:t>
            </a:r>
          </a:p>
          <a:p>
            <a:r>
              <a:rPr lang="en-US" sz="2400" dirty="0"/>
              <a:t>Advocacy work, producing statements signed by members on issues of concern or support</a:t>
            </a:r>
          </a:p>
          <a:p>
            <a:r>
              <a:rPr lang="en-US" sz="2400" dirty="0"/>
              <a:t>Changes:</a:t>
            </a:r>
          </a:p>
          <a:p>
            <a:pPr marL="0" indent="0">
              <a:buNone/>
            </a:pPr>
            <a:r>
              <a:rPr lang="en-US" sz="2400" dirty="0"/>
              <a:t>	how to move from ‘environmental/conservation’ sustainability to the wider 	definition to include the other 2 pillars, ethical/social and 	governance/financial</a:t>
            </a:r>
          </a:p>
          <a:p>
            <a:pPr marL="0" indent="0">
              <a:buNone/>
            </a:pPr>
            <a:endParaRPr lang="en-US" sz="2400" dirty="0"/>
          </a:p>
          <a:p>
            <a:pPr marL="0" indent="0">
              <a:buNone/>
            </a:pPr>
            <a:endParaRPr lang="en-US" sz="2400" dirty="0"/>
          </a:p>
        </p:txBody>
      </p:sp>
      <p:sp>
        <p:nvSpPr>
          <p:cNvPr id="5" name="Oval 4">
            <a:extLst>
              <a:ext uri="{FF2B5EF4-FFF2-40B4-BE49-F238E27FC236}">
                <a16:creationId xmlns:a16="http://schemas.microsoft.com/office/drawing/2014/main" id="{85234956-4600-4F88-B908-74700C2C3AE8}"/>
              </a:ext>
            </a:extLst>
          </p:cNvPr>
          <p:cNvSpPr/>
          <p:nvPr/>
        </p:nvSpPr>
        <p:spPr>
          <a:xfrm>
            <a:off x="9701789" y="1015448"/>
            <a:ext cx="1147128" cy="509604"/>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Steering group</a:t>
            </a:r>
            <a:endParaRPr lang="en-GB" sz="1400" dirty="0"/>
          </a:p>
        </p:txBody>
      </p:sp>
      <p:sp>
        <p:nvSpPr>
          <p:cNvPr id="7" name="TextBox 6">
            <a:extLst>
              <a:ext uri="{FF2B5EF4-FFF2-40B4-BE49-F238E27FC236}">
                <a16:creationId xmlns:a16="http://schemas.microsoft.com/office/drawing/2014/main" id="{93554C24-A57A-D95B-C3D5-5548671CFAEC}"/>
              </a:ext>
            </a:extLst>
          </p:cNvPr>
          <p:cNvSpPr txBox="1"/>
          <p:nvPr/>
        </p:nvSpPr>
        <p:spPr>
          <a:xfrm>
            <a:off x="8779669" y="5473220"/>
            <a:ext cx="3302084" cy="369332"/>
          </a:xfrm>
          <a:prstGeom prst="rect">
            <a:avLst/>
          </a:prstGeom>
          <a:noFill/>
        </p:spPr>
        <p:txBody>
          <a:bodyPr wrap="square">
            <a:spAutoFit/>
          </a:bodyPr>
          <a:lstStyle/>
          <a:p>
            <a:r>
              <a:rPr lang="en-US" dirty="0">
                <a:hlinkClick r:id="rId3"/>
              </a:rPr>
              <a:t>More Info &amp; How to Join the SSC</a:t>
            </a:r>
            <a:endParaRPr lang="en-GB" dirty="0"/>
          </a:p>
        </p:txBody>
      </p:sp>
      <p:pic>
        <p:nvPicPr>
          <p:cNvPr id="8" name="Picture 7">
            <a:extLst>
              <a:ext uri="{FF2B5EF4-FFF2-40B4-BE49-F238E27FC236}">
                <a16:creationId xmlns:a16="http://schemas.microsoft.com/office/drawing/2014/main" id="{35A5FE19-6631-485C-AFA1-2C70E3BFC3B6}"/>
              </a:ext>
            </a:extLst>
          </p:cNvPr>
          <p:cNvPicPr>
            <a:picLocks/>
          </p:cNvPicPr>
          <p:nvPr/>
        </p:nvPicPr>
        <p:blipFill>
          <a:blip r:embed="rId4" cstate="email">
            <a:extLst>
              <a:ext uri="{28A0092B-C50C-407E-A947-70E740481C1C}">
                <a14:useLocalDpi xmlns:a14="http://schemas.microsoft.com/office/drawing/2010/main" val="0"/>
              </a:ext>
            </a:extLst>
          </a:blip>
          <a:stretch>
            <a:fillRect/>
          </a:stretch>
        </p:blipFill>
        <p:spPr>
          <a:xfrm>
            <a:off x="10624428" y="139058"/>
            <a:ext cx="1457325" cy="923925"/>
          </a:xfrm>
          <a:prstGeom prst="rect">
            <a:avLst/>
          </a:prstGeom>
        </p:spPr>
      </p:pic>
    </p:spTree>
    <p:extLst>
      <p:ext uri="{BB962C8B-B14F-4D97-AF65-F5344CB8AC3E}">
        <p14:creationId xmlns:p14="http://schemas.microsoft.com/office/powerpoint/2010/main" val="1257966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543E88-58F9-B0CC-4DA2-22DDF6AC60E5}"/>
              </a:ext>
            </a:extLst>
          </p:cNvPr>
          <p:cNvSpPr txBox="1"/>
          <p:nvPr/>
        </p:nvSpPr>
        <p:spPr>
          <a:xfrm>
            <a:off x="177799" y="181326"/>
            <a:ext cx="6143222" cy="707886"/>
          </a:xfrm>
          <a:prstGeom prst="rect">
            <a:avLst/>
          </a:prstGeom>
          <a:noFill/>
        </p:spPr>
        <p:txBody>
          <a:bodyPr wrap="square">
            <a:spAutoFit/>
          </a:bodyPr>
          <a:lstStyle/>
          <a:p>
            <a:r>
              <a:rPr lang="en-GB" sz="4000" dirty="0"/>
              <a:t>Seafood Risk Assessment </a:t>
            </a:r>
          </a:p>
        </p:txBody>
      </p:sp>
      <p:graphicFrame>
        <p:nvGraphicFramePr>
          <p:cNvPr id="13" name="Content Placeholder 12">
            <a:extLst>
              <a:ext uri="{FF2B5EF4-FFF2-40B4-BE49-F238E27FC236}">
                <a16:creationId xmlns:a16="http://schemas.microsoft.com/office/drawing/2014/main" id="{40C1899B-D09C-07EF-9472-787722422FA9}"/>
              </a:ext>
            </a:extLst>
          </p:cNvPr>
          <p:cNvGraphicFramePr>
            <a:graphicFrameLocks noGrp="1"/>
          </p:cNvGraphicFramePr>
          <p:nvPr>
            <p:ph idx="1"/>
            <p:extLst>
              <p:ext uri="{D42A27DB-BD31-4B8C-83A1-F6EECF244321}">
                <p14:modId xmlns:p14="http://schemas.microsoft.com/office/powerpoint/2010/main" val="2643969312"/>
              </p:ext>
            </p:extLst>
          </p:nvPr>
        </p:nvGraphicFramePr>
        <p:xfrm>
          <a:off x="5139757" y="1597098"/>
          <a:ext cx="6811836" cy="5029200"/>
        </p:xfrm>
        <a:graphic>
          <a:graphicData uri="http://schemas.openxmlformats.org/drawingml/2006/table">
            <a:tbl>
              <a:tblPr/>
              <a:tblGrid>
                <a:gridCol w="6811836">
                  <a:extLst>
                    <a:ext uri="{9D8B030D-6E8A-4147-A177-3AD203B41FA5}">
                      <a16:colId xmlns:a16="http://schemas.microsoft.com/office/drawing/2014/main" val="1072932035"/>
                    </a:ext>
                  </a:extLst>
                </a:gridCol>
              </a:tblGrid>
              <a:tr h="4072659">
                <a:tc>
                  <a:txBody>
                    <a:bodyPr/>
                    <a:lstStyle/>
                    <a:p>
                      <a:pPr algn="l" fontAlgn="t"/>
                      <a:r>
                        <a:rPr lang="en-US" sz="1100" b="0" i="0" u="none" strike="noStrike" dirty="0">
                          <a:solidFill>
                            <a:srgbClr val="000000"/>
                          </a:solidFill>
                          <a:effectLst/>
                          <a:latin typeface="Calibri" panose="020F0502020204030204" pitchFamily="34" charset="0"/>
                        </a:rPr>
                        <a:t>This risk tool uses data from several indices and ratings systems to produce a high-level baseline assessment of human rights risks in selected fisheries. This is an updated version of the risk tool, first produced in 2020 for the SEA Alliance and contains a revised methodology, which has been amended at the request of the SEA Alliance, and an extended list of fisheries.</a:t>
                      </a:r>
                      <a:br>
                        <a:rPr lang="en-US" sz="1100" b="0" i="0" u="none" strike="noStrike" dirty="0">
                          <a:solidFill>
                            <a:srgbClr val="000000"/>
                          </a:solidFill>
                          <a:effectLst/>
                          <a:latin typeface="Calibri" panose="020F0502020204030204" pitchFamily="34" charset="0"/>
                        </a:rPr>
                      </a:b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The focus for assessment is human trafficking, forced </a:t>
                      </a:r>
                      <a:r>
                        <a:rPr lang="en-US" sz="1100" b="0" i="0" u="none" strike="noStrike" dirty="0" err="1">
                          <a:solidFill>
                            <a:srgbClr val="000000"/>
                          </a:solidFill>
                          <a:effectLst/>
                          <a:latin typeface="Calibri" panose="020F0502020204030204" pitchFamily="34" charset="0"/>
                        </a:rPr>
                        <a:t>labour</a:t>
                      </a:r>
                      <a:r>
                        <a:rPr lang="en-US" sz="1100" b="0" i="0" u="none" strike="noStrike" dirty="0">
                          <a:solidFill>
                            <a:srgbClr val="000000"/>
                          </a:solidFill>
                          <a:effectLst/>
                          <a:latin typeface="Calibri" panose="020F0502020204030204" pitchFamily="34" charset="0"/>
                        </a:rPr>
                        <a:t>, and child </a:t>
                      </a:r>
                      <a:r>
                        <a:rPr lang="en-US" sz="1100" b="0" i="0" u="none" strike="noStrike" dirty="0" err="1">
                          <a:solidFill>
                            <a:srgbClr val="000000"/>
                          </a:solidFill>
                          <a:effectLst/>
                          <a:latin typeface="Calibri" panose="020F0502020204030204" pitchFamily="34" charset="0"/>
                        </a:rPr>
                        <a:t>labour</a:t>
                      </a:r>
                      <a:r>
                        <a:rPr lang="en-US" sz="1100" b="0" i="0" u="none" strike="noStrike" dirty="0">
                          <a:solidFill>
                            <a:srgbClr val="000000"/>
                          </a:solidFill>
                          <a:effectLst/>
                          <a:latin typeface="Calibri" panose="020F0502020204030204" pitchFamily="34" charset="0"/>
                        </a:rPr>
                        <a:t>.</a:t>
                      </a:r>
                      <a:br>
                        <a:rPr lang="en-US" sz="1100" b="0" i="0" u="none" strike="noStrike" dirty="0">
                          <a:solidFill>
                            <a:srgbClr val="000000"/>
                          </a:solidFill>
                          <a:effectLst/>
                          <a:latin typeface="Calibri" panose="020F0502020204030204" pitchFamily="34" charset="0"/>
                        </a:rPr>
                      </a:b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The risk tool comprises eight indicators:</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1. Fishery governance and stock health</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2. Flag of convenience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3. Illegal, Unreported and Unregulated (IUU) fishing</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4. Known risk of abuse in fisheries</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5. Global Slavery Index Fishing Risk</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6. Alignment with international standards for protecting workers</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7. Food Network for Ethical Trade (FNET)'s Country risk rating</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8. Gallup's Migrant Acceptance Index</a:t>
                      </a:r>
                      <a:br>
                        <a:rPr lang="en-US" sz="1100" b="0" i="0" u="none" strike="noStrike" dirty="0">
                          <a:solidFill>
                            <a:srgbClr val="000000"/>
                          </a:solidFill>
                          <a:effectLst/>
                          <a:latin typeface="Calibri" panose="020F0502020204030204" pitchFamily="34" charset="0"/>
                        </a:rPr>
                      </a:b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A set of rules are applied to each indicator, which are scored from 0 to 10. For each fishery, an average risk score has then been calculated from 0 to 10, where 0 equals higher risk and 10 equals lower risk. To sort the risk scores, use the sheet 'Fishery risk </a:t>
                      </a:r>
                      <a:r>
                        <a:rPr lang="en-US" sz="1100" b="0" i="0" u="none" strike="noStrike" dirty="0" err="1">
                          <a:solidFill>
                            <a:srgbClr val="000000"/>
                          </a:solidFill>
                          <a:effectLst/>
                          <a:latin typeface="Calibri" panose="020F0502020204030204" pitchFamily="34" charset="0"/>
                        </a:rPr>
                        <a:t>scores_Sort</a:t>
                      </a:r>
                      <a:r>
                        <a:rPr lang="en-US" sz="1100" b="0" i="0" u="none" strike="noStrike" dirty="0">
                          <a:solidFill>
                            <a:srgbClr val="000000"/>
                          </a:solidFill>
                          <a:effectLst/>
                          <a:latin typeface="Calibri" panose="020F0502020204030204" pitchFamily="34" charset="0"/>
                        </a:rPr>
                        <a:t>'.</a:t>
                      </a:r>
                      <a:br>
                        <a:rPr lang="en-US" sz="1100" b="0" i="0" u="none" strike="noStrike" dirty="0">
                          <a:solidFill>
                            <a:srgbClr val="000000"/>
                          </a:solidFill>
                          <a:effectLst/>
                          <a:latin typeface="Calibri" panose="020F0502020204030204" pitchFamily="34" charset="0"/>
                        </a:rPr>
                      </a:b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Globally, there is a higher risk of human and labor rights abuses occurring in fishing than in some other industries due to factors that include the difficult and dangerous nature of the work, the seasonal context within which fisheries often operate, and the difficulties of monitoring and enforcing labor rights at sea. Numerous other factors relating to the political, legal, socio-economic and environmental context in which a fishery operates, as well as differences at the individual supply chain level, contribute to the risk of human rights abuses occurring.</a:t>
                      </a:r>
                      <a:br>
                        <a:rPr lang="en-US" sz="1100" b="0" i="0" u="none" strike="noStrike" dirty="0">
                          <a:solidFill>
                            <a:srgbClr val="000000"/>
                          </a:solidFill>
                          <a:effectLst/>
                          <a:latin typeface="Calibri" panose="020F0502020204030204" pitchFamily="34" charset="0"/>
                        </a:rPr>
                      </a:b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This assessment is intended to represent the first step in a risk assessment process conducted by businesses and does not constitute a thorough analysis of all factors likely to contribute to risk. Businesses using this assessment </a:t>
                      </a:r>
                      <a:r>
                        <a:rPr lang="en-US" sz="1100" b="0" i="1" u="none" strike="noStrike" dirty="0">
                          <a:solidFill>
                            <a:srgbClr val="000000"/>
                          </a:solidFill>
                          <a:effectLst/>
                          <a:latin typeface="Calibri" panose="020F0502020204030204" pitchFamily="34" charset="0"/>
                        </a:rPr>
                        <a:t>should not</a:t>
                      </a:r>
                      <a:r>
                        <a:rPr lang="en-US" sz="1100" b="0" i="0" u="none" strike="noStrike" dirty="0">
                          <a:solidFill>
                            <a:srgbClr val="000000"/>
                          </a:solidFill>
                          <a:effectLst/>
                          <a:latin typeface="Calibri" panose="020F0502020204030204" pitchFamily="34" charset="0"/>
                        </a:rPr>
                        <a:t> make a claim of having carried out human rights due diligence based on the sole use of this assessment.</a:t>
                      </a:r>
                    </a:p>
                  </a:txBody>
                  <a:tcPr marL="0" marR="0" marT="0" marB="0">
                    <a:lnL>
                      <a:noFill/>
                    </a:lnL>
                    <a:lnR>
                      <a:noFill/>
                    </a:lnR>
                    <a:lnT>
                      <a:noFill/>
                    </a:lnT>
                    <a:lnB>
                      <a:noFill/>
                    </a:lnB>
                    <a:solidFill>
                      <a:schemeClr val="bg1">
                        <a:lumMod val="85000"/>
                      </a:schemeClr>
                    </a:solidFill>
                  </a:tcPr>
                </a:tc>
                <a:extLst>
                  <a:ext uri="{0D108BD9-81ED-4DB2-BD59-A6C34878D82A}">
                    <a16:rowId xmlns:a16="http://schemas.microsoft.com/office/drawing/2014/main" val="1611667637"/>
                  </a:ext>
                </a:extLst>
              </a:tr>
            </a:tbl>
          </a:graphicData>
        </a:graphic>
      </p:graphicFrame>
      <p:sp>
        <p:nvSpPr>
          <p:cNvPr id="14" name="TextBox 13">
            <a:extLst>
              <a:ext uri="{FF2B5EF4-FFF2-40B4-BE49-F238E27FC236}">
                <a16:creationId xmlns:a16="http://schemas.microsoft.com/office/drawing/2014/main" id="{FA49938F-13C3-45E2-6B5D-2B195164367A}"/>
              </a:ext>
            </a:extLst>
          </p:cNvPr>
          <p:cNvSpPr txBox="1"/>
          <p:nvPr/>
        </p:nvSpPr>
        <p:spPr>
          <a:xfrm>
            <a:off x="7225048" y="1241954"/>
            <a:ext cx="3992451" cy="369332"/>
          </a:xfrm>
          <a:prstGeom prst="rect">
            <a:avLst/>
          </a:prstGeom>
          <a:noFill/>
        </p:spPr>
        <p:txBody>
          <a:bodyPr wrap="square" rtlCol="0">
            <a:spAutoFit/>
          </a:bodyPr>
          <a:lstStyle/>
          <a:p>
            <a:r>
              <a:rPr lang="en-GB" b="1" dirty="0"/>
              <a:t>SEAA Seafood Risk Tool</a:t>
            </a:r>
          </a:p>
        </p:txBody>
      </p:sp>
      <p:pic>
        <p:nvPicPr>
          <p:cNvPr id="21" name="Picture 20">
            <a:extLst>
              <a:ext uri="{FF2B5EF4-FFF2-40B4-BE49-F238E27FC236}">
                <a16:creationId xmlns:a16="http://schemas.microsoft.com/office/drawing/2014/main" id="{DEF0C8B8-2E5D-0D87-C3A3-9AFE9AB60824}"/>
              </a:ext>
            </a:extLst>
          </p:cNvPr>
          <p:cNvPicPr>
            <a:picLocks noChangeAspect="1"/>
          </p:cNvPicPr>
          <p:nvPr/>
        </p:nvPicPr>
        <p:blipFill>
          <a:blip r:embed="rId3"/>
          <a:stretch>
            <a:fillRect/>
          </a:stretch>
        </p:blipFill>
        <p:spPr>
          <a:xfrm>
            <a:off x="177799" y="1169206"/>
            <a:ext cx="2230550" cy="1037714"/>
          </a:xfrm>
          <a:prstGeom prst="rect">
            <a:avLst/>
          </a:prstGeom>
        </p:spPr>
      </p:pic>
      <p:pic>
        <p:nvPicPr>
          <p:cNvPr id="23" name="Picture 22">
            <a:extLst>
              <a:ext uri="{FF2B5EF4-FFF2-40B4-BE49-F238E27FC236}">
                <a16:creationId xmlns:a16="http://schemas.microsoft.com/office/drawing/2014/main" id="{9719AC7A-A21B-5AEF-3623-161CEA524927}"/>
              </a:ext>
            </a:extLst>
          </p:cNvPr>
          <p:cNvPicPr>
            <a:picLocks noChangeAspect="1"/>
          </p:cNvPicPr>
          <p:nvPr/>
        </p:nvPicPr>
        <p:blipFill>
          <a:blip r:embed="rId4"/>
          <a:stretch>
            <a:fillRect/>
          </a:stretch>
        </p:blipFill>
        <p:spPr>
          <a:xfrm>
            <a:off x="2533545" y="1155490"/>
            <a:ext cx="2404761" cy="1037714"/>
          </a:xfrm>
          <a:prstGeom prst="rect">
            <a:avLst/>
          </a:prstGeom>
        </p:spPr>
      </p:pic>
      <p:graphicFrame>
        <p:nvGraphicFramePr>
          <p:cNvPr id="37" name="Content Placeholder 36">
            <a:extLst>
              <a:ext uri="{FF2B5EF4-FFF2-40B4-BE49-F238E27FC236}">
                <a16:creationId xmlns:a16="http://schemas.microsoft.com/office/drawing/2014/main" id="{0619F700-2138-A3FE-747C-052A4E707523}"/>
              </a:ext>
            </a:extLst>
          </p:cNvPr>
          <p:cNvGraphicFramePr>
            <a:graphicFrameLocks noGrp="1"/>
          </p:cNvGraphicFramePr>
          <p:nvPr>
            <p:ph idx="13"/>
            <p:extLst>
              <p:ext uri="{D42A27DB-BD31-4B8C-83A1-F6EECF244321}">
                <p14:modId xmlns:p14="http://schemas.microsoft.com/office/powerpoint/2010/main" val="1532031043"/>
              </p:ext>
            </p:extLst>
          </p:nvPr>
        </p:nvGraphicFramePr>
        <p:xfrm>
          <a:off x="304247" y="3041413"/>
          <a:ext cx="4458595" cy="2358240"/>
        </p:xfrm>
        <a:graphic>
          <a:graphicData uri="http://schemas.openxmlformats.org/drawingml/2006/table">
            <a:tbl>
              <a:tblPr/>
              <a:tblGrid>
                <a:gridCol w="4458595">
                  <a:extLst>
                    <a:ext uri="{9D8B030D-6E8A-4147-A177-3AD203B41FA5}">
                      <a16:colId xmlns:a16="http://schemas.microsoft.com/office/drawing/2014/main" val="3622285122"/>
                    </a:ext>
                  </a:extLst>
                </a:gridCol>
              </a:tblGrid>
              <a:tr h="224350">
                <a:tc>
                  <a:txBody>
                    <a:bodyPr/>
                    <a:lstStyle/>
                    <a:p>
                      <a:pPr algn="l" fontAlgn="ctr"/>
                      <a:r>
                        <a:rPr lang="en-US" sz="1400" b="0" i="0" u="none" strike="noStrike">
                          <a:solidFill>
                            <a:srgbClr val="000000"/>
                          </a:solidFill>
                          <a:effectLst/>
                          <a:latin typeface="Calibri" panose="020F0502020204030204" pitchFamily="34" charset="0"/>
                        </a:rPr>
                        <a:t>Credible reports uncovering specific issues linked to aquaculture industry in this country?</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614680"/>
                  </a:ext>
                </a:extLst>
              </a:tr>
              <a:tr h="112173">
                <a:tc>
                  <a:txBody>
                    <a:bodyPr/>
                    <a:lstStyle/>
                    <a:p>
                      <a:pPr algn="l" fontAlgn="ctr"/>
                      <a:r>
                        <a:rPr lang="en-US" sz="1400" b="0" i="0" u="none" strike="noStrike" dirty="0">
                          <a:solidFill>
                            <a:srgbClr val="000000"/>
                          </a:solidFill>
                          <a:effectLst/>
                          <a:latin typeface="Calibri" panose="020F0502020204030204" pitchFamily="34" charset="0"/>
                        </a:rPr>
                        <a:t>Reports linked to IUU fishing for feed fisheries?</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526855"/>
                  </a:ext>
                </a:extLst>
              </a:tr>
              <a:tr h="112173">
                <a:tc>
                  <a:txBody>
                    <a:bodyPr/>
                    <a:lstStyle/>
                    <a:p>
                      <a:pPr algn="l" fontAlgn="ctr"/>
                      <a:r>
                        <a:rPr lang="en-US" sz="1400" b="0" i="0" u="none" strike="noStrike">
                          <a:solidFill>
                            <a:srgbClr val="000000"/>
                          </a:solidFill>
                          <a:effectLst/>
                          <a:latin typeface="Calibri" panose="020F0502020204030204" pitchFamily="34" charset="0"/>
                        </a:rPr>
                        <a:t>Reports linked to Modern Slavery?</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9484871"/>
                  </a:ext>
                </a:extLst>
              </a:tr>
              <a:tr h="224350">
                <a:tc>
                  <a:txBody>
                    <a:bodyPr/>
                    <a:lstStyle/>
                    <a:p>
                      <a:pPr algn="l" fontAlgn="ctr"/>
                      <a:r>
                        <a:rPr lang="en-US" sz="1400" b="0" i="0" u="none" strike="noStrike">
                          <a:solidFill>
                            <a:srgbClr val="000000"/>
                          </a:solidFill>
                          <a:effectLst/>
                          <a:latin typeface="Calibri" panose="020F0502020204030204" pitchFamily="34" charset="0"/>
                        </a:rPr>
                        <a:t>Valid certification or third-party audit based on standard that includes the ETI code requirement present?</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580086"/>
                  </a:ext>
                </a:extLst>
              </a:tr>
              <a:tr h="112173">
                <a:tc>
                  <a:txBody>
                    <a:bodyPr/>
                    <a:lstStyle/>
                    <a:p>
                      <a:pPr algn="l" fontAlgn="ctr"/>
                      <a:r>
                        <a:rPr lang="en-US" sz="1400" b="0" i="0" u="sng" strike="noStrike">
                          <a:solidFill>
                            <a:srgbClr val="0563C1"/>
                          </a:solidFill>
                          <a:effectLst/>
                          <a:latin typeface="Calibri" panose="020F0502020204030204" pitchFamily="34" charset="0"/>
                          <a:hlinkClick r:id="rId5"/>
                        </a:rPr>
                        <a:t>US Trafficking in Persons Tier ranking</a:t>
                      </a:r>
                      <a:endParaRPr lang="en-US" sz="1400" b="0" i="0" u="sng" strike="noStrike">
                        <a:solidFill>
                          <a:srgbClr val="0563C1"/>
                        </a:solidFill>
                        <a:effectLst/>
                        <a:latin typeface="Calibri" panose="020F0502020204030204" pitchFamily="34" charset="0"/>
                      </a:endParaRP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4098129"/>
                  </a:ext>
                </a:extLst>
              </a:tr>
              <a:tr h="112173">
                <a:tc>
                  <a:txBody>
                    <a:bodyPr/>
                    <a:lstStyle/>
                    <a:p>
                      <a:pPr algn="l" fontAlgn="ctr"/>
                      <a:r>
                        <a:rPr lang="en-US" sz="1400" b="0" i="0" u="none" strike="noStrike">
                          <a:solidFill>
                            <a:srgbClr val="000000"/>
                          </a:solidFill>
                          <a:effectLst/>
                          <a:latin typeface="Calibri" panose="020F0502020204030204" pitchFamily="34" charset="0"/>
                        </a:rPr>
                        <a:t>SEDEX combined overall risk score</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7663433"/>
                  </a:ext>
                </a:extLst>
              </a:tr>
              <a:tr h="112173">
                <a:tc>
                  <a:txBody>
                    <a:bodyPr/>
                    <a:lstStyle/>
                    <a:p>
                      <a:pPr algn="l" fontAlgn="ctr"/>
                      <a:r>
                        <a:rPr lang="en-US" sz="1400" b="0" i="0" u="none" strike="noStrike">
                          <a:solidFill>
                            <a:srgbClr val="000000"/>
                          </a:solidFill>
                          <a:effectLst/>
                          <a:latin typeface="Calibri" panose="020F0502020204030204" pitchFamily="34" charset="0"/>
                        </a:rPr>
                        <a:t>% migrant workers in the labour force</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4858"/>
                  </a:ext>
                </a:extLst>
              </a:tr>
              <a:tr h="112173">
                <a:tc>
                  <a:txBody>
                    <a:bodyPr/>
                    <a:lstStyle/>
                    <a:p>
                      <a:pPr algn="l" fontAlgn="ctr"/>
                      <a:r>
                        <a:rPr lang="en-US" sz="1400" b="0" i="0" u="none" strike="noStrike" dirty="0">
                          <a:solidFill>
                            <a:srgbClr val="000000"/>
                          </a:solidFill>
                          <a:effectLst/>
                          <a:latin typeface="Calibri" panose="020F0502020204030204" pitchFamily="34" charset="0"/>
                        </a:rPr>
                        <a:t>Has the fleet / facility engaged with an NGO to address </a:t>
                      </a:r>
                      <a:r>
                        <a:rPr lang="en-US" sz="1400" b="0" i="0" u="none" strike="noStrike" dirty="0" err="1">
                          <a:solidFill>
                            <a:srgbClr val="000000"/>
                          </a:solidFill>
                          <a:effectLst/>
                          <a:latin typeface="Calibri" panose="020F0502020204030204" pitchFamily="34" charset="0"/>
                        </a:rPr>
                        <a:t>labour</a:t>
                      </a:r>
                      <a:r>
                        <a:rPr lang="en-US" sz="1400" b="0" i="0" u="none" strike="noStrike" dirty="0">
                          <a:solidFill>
                            <a:srgbClr val="000000"/>
                          </a:solidFill>
                          <a:effectLst/>
                          <a:latin typeface="Calibri" panose="020F0502020204030204" pitchFamily="34" charset="0"/>
                        </a:rPr>
                        <a:t> risks?</a:t>
                      </a:r>
                    </a:p>
                  </a:txBody>
                  <a:tcPr marL="1410" marR="1410" marT="14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1056922"/>
                  </a:ext>
                </a:extLst>
              </a:tr>
            </a:tbl>
          </a:graphicData>
        </a:graphic>
      </p:graphicFrame>
      <p:sp>
        <p:nvSpPr>
          <p:cNvPr id="36" name="TextBox 35">
            <a:extLst>
              <a:ext uri="{FF2B5EF4-FFF2-40B4-BE49-F238E27FC236}">
                <a16:creationId xmlns:a16="http://schemas.microsoft.com/office/drawing/2014/main" id="{FC3DB80C-E48E-836B-D78F-8C34F1BA99C4}"/>
              </a:ext>
            </a:extLst>
          </p:cNvPr>
          <p:cNvSpPr txBox="1"/>
          <p:nvPr/>
        </p:nvSpPr>
        <p:spPr>
          <a:xfrm>
            <a:off x="579549" y="2268136"/>
            <a:ext cx="6123904" cy="369332"/>
          </a:xfrm>
          <a:prstGeom prst="rect">
            <a:avLst/>
          </a:prstGeom>
          <a:noFill/>
        </p:spPr>
        <p:txBody>
          <a:bodyPr wrap="square">
            <a:spAutoFit/>
          </a:bodyPr>
          <a:lstStyle/>
          <a:p>
            <a:r>
              <a:rPr lang="en-US" sz="1800" b="1" i="0" u="none" strike="noStrike" dirty="0">
                <a:solidFill>
                  <a:schemeClr val="accent1"/>
                </a:solidFill>
                <a:effectLst/>
                <a:latin typeface="Calibri" panose="020F0502020204030204" pitchFamily="34" charset="0"/>
              </a:rPr>
              <a:t>Additional social risk assessment criteria</a:t>
            </a:r>
            <a:r>
              <a:rPr lang="en-US" dirty="0">
                <a:solidFill>
                  <a:schemeClr val="accent1"/>
                </a:solidFill>
              </a:rPr>
              <a:t> </a:t>
            </a:r>
            <a:endParaRPr lang="en-GB" dirty="0">
              <a:solidFill>
                <a:schemeClr val="accent1"/>
              </a:solidFill>
            </a:endParaRPr>
          </a:p>
        </p:txBody>
      </p:sp>
    </p:spTree>
    <p:extLst>
      <p:ext uri="{BB962C8B-B14F-4D97-AF65-F5344CB8AC3E}">
        <p14:creationId xmlns:p14="http://schemas.microsoft.com/office/powerpoint/2010/main" val="952175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4DBC8E-566E-4162-B85F-06D067B7D89D}"/>
              </a:ext>
            </a:extLst>
          </p:cNvPr>
          <p:cNvPicPr>
            <a:picLocks noChangeAspect="1"/>
          </p:cNvPicPr>
          <p:nvPr/>
        </p:nvPicPr>
        <p:blipFill>
          <a:blip r:embed="rId3"/>
          <a:stretch>
            <a:fillRect/>
          </a:stretch>
        </p:blipFill>
        <p:spPr>
          <a:xfrm>
            <a:off x="4632916" y="0"/>
            <a:ext cx="7632713" cy="4358185"/>
          </a:xfrm>
          <a:prstGeom prst="rect">
            <a:avLst/>
          </a:prstGeom>
        </p:spPr>
      </p:pic>
      <p:pic>
        <p:nvPicPr>
          <p:cNvPr id="3" name="Picture 2">
            <a:extLst>
              <a:ext uri="{FF2B5EF4-FFF2-40B4-BE49-F238E27FC236}">
                <a16:creationId xmlns:a16="http://schemas.microsoft.com/office/drawing/2014/main" id="{6F4EA877-E83B-0726-E717-437B3E8B81FF}"/>
              </a:ext>
            </a:extLst>
          </p:cNvPr>
          <p:cNvPicPr>
            <a:picLocks noChangeAspect="1"/>
          </p:cNvPicPr>
          <p:nvPr/>
        </p:nvPicPr>
        <p:blipFill>
          <a:blip r:embed="rId4"/>
          <a:stretch>
            <a:fillRect/>
          </a:stretch>
        </p:blipFill>
        <p:spPr>
          <a:xfrm>
            <a:off x="4640530" y="4209513"/>
            <a:ext cx="7625099" cy="1177888"/>
          </a:xfrm>
          <a:prstGeom prst="rect">
            <a:avLst/>
          </a:prstGeom>
        </p:spPr>
      </p:pic>
      <p:sp>
        <p:nvSpPr>
          <p:cNvPr id="5" name="TextBox 4">
            <a:extLst>
              <a:ext uri="{FF2B5EF4-FFF2-40B4-BE49-F238E27FC236}">
                <a16:creationId xmlns:a16="http://schemas.microsoft.com/office/drawing/2014/main" id="{649BA701-06AF-843F-F204-BA4BFD430C2F}"/>
              </a:ext>
            </a:extLst>
          </p:cNvPr>
          <p:cNvSpPr txBox="1"/>
          <p:nvPr/>
        </p:nvSpPr>
        <p:spPr>
          <a:xfrm>
            <a:off x="477130" y="1641669"/>
            <a:ext cx="6130342" cy="369332"/>
          </a:xfrm>
          <a:prstGeom prst="rect">
            <a:avLst/>
          </a:prstGeom>
          <a:noFill/>
        </p:spPr>
        <p:txBody>
          <a:bodyPr wrap="square">
            <a:spAutoFit/>
          </a:bodyPr>
          <a:lstStyle/>
          <a:p>
            <a:r>
              <a:rPr lang="en-GB" dirty="0">
                <a:hlinkClick r:id="rId5"/>
              </a:rPr>
              <a:t>MSC Labour Eligibility Requirements</a:t>
            </a:r>
            <a:endParaRPr lang="en-GB" dirty="0"/>
          </a:p>
        </p:txBody>
      </p:sp>
      <p:sp>
        <p:nvSpPr>
          <p:cNvPr id="7" name="TextBox 6">
            <a:extLst>
              <a:ext uri="{FF2B5EF4-FFF2-40B4-BE49-F238E27FC236}">
                <a16:creationId xmlns:a16="http://schemas.microsoft.com/office/drawing/2014/main" id="{CF3B5ED0-4BB6-C6CB-2FAA-836591F91ECC}"/>
              </a:ext>
            </a:extLst>
          </p:cNvPr>
          <p:cNvSpPr txBox="1"/>
          <p:nvPr/>
        </p:nvSpPr>
        <p:spPr>
          <a:xfrm>
            <a:off x="0" y="128789"/>
            <a:ext cx="4632916" cy="1077218"/>
          </a:xfrm>
          <a:prstGeom prst="rect">
            <a:avLst/>
          </a:prstGeom>
          <a:noFill/>
        </p:spPr>
        <p:txBody>
          <a:bodyPr wrap="square" rtlCol="0">
            <a:spAutoFit/>
          </a:bodyPr>
          <a:lstStyle/>
          <a:p>
            <a:r>
              <a:rPr lang="en-GB" sz="3200" dirty="0">
                <a:latin typeface="Bodoni MT" panose="02070603080606020203" pitchFamily="18" charset="0"/>
              </a:rPr>
              <a:t>Sustainability Standards</a:t>
            </a:r>
          </a:p>
          <a:p>
            <a:pPr algn="ctr"/>
            <a:r>
              <a:rPr lang="en-GB" sz="3200" dirty="0">
                <a:latin typeface="Bodoni MT" panose="02070603080606020203" pitchFamily="18" charset="0"/>
              </a:rPr>
              <a:t>social/ethical</a:t>
            </a:r>
          </a:p>
        </p:txBody>
      </p:sp>
      <p:sp>
        <p:nvSpPr>
          <p:cNvPr id="9" name="TextBox 8">
            <a:extLst>
              <a:ext uri="{FF2B5EF4-FFF2-40B4-BE49-F238E27FC236}">
                <a16:creationId xmlns:a16="http://schemas.microsoft.com/office/drawing/2014/main" id="{FCA4FE56-9131-21BF-E076-9E508BCC6905}"/>
              </a:ext>
            </a:extLst>
          </p:cNvPr>
          <p:cNvSpPr txBox="1"/>
          <p:nvPr/>
        </p:nvSpPr>
        <p:spPr>
          <a:xfrm>
            <a:off x="193182" y="5552161"/>
            <a:ext cx="6207616" cy="369332"/>
          </a:xfrm>
          <a:prstGeom prst="rect">
            <a:avLst/>
          </a:prstGeom>
          <a:noFill/>
        </p:spPr>
        <p:txBody>
          <a:bodyPr wrap="square">
            <a:spAutoFit/>
          </a:bodyPr>
          <a:lstStyle/>
          <a:p>
            <a:r>
              <a:rPr lang="en-GB" dirty="0">
                <a:hlinkClick r:id="rId6"/>
              </a:rPr>
              <a:t>Fishery Improvement Programmes - Social Responsibility</a:t>
            </a:r>
            <a:endParaRPr lang="en-GB" dirty="0"/>
          </a:p>
        </p:txBody>
      </p:sp>
      <p:pic>
        <p:nvPicPr>
          <p:cNvPr id="11" name="Picture 10">
            <a:extLst>
              <a:ext uri="{FF2B5EF4-FFF2-40B4-BE49-F238E27FC236}">
                <a16:creationId xmlns:a16="http://schemas.microsoft.com/office/drawing/2014/main" id="{466799CC-6D31-2BE1-A71C-044E1FF97F8E}"/>
              </a:ext>
            </a:extLst>
          </p:cNvPr>
          <p:cNvPicPr>
            <a:picLocks noChangeAspect="1"/>
          </p:cNvPicPr>
          <p:nvPr/>
        </p:nvPicPr>
        <p:blipFill>
          <a:blip r:embed="rId7"/>
          <a:stretch>
            <a:fillRect/>
          </a:stretch>
        </p:blipFill>
        <p:spPr>
          <a:xfrm>
            <a:off x="270456" y="4564906"/>
            <a:ext cx="4095750" cy="904875"/>
          </a:xfrm>
          <a:prstGeom prst="rect">
            <a:avLst/>
          </a:prstGeom>
        </p:spPr>
      </p:pic>
      <p:pic>
        <p:nvPicPr>
          <p:cNvPr id="12" name="Picture 11">
            <a:extLst>
              <a:ext uri="{FF2B5EF4-FFF2-40B4-BE49-F238E27FC236}">
                <a16:creationId xmlns:a16="http://schemas.microsoft.com/office/drawing/2014/main" id="{E437EFBD-4A55-5598-2DA6-574F83ACE97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863568" y="2175761"/>
            <a:ext cx="588118" cy="1183923"/>
          </a:xfrm>
          <a:prstGeom prst="rect">
            <a:avLst/>
          </a:prstGeom>
        </p:spPr>
      </p:pic>
    </p:spTree>
    <p:extLst>
      <p:ext uri="{BB962C8B-B14F-4D97-AF65-F5344CB8AC3E}">
        <p14:creationId xmlns:p14="http://schemas.microsoft.com/office/powerpoint/2010/main" val="1462297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5CA8-A11C-D6BC-0738-ADDF3215AB4E}"/>
              </a:ext>
            </a:extLst>
          </p:cNvPr>
          <p:cNvSpPr>
            <a:spLocks noGrp="1"/>
          </p:cNvSpPr>
          <p:nvPr>
            <p:ph type="title"/>
          </p:nvPr>
        </p:nvSpPr>
        <p:spPr/>
        <p:txBody>
          <a:bodyPr/>
          <a:lstStyle/>
          <a:p>
            <a:r>
              <a:rPr lang="en-GB" dirty="0"/>
              <a:t>Vessels</a:t>
            </a:r>
          </a:p>
        </p:txBody>
      </p:sp>
      <p:sp>
        <p:nvSpPr>
          <p:cNvPr id="3" name="Content Placeholder 2">
            <a:extLst>
              <a:ext uri="{FF2B5EF4-FFF2-40B4-BE49-F238E27FC236}">
                <a16:creationId xmlns:a16="http://schemas.microsoft.com/office/drawing/2014/main" id="{E01B202D-3A94-5983-0398-51FA03E44F11}"/>
              </a:ext>
            </a:extLst>
          </p:cNvPr>
          <p:cNvSpPr>
            <a:spLocks noGrp="1"/>
          </p:cNvSpPr>
          <p:nvPr>
            <p:ph idx="1"/>
          </p:nvPr>
        </p:nvSpPr>
        <p:spPr>
          <a:xfrm>
            <a:off x="1" y="866254"/>
            <a:ext cx="12191999" cy="5109543"/>
          </a:xfrm>
        </p:spPr>
        <p:txBody>
          <a:bodyPr>
            <a:noAutofit/>
          </a:bodyPr>
          <a:lstStyle/>
          <a:p>
            <a:r>
              <a:rPr lang="en-GB" sz="1300" b="1" dirty="0">
                <a:cs typeface="Arial" panose="020B0604020202020204" pitchFamily="34" charset="0"/>
              </a:rPr>
              <a:t>Responsible Vessel Fishing Scheme</a:t>
            </a:r>
          </a:p>
          <a:p>
            <a:pPr lvl="1"/>
            <a:r>
              <a:rPr lang="en-US" sz="1300" b="0" i="0" dirty="0">
                <a:effectLst/>
                <a:cs typeface="Arial" panose="020B0604020202020204" pitchFamily="34" charset="0"/>
              </a:rPr>
              <a:t>Now in Revision 2</a:t>
            </a:r>
          </a:p>
          <a:p>
            <a:pPr lvl="1"/>
            <a:r>
              <a:rPr lang="en-US" sz="1300" b="0" i="0" dirty="0">
                <a:effectLst/>
                <a:cs typeface="Arial" panose="020B0604020202020204" pitchFamily="34" charset="0"/>
              </a:rPr>
              <a:t>Comprised of two core principles </a:t>
            </a:r>
          </a:p>
          <a:p>
            <a:pPr lvl="2"/>
            <a:r>
              <a:rPr lang="en-US" sz="1300" b="0" i="0" dirty="0">
                <a:effectLst/>
                <a:cs typeface="Arial" panose="020B0604020202020204" pitchFamily="34" charset="0"/>
              </a:rPr>
              <a:t>vessel management and safety systems; </a:t>
            </a:r>
          </a:p>
          <a:p>
            <a:pPr lvl="2"/>
            <a:r>
              <a:rPr lang="en-US" sz="1300" b="0" i="0" dirty="0">
                <a:effectLst/>
                <a:cs typeface="Arial" panose="020B0604020202020204" pitchFamily="34" charset="0"/>
              </a:rPr>
              <a:t>and crew rights, safety and wellbeing. </a:t>
            </a:r>
          </a:p>
          <a:p>
            <a:pPr lvl="1"/>
            <a:r>
              <a:rPr lang="en-US" sz="1300" b="0" i="0" dirty="0">
                <a:effectLst/>
                <a:cs typeface="Arial" panose="020B0604020202020204" pitchFamily="34" charset="0"/>
              </a:rPr>
              <a:t>underpinned by Work in Fishing Convention ILOc188 and other global conventions. </a:t>
            </a:r>
          </a:p>
          <a:p>
            <a:pPr lvl="1"/>
            <a:r>
              <a:rPr lang="en-US" sz="1300" b="0" i="0" dirty="0">
                <a:effectLst/>
                <a:cs typeface="Arial" panose="020B0604020202020204" pitchFamily="34" charset="0"/>
              </a:rPr>
              <a:t>The key objective is to enable fishing vessel operations to provide third party assurance of decent working conditions for the crew by demonstrating operational best practice from the catch to the quay, in line with internationally agreed protocols and guidelines.</a:t>
            </a:r>
            <a:endParaRPr lang="en-GB" sz="1300" dirty="0">
              <a:cs typeface="Arial" panose="020B0604020202020204" pitchFamily="34" charset="0"/>
            </a:endParaRPr>
          </a:p>
          <a:p>
            <a:pPr lvl="1"/>
            <a:r>
              <a:rPr lang="en-GB" sz="1300" dirty="0">
                <a:cs typeface="Arial" panose="020B0604020202020204" pitchFamily="34" charset="0"/>
              </a:rPr>
              <a:t>Now covers Seafood Processors </a:t>
            </a:r>
          </a:p>
          <a:p>
            <a:endParaRPr lang="en-GB" sz="1300" dirty="0"/>
          </a:p>
          <a:p>
            <a:r>
              <a:rPr lang="en-GB" sz="1300" b="1" dirty="0"/>
              <a:t>Worker Driven Social Responsibility </a:t>
            </a:r>
            <a:r>
              <a:rPr lang="en-GB" sz="1300" dirty="0"/>
              <a:t>– discussions about a pilot in UK seafood</a:t>
            </a:r>
          </a:p>
          <a:p>
            <a:pPr lvl="1">
              <a:buFont typeface="+mj-lt"/>
              <a:buAutoNum type="arabicPeriod"/>
            </a:pPr>
            <a:r>
              <a:rPr lang="en-US" sz="1300" i="0" dirty="0">
                <a:solidFill>
                  <a:srgbClr val="333333"/>
                </a:solidFill>
                <a:effectLst/>
              </a:rPr>
              <a:t>Labor Rights Initiatives Must Be Worker Driven: </a:t>
            </a:r>
          </a:p>
          <a:p>
            <a:pPr lvl="1">
              <a:buFont typeface="+mj-lt"/>
              <a:buAutoNum type="arabicPeriod"/>
            </a:pPr>
            <a:r>
              <a:rPr lang="en-US" sz="1300" i="0" dirty="0">
                <a:solidFill>
                  <a:srgbClr val="333333"/>
                </a:solidFill>
                <a:effectLst/>
              </a:rPr>
              <a:t>Obligations for Global Corporations Must Be Binding and Enforceable: </a:t>
            </a:r>
          </a:p>
          <a:p>
            <a:pPr lvl="1">
              <a:buFont typeface="+mj-lt"/>
              <a:buAutoNum type="arabicPeriod"/>
            </a:pPr>
            <a:r>
              <a:rPr lang="en-US" sz="1300" i="0" dirty="0">
                <a:solidFill>
                  <a:srgbClr val="333333"/>
                </a:solidFill>
                <a:effectLst/>
              </a:rPr>
              <a:t>Buyers Must Afford Suppliers the Financial Incentive and Capacity to Comply</a:t>
            </a:r>
          </a:p>
          <a:p>
            <a:pPr lvl="1">
              <a:buFont typeface="+mj-lt"/>
              <a:buAutoNum type="arabicPeriod"/>
            </a:pPr>
            <a:r>
              <a:rPr lang="en-US" sz="1300" i="0" dirty="0">
                <a:solidFill>
                  <a:srgbClr val="333333"/>
                </a:solidFill>
                <a:effectLst/>
              </a:rPr>
              <a:t>Consequences for Non-Compliant Suppliers Must Be Mandatory: </a:t>
            </a:r>
          </a:p>
          <a:p>
            <a:pPr lvl="1">
              <a:buFont typeface="+mj-lt"/>
              <a:buAutoNum type="arabicPeriod"/>
            </a:pPr>
            <a:r>
              <a:rPr lang="en-US" sz="1300" i="0" dirty="0">
                <a:solidFill>
                  <a:srgbClr val="333333"/>
                </a:solidFill>
                <a:effectLst/>
              </a:rPr>
              <a:t>Gains for Workers Must be Measurable and Timely</a:t>
            </a:r>
          </a:p>
          <a:p>
            <a:pPr lvl="1">
              <a:buFont typeface="+mj-lt"/>
              <a:buAutoNum type="arabicPeriod"/>
            </a:pPr>
            <a:r>
              <a:rPr lang="en-US" sz="1300" i="0" dirty="0">
                <a:solidFill>
                  <a:srgbClr val="333333"/>
                </a:solidFill>
                <a:effectLst/>
              </a:rPr>
              <a:t>Verification of Workplace Compliance Must Be Rigorous and Independent:</a:t>
            </a:r>
            <a:endParaRPr lang="en-GB" sz="1300" dirty="0"/>
          </a:p>
        </p:txBody>
      </p:sp>
      <p:pic>
        <p:nvPicPr>
          <p:cNvPr id="6" name="Picture 5">
            <a:extLst>
              <a:ext uri="{FF2B5EF4-FFF2-40B4-BE49-F238E27FC236}">
                <a16:creationId xmlns:a16="http://schemas.microsoft.com/office/drawing/2014/main" id="{8DD923EE-5098-76DD-61C5-0EC7F395F755}"/>
              </a:ext>
            </a:extLst>
          </p:cNvPr>
          <p:cNvPicPr>
            <a:picLocks noChangeAspect="1"/>
          </p:cNvPicPr>
          <p:nvPr/>
        </p:nvPicPr>
        <p:blipFill>
          <a:blip r:embed="rId2"/>
          <a:stretch>
            <a:fillRect/>
          </a:stretch>
        </p:blipFill>
        <p:spPr>
          <a:xfrm>
            <a:off x="10437677" y="493822"/>
            <a:ext cx="1576523" cy="790780"/>
          </a:xfrm>
          <a:prstGeom prst="rect">
            <a:avLst/>
          </a:prstGeom>
        </p:spPr>
      </p:pic>
      <p:sp>
        <p:nvSpPr>
          <p:cNvPr id="9" name="TextBox 8">
            <a:extLst>
              <a:ext uri="{FF2B5EF4-FFF2-40B4-BE49-F238E27FC236}">
                <a16:creationId xmlns:a16="http://schemas.microsoft.com/office/drawing/2014/main" id="{618F5E1B-C426-3CF8-BE96-63A7DDE87A31}"/>
              </a:ext>
            </a:extLst>
          </p:cNvPr>
          <p:cNvSpPr txBox="1"/>
          <p:nvPr/>
        </p:nvSpPr>
        <p:spPr>
          <a:xfrm>
            <a:off x="3235492" y="6063720"/>
            <a:ext cx="6156100" cy="646331"/>
          </a:xfrm>
          <a:prstGeom prst="rect">
            <a:avLst/>
          </a:prstGeom>
          <a:noFill/>
        </p:spPr>
        <p:txBody>
          <a:bodyPr wrap="square">
            <a:spAutoFit/>
          </a:bodyPr>
          <a:lstStyle/>
          <a:p>
            <a:r>
              <a:rPr lang="en-GB" dirty="0" err="1">
                <a:solidFill>
                  <a:schemeClr val="bg1"/>
                </a:solidFill>
                <a:latin typeface="Arial Nova" panose="020B0504020202020204" pitchFamily="34" charset="0"/>
              </a:rPr>
              <a:t>Seafish</a:t>
            </a:r>
            <a:r>
              <a:rPr lang="en-GB" dirty="0">
                <a:solidFill>
                  <a:schemeClr val="bg1"/>
                </a:solidFill>
                <a:latin typeface="Arial Nova" panose="020B0504020202020204" pitchFamily="34" charset="0"/>
              </a:rPr>
              <a:t> Ethical Common Language Group </a:t>
            </a:r>
            <a:r>
              <a:rPr lang="en-US" sz="1800" b="0" i="0" dirty="0">
                <a:solidFill>
                  <a:schemeClr val="bg1"/>
                </a:solidFill>
                <a:effectLst/>
                <a:latin typeface="Arial Nova" panose="020B0504020202020204" pitchFamily="34" charset="0"/>
                <a:hlinkClick r:id="rId3">
                  <a:extLst>
                    <a:ext uri="{A12FA001-AC4F-418D-AE19-62706E023703}">
                      <ahyp:hlinkClr xmlns:ahyp="http://schemas.microsoft.com/office/drawing/2018/hyperlinkcolor" val="tx"/>
                    </a:ext>
                  </a:extLst>
                </a:hlinkClick>
              </a:rPr>
              <a:t>Worker Driven Social Responsibility </a:t>
            </a:r>
            <a:r>
              <a:rPr lang="en-US" sz="1800" b="0" i="0" dirty="0">
                <a:solidFill>
                  <a:schemeClr val="bg1"/>
                </a:solidFill>
                <a:effectLst/>
                <a:latin typeface="Arial Nova" panose="020B0504020202020204" pitchFamily="34" charset="0"/>
              </a:rPr>
              <a:t>– click link to register</a:t>
            </a:r>
            <a:endParaRPr lang="en-GB" dirty="0">
              <a:solidFill>
                <a:schemeClr val="bg1"/>
              </a:solidFill>
              <a:latin typeface="Arial Nova" panose="020B0504020202020204" pitchFamily="34" charset="0"/>
            </a:endParaRPr>
          </a:p>
        </p:txBody>
      </p:sp>
      <p:sp>
        <p:nvSpPr>
          <p:cNvPr id="10" name="TextBox 9">
            <a:extLst>
              <a:ext uri="{FF2B5EF4-FFF2-40B4-BE49-F238E27FC236}">
                <a16:creationId xmlns:a16="http://schemas.microsoft.com/office/drawing/2014/main" id="{A964695D-AE8F-D097-6B17-FAD41AA9D1C2}"/>
              </a:ext>
            </a:extLst>
          </p:cNvPr>
          <p:cNvSpPr txBox="1"/>
          <p:nvPr/>
        </p:nvSpPr>
        <p:spPr>
          <a:xfrm>
            <a:off x="9429692" y="6154592"/>
            <a:ext cx="2838450" cy="369332"/>
          </a:xfrm>
          <a:prstGeom prst="rect">
            <a:avLst/>
          </a:prstGeom>
          <a:noFill/>
        </p:spPr>
        <p:txBody>
          <a:bodyPr wrap="square">
            <a:spAutoFit/>
          </a:bodyPr>
          <a:lstStyle/>
          <a:p>
            <a:r>
              <a:rPr lang="en-US" dirty="0">
                <a:solidFill>
                  <a:schemeClr val="bg1"/>
                </a:solidFill>
                <a:hlinkClick r:id="rId4">
                  <a:extLst>
                    <a:ext uri="{A12FA001-AC4F-418D-AE19-62706E023703}">
                      <ahyp:hlinkClr xmlns:ahyp="http://schemas.microsoft.com/office/drawing/2018/hyperlinkcolor" val="tx"/>
                    </a:ext>
                  </a:extLst>
                </a:hlinkClick>
              </a:rPr>
              <a:t>SECLG How to get involved</a:t>
            </a:r>
            <a:endParaRPr lang="en-GB" dirty="0">
              <a:solidFill>
                <a:schemeClr val="bg1"/>
              </a:solidFill>
            </a:endParaRPr>
          </a:p>
        </p:txBody>
      </p:sp>
    </p:spTree>
    <p:extLst>
      <p:ext uri="{BB962C8B-B14F-4D97-AF65-F5344CB8AC3E}">
        <p14:creationId xmlns:p14="http://schemas.microsoft.com/office/powerpoint/2010/main" val="4060192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R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R theme" id="{177EDEC5-1C4F-42A1-A953-23F2C17C39EB}" vid="{21F66B28-EC24-4D71-9CD8-7DE19B969996}"/>
    </a:ext>
  </a:extLst>
</a:theme>
</file>

<file path=ppt/theme/theme3.xml><?xml version="1.0" encoding="utf-8"?>
<a:theme xmlns:a="http://schemas.openxmlformats.org/drawingml/2006/main" name="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 id="{062BA5B8-2882-4C07-BC71-DA1F68285588}" vid="{FD224D67-4186-47B1-895E-08E99FE7A904}"/>
    </a:ext>
  </a:extLst>
</a:theme>
</file>

<file path=ppt/theme/theme4.xml><?xml version="1.0" encoding="utf-8"?>
<a:theme xmlns:a="http://schemas.openxmlformats.org/drawingml/2006/main" name="1_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 id="{062BA5B8-2882-4C07-BC71-DA1F68285588}" vid="{FD224D67-4186-47B1-895E-08E99FE7A904}"/>
    </a:ext>
  </a:extLst>
</a:theme>
</file>

<file path=ppt/theme/theme5.xml><?xml version="1.0" encoding="utf-8"?>
<a:theme xmlns:a="http://schemas.openxmlformats.org/drawingml/2006/main" name="3_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 id="{062BA5B8-2882-4C07-BC71-DA1F68285588}" vid="{FD224D67-4186-47B1-895E-08E99FE7A90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A1E9CE4421D64FB585ADBD490956FB" ma:contentTypeVersion="13" ma:contentTypeDescription="Create a new document." ma:contentTypeScope="" ma:versionID="cd1d5b7a3f46bfb1018279ad21b94673">
  <xsd:schema xmlns:xsd="http://www.w3.org/2001/XMLSchema" xmlns:xs="http://www.w3.org/2001/XMLSchema" xmlns:p="http://schemas.microsoft.com/office/2006/metadata/properties" xmlns:ns2="1afa36d2-8366-490c-8e5c-092acf3aa9ee" xmlns:ns3="d585e4f5-2246-4951-94c0-8b570bb983e0" targetNamespace="http://schemas.microsoft.com/office/2006/metadata/properties" ma:root="true" ma:fieldsID="259f15773be074c9ac3f6801b5868f4c" ns2:_="" ns3:_="">
    <xsd:import namespace="1afa36d2-8366-490c-8e5c-092acf3aa9ee"/>
    <xsd:import namespace="d585e4f5-2246-4951-94c0-8b570bb983e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2:MediaServiceGenerationTime" minOccurs="0"/>
                <xsd:element ref="ns2:MediaServiceEventHashCode"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fa36d2-8366-490c-8e5c-092acf3aa9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3ddc56c-2be9-4cd0-af49-e87c8fc731b6"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585e4f5-2246-4951-94c0-8b570bb983e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6A0F9C-EB5F-4E4F-9308-FC96816A3551}"/>
</file>

<file path=customXml/itemProps2.xml><?xml version="1.0" encoding="utf-8"?>
<ds:datastoreItem xmlns:ds="http://schemas.openxmlformats.org/officeDocument/2006/customXml" ds:itemID="{88275995-6734-4217-A29B-C3BE98C2190C}"/>
</file>

<file path=docProps/app.xml><?xml version="1.0" encoding="utf-8"?>
<Properties xmlns="http://schemas.openxmlformats.org/officeDocument/2006/extended-properties" xmlns:vt="http://schemas.openxmlformats.org/officeDocument/2006/docPropsVTypes">
  <TotalTime>264</TotalTime>
  <Words>1055</Words>
  <Application>Microsoft Office PowerPoint</Application>
  <PresentationFormat>Widescreen</PresentationFormat>
  <Paragraphs>77</Paragraphs>
  <Slides>8</Slides>
  <Notes>7</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8</vt:i4>
      </vt:variant>
    </vt:vector>
  </HeadingPairs>
  <TitlesOfParts>
    <vt:vector size="18" baseType="lpstr">
      <vt:lpstr>Arial</vt:lpstr>
      <vt:lpstr>Arial Nova</vt:lpstr>
      <vt:lpstr>Bodoni MT</vt:lpstr>
      <vt:lpstr>Calibri</vt:lpstr>
      <vt:lpstr>Trebuchet MS</vt:lpstr>
      <vt:lpstr>Office Theme</vt:lpstr>
      <vt:lpstr>JR theme</vt:lpstr>
      <vt:lpstr>blank</vt:lpstr>
      <vt:lpstr>1_blank</vt:lpstr>
      <vt:lpstr>3_blank</vt:lpstr>
      <vt:lpstr>Ethical Trade SEAFOOD</vt:lpstr>
      <vt:lpstr>Joseph Robertson – what we do</vt:lpstr>
      <vt:lpstr>What &amp; Where are the human rights risks in our business?</vt:lpstr>
      <vt:lpstr>SEAA Seafood Ethics Action Alliance</vt:lpstr>
      <vt:lpstr>SSC – Sustainable Seafood Coalition</vt:lpstr>
      <vt:lpstr>PowerPoint Presentation</vt:lpstr>
      <vt:lpstr>PowerPoint Presentation</vt:lpstr>
      <vt:lpstr>Vessels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Allison</dc:creator>
  <cp:lastModifiedBy>Louise McCafferty</cp:lastModifiedBy>
  <cp:revision>346</cp:revision>
  <cp:lastPrinted>2023-04-17T12:23:10Z</cp:lastPrinted>
  <dcterms:created xsi:type="dcterms:W3CDTF">2018-07-09T10:33:17Z</dcterms:created>
  <dcterms:modified xsi:type="dcterms:W3CDTF">2023-04-18T08:02:14Z</dcterms:modified>
</cp:coreProperties>
</file>