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3"/>
  </p:sldMasterIdLst>
  <p:notesMasterIdLst>
    <p:notesMasterId r:id="rId16"/>
  </p:notesMasterIdLst>
  <p:sldIdLst>
    <p:sldId id="1991" r:id="rId4"/>
    <p:sldId id="2235" r:id="rId5"/>
    <p:sldId id="2283" r:id="rId6"/>
    <p:sldId id="2285" r:id="rId7"/>
    <p:sldId id="2284" r:id="rId8"/>
    <p:sldId id="2288" r:id="rId9"/>
    <p:sldId id="2292" r:id="rId10"/>
    <p:sldId id="2290" r:id="rId11"/>
    <p:sldId id="2295" r:id="rId12"/>
    <p:sldId id="2296" r:id="rId13"/>
    <p:sldId id="2289" r:id="rId14"/>
    <p:sldId id="2293" r:id="rId15"/>
  </p:sldIdLst>
  <p:sldSz cx="12192000" cy="6858000"/>
  <p:notesSz cx="6864350" cy="9998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0834CA-6FB7-9CD8-A0AA-805840F670CE}" v="1" dt="2023-01-09T13:49:11.722"/>
    <p1510:client id="{225AAA0E-D123-4D54-8198-812436150790}" v="663" dt="2023-01-10T09:18:49.81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56"/>
      </p:cViewPr>
      <p:guideLst/>
    </p:cSldViewPr>
  </p:slideViewPr>
  <p:notesTextViewPr>
    <p:cViewPr>
      <p:scale>
        <a:sx n="1" d="1"/>
        <a:sy n="1" d="1"/>
      </p:scale>
      <p:origin x="0" y="0"/>
    </p:cViewPr>
  </p:notesTextViewPr>
  <p:notesViewPr>
    <p:cSldViewPr snapToGrid="0">
      <p:cViewPr>
        <p:scale>
          <a:sx n="95" d="100"/>
          <a:sy n="95" d="100"/>
        </p:scale>
        <p:origin x="3240" y="3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viewProps" Target="viewProps.xml"/><Relationship Id="rId3" Type="http://schemas.openxmlformats.org/officeDocument/2006/relationships/slideMaster" Target="slideMasters/slideMaster1.xml"/><Relationship Id="rId21" Type="http://schemas.microsoft.com/office/2015/10/relationships/revisionInfo" Target="revisionInfo.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1DD38FF-AA46-4712-8D36-00379F98361D}" type="doc">
      <dgm:prSet loTypeId="urn:microsoft.com/office/officeart/2005/8/layout/pyramid3" loCatId="pyramid" qsTypeId="urn:microsoft.com/office/officeart/2005/8/quickstyle/simple1" qsCatId="simple" csTypeId="urn:microsoft.com/office/officeart/2005/8/colors/accent1_2" csCatId="accent1" phldr="1"/>
      <dgm:spPr/>
    </dgm:pt>
    <dgm:pt modelId="{FEBA1F68-E201-4A2A-8BBB-0291EE4CB482}">
      <dgm:prSet phldrT="[Text]" custT="1"/>
      <dgm:spPr>
        <a:solidFill>
          <a:schemeClr val="accent2"/>
        </a:solidFill>
      </dgm:spPr>
      <dgm:t>
        <a:bodyPr/>
        <a:lstStyle/>
        <a:p>
          <a:r>
            <a:rPr lang="en-GB" sz="1800" b="0"/>
            <a:t>Impact assessment to identify salient issues</a:t>
          </a:r>
        </a:p>
      </dgm:t>
    </dgm:pt>
    <dgm:pt modelId="{9881F35F-56ED-4E28-B263-E7688290A3B8}" type="parTrans" cxnId="{CC91FB63-5E4E-4D00-BBDD-0DDE74223FDC}">
      <dgm:prSet/>
      <dgm:spPr/>
      <dgm:t>
        <a:bodyPr/>
        <a:lstStyle/>
        <a:p>
          <a:endParaRPr lang="en-GB" sz="1800" b="1"/>
        </a:p>
      </dgm:t>
    </dgm:pt>
    <dgm:pt modelId="{72DBA417-757E-4169-B225-F259BAAA6D5B}" type="sibTrans" cxnId="{CC91FB63-5E4E-4D00-BBDD-0DDE74223FDC}">
      <dgm:prSet/>
      <dgm:spPr/>
      <dgm:t>
        <a:bodyPr/>
        <a:lstStyle/>
        <a:p>
          <a:endParaRPr lang="en-GB" sz="1800" b="1"/>
        </a:p>
      </dgm:t>
    </dgm:pt>
    <dgm:pt modelId="{171E1F38-62C7-4112-81F8-FB8FDA7641DE}">
      <dgm:prSet phldrT="[Text]" custT="1"/>
      <dgm:spPr>
        <a:solidFill>
          <a:schemeClr val="accent2"/>
        </a:solidFill>
      </dgm:spPr>
      <dgm:t>
        <a:bodyPr/>
        <a:lstStyle/>
        <a:p>
          <a:r>
            <a:rPr lang="en-GB" sz="1800" b="0" dirty="0"/>
            <a:t>Human rights mitigation action plan</a:t>
          </a:r>
        </a:p>
      </dgm:t>
    </dgm:pt>
    <dgm:pt modelId="{62C1E224-DD6F-4DB1-82B0-19B5B0D80324}" type="parTrans" cxnId="{C85A415C-D1D6-4734-B20E-73A9058BA5B1}">
      <dgm:prSet/>
      <dgm:spPr/>
      <dgm:t>
        <a:bodyPr/>
        <a:lstStyle/>
        <a:p>
          <a:endParaRPr lang="en-GB" sz="1800" b="1"/>
        </a:p>
      </dgm:t>
    </dgm:pt>
    <dgm:pt modelId="{F6FC9ADE-6B54-438B-AB6D-A4504599C12E}" type="sibTrans" cxnId="{C85A415C-D1D6-4734-B20E-73A9058BA5B1}">
      <dgm:prSet/>
      <dgm:spPr/>
      <dgm:t>
        <a:bodyPr/>
        <a:lstStyle/>
        <a:p>
          <a:endParaRPr lang="en-GB" sz="1800" b="1"/>
        </a:p>
      </dgm:t>
    </dgm:pt>
    <dgm:pt modelId="{0D2B896B-D223-4186-891A-B39F602B4394}">
      <dgm:prSet custT="1"/>
      <dgm:spPr>
        <a:solidFill>
          <a:schemeClr val="accent2"/>
        </a:solidFill>
      </dgm:spPr>
      <dgm:t>
        <a:bodyPr/>
        <a:lstStyle/>
        <a:p>
          <a:r>
            <a:rPr lang="en-GB" sz="1800" b="0"/>
            <a:t>Baseline analysis of gathered secondary information (e.g. national legal regulations)</a:t>
          </a:r>
        </a:p>
      </dgm:t>
    </dgm:pt>
    <dgm:pt modelId="{FD50E0CE-E02D-4DCA-B5AD-D5978066150B}" type="parTrans" cxnId="{1ECA2028-649D-4D9F-BE84-47568E9174EC}">
      <dgm:prSet/>
      <dgm:spPr/>
      <dgm:t>
        <a:bodyPr/>
        <a:lstStyle/>
        <a:p>
          <a:endParaRPr lang="en-GB" sz="1800" b="1"/>
        </a:p>
      </dgm:t>
    </dgm:pt>
    <dgm:pt modelId="{E6B5FCA1-7BC0-4300-B614-64159F7687B7}" type="sibTrans" cxnId="{1ECA2028-649D-4D9F-BE84-47568E9174EC}">
      <dgm:prSet/>
      <dgm:spPr/>
      <dgm:t>
        <a:bodyPr/>
        <a:lstStyle/>
        <a:p>
          <a:endParaRPr lang="en-GB" sz="1800" b="1"/>
        </a:p>
      </dgm:t>
    </dgm:pt>
    <dgm:pt modelId="{06494926-62A6-4172-976D-0AC17833C5E1}">
      <dgm:prSet custT="1"/>
      <dgm:spPr>
        <a:solidFill>
          <a:schemeClr val="accent2"/>
        </a:solidFill>
      </dgm:spPr>
      <dgm:t>
        <a:bodyPr/>
        <a:lstStyle/>
        <a:p>
          <a:r>
            <a:rPr lang="en-GB" sz="1800" b="0" dirty="0">
              <a:solidFill>
                <a:schemeClr val="tx1"/>
              </a:solidFill>
            </a:rPr>
            <a:t>Review of relevant business and supply chain activities and relationships</a:t>
          </a:r>
        </a:p>
      </dgm:t>
    </dgm:pt>
    <dgm:pt modelId="{E7379C9A-FD72-4B6E-A10B-E3EBBC92FA04}" type="parTrans" cxnId="{B46E2FDA-B19B-4400-9EA6-11F320195B5D}">
      <dgm:prSet/>
      <dgm:spPr/>
      <dgm:t>
        <a:bodyPr/>
        <a:lstStyle/>
        <a:p>
          <a:endParaRPr lang="en-GB" sz="1800" b="1"/>
        </a:p>
      </dgm:t>
    </dgm:pt>
    <dgm:pt modelId="{7DA080F0-EC6A-446E-9025-D1B35593E2FC}" type="sibTrans" cxnId="{B46E2FDA-B19B-4400-9EA6-11F320195B5D}">
      <dgm:prSet/>
      <dgm:spPr/>
      <dgm:t>
        <a:bodyPr/>
        <a:lstStyle/>
        <a:p>
          <a:endParaRPr lang="en-GB" sz="1800" b="1"/>
        </a:p>
      </dgm:t>
    </dgm:pt>
    <dgm:pt modelId="{BC9D69E8-E543-46B2-8DF8-671C3C4713A2}">
      <dgm:prSet custT="1"/>
      <dgm:spPr>
        <a:solidFill>
          <a:schemeClr val="accent2"/>
        </a:solidFill>
      </dgm:spPr>
      <dgm:t>
        <a:bodyPr/>
        <a:lstStyle/>
        <a:p>
          <a:r>
            <a:rPr lang="en-GB" sz="1800" b="0"/>
            <a:t>Scope of impacted human rights</a:t>
          </a:r>
        </a:p>
      </dgm:t>
    </dgm:pt>
    <dgm:pt modelId="{C41E62C8-FE94-40D0-A4B7-40E7E45136B6}" type="parTrans" cxnId="{1AD5C006-EFBC-4E09-9BCA-EFF3289B3BD9}">
      <dgm:prSet/>
      <dgm:spPr/>
      <dgm:t>
        <a:bodyPr/>
        <a:lstStyle/>
        <a:p>
          <a:endParaRPr lang="en-GB" sz="1800" b="1"/>
        </a:p>
      </dgm:t>
    </dgm:pt>
    <dgm:pt modelId="{E307255E-7687-4E26-B37C-2946C3524239}" type="sibTrans" cxnId="{1AD5C006-EFBC-4E09-9BCA-EFF3289B3BD9}">
      <dgm:prSet/>
      <dgm:spPr/>
      <dgm:t>
        <a:bodyPr/>
        <a:lstStyle/>
        <a:p>
          <a:endParaRPr lang="en-GB" sz="1800" b="1"/>
        </a:p>
      </dgm:t>
    </dgm:pt>
    <dgm:pt modelId="{2E02325F-DB56-4AF8-8A46-56959D082ACC}">
      <dgm:prSet custT="1"/>
      <dgm:spPr>
        <a:solidFill>
          <a:schemeClr val="accent2"/>
        </a:solidFill>
      </dgm:spPr>
      <dgm:t>
        <a:bodyPr/>
        <a:lstStyle/>
        <a:p>
          <a:r>
            <a:rPr lang="en-GB" sz="1800" b="0"/>
            <a:t>Stakeholder engagement with the help of local consultants</a:t>
          </a:r>
        </a:p>
      </dgm:t>
    </dgm:pt>
    <dgm:pt modelId="{E5BFBACD-8407-42D6-95A7-F8D92549ADC4}" type="parTrans" cxnId="{BA8EBD83-4053-43D8-B522-8AD7A40D38F8}">
      <dgm:prSet/>
      <dgm:spPr/>
      <dgm:t>
        <a:bodyPr/>
        <a:lstStyle/>
        <a:p>
          <a:endParaRPr lang="en-GB" sz="1800" b="1"/>
        </a:p>
      </dgm:t>
    </dgm:pt>
    <dgm:pt modelId="{20A3EF8A-2891-4927-A011-5C4BA2A8E0D7}" type="sibTrans" cxnId="{BA8EBD83-4053-43D8-B522-8AD7A40D38F8}">
      <dgm:prSet/>
      <dgm:spPr/>
      <dgm:t>
        <a:bodyPr/>
        <a:lstStyle/>
        <a:p>
          <a:endParaRPr lang="en-GB" sz="1800" b="1"/>
        </a:p>
      </dgm:t>
    </dgm:pt>
    <dgm:pt modelId="{14B2A8DB-5C15-4862-94CC-D5DF6D02B64B}" type="pres">
      <dgm:prSet presAssocID="{21DD38FF-AA46-4712-8D36-00379F98361D}" presName="Name0" presStyleCnt="0">
        <dgm:presLayoutVars>
          <dgm:dir/>
          <dgm:animLvl val="lvl"/>
          <dgm:resizeHandles val="exact"/>
        </dgm:presLayoutVars>
      </dgm:prSet>
      <dgm:spPr/>
    </dgm:pt>
    <dgm:pt modelId="{ACCE90B0-6348-4056-A6B1-35C19F14C149}" type="pres">
      <dgm:prSet presAssocID="{06494926-62A6-4172-976D-0AC17833C5E1}" presName="Name8" presStyleCnt="0"/>
      <dgm:spPr/>
    </dgm:pt>
    <dgm:pt modelId="{3A272C3B-D680-44FE-8B71-1548D658BCD5}" type="pres">
      <dgm:prSet presAssocID="{06494926-62A6-4172-976D-0AC17833C5E1}" presName="level" presStyleLbl="node1" presStyleIdx="0" presStyleCnt="6" custLinFactNeighborX="-760" custLinFactNeighborY="1023">
        <dgm:presLayoutVars>
          <dgm:chMax val="1"/>
          <dgm:bulletEnabled val="1"/>
        </dgm:presLayoutVars>
      </dgm:prSet>
      <dgm:spPr/>
    </dgm:pt>
    <dgm:pt modelId="{0B3F763F-4C25-4ED1-9EB9-CEC04A3CD639}" type="pres">
      <dgm:prSet presAssocID="{06494926-62A6-4172-976D-0AC17833C5E1}" presName="levelTx" presStyleLbl="revTx" presStyleIdx="0" presStyleCnt="0">
        <dgm:presLayoutVars>
          <dgm:chMax val="1"/>
          <dgm:bulletEnabled val="1"/>
        </dgm:presLayoutVars>
      </dgm:prSet>
      <dgm:spPr/>
    </dgm:pt>
    <dgm:pt modelId="{010019AD-4ED4-4C61-B329-FF62D532A97D}" type="pres">
      <dgm:prSet presAssocID="{BC9D69E8-E543-46B2-8DF8-671C3C4713A2}" presName="Name8" presStyleCnt="0"/>
      <dgm:spPr/>
    </dgm:pt>
    <dgm:pt modelId="{9DF47123-72CF-4C82-B0AE-9EEB09A63138}" type="pres">
      <dgm:prSet presAssocID="{BC9D69E8-E543-46B2-8DF8-671C3C4713A2}" presName="level" presStyleLbl="node1" presStyleIdx="1" presStyleCnt="6" custScaleY="59536">
        <dgm:presLayoutVars>
          <dgm:chMax val="1"/>
          <dgm:bulletEnabled val="1"/>
        </dgm:presLayoutVars>
      </dgm:prSet>
      <dgm:spPr/>
    </dgm:pt>
    <dgm:pt modelId="{D47953EE-CF7E-41BE-94A9-DB8399CA497F}" type="pres">
      <dgm:prSet presAssocID="{BC9D69E8-E543-46B2-8DF8-671C3C4713A2}" presName="levelTx" presStyleLbl="revTx" presStyleIdx="0" presStyleCnt="0">
        <dgm:presLayoutVars>
          <dgm:chMax val="1"/>
          <dgm:bulletEnabled val="1"/>
        </dgm:presLayoutVars>
      </dgm:prSet>
      <dgm:spPr/>
    </dgm:pt>
    <dgm:pt modelId="{51BE6FEC-A222-4710-BE13-D2F285094000}" type="pres">
      <dgm:prSet presAssocID="{0D2B896B-D223-4186-891A-B39F602B4394}" presName="Name8" presStyleCnt="0"/>
      <dgm:spPr/>
    </dgm:pt>
    <dgm:pt modelId="{E242CE21-B65F-4163-8EAB-8C111715E678}" type="pres">
      <dgm:prSet presAssocID="{0D2B896B-D223-4186-891A-B39F602B4394}" presName="level" presStyleLbl="node1" presStyleIdx="2" presStyleCnt="6" custLinFactNeighborX="531" custLinFactNeighborY="1301">
        <dgm:presLayoutVars>
          <dgm:chMax val="1"/>
          <dgm:bulletEnabled val="1"/>
        </dgm:presLayoutVars>
      </dgm:prSet>
      <dgm:spPr/>
    </dgm:pt>
    <dgm:pt modelId="{CDE09E50-4308-4326-BB73-DAE7828B7EEE}" type="pres">
      <dgm:prSet presAssocID="{0D2B896B-D223-4186-891A-B39F602B4394}" presName="levelTx" presStyleLbl="revTx" presStyleIdx="0" presStyleCnt="0">
        <dgm:presLayoutVars>
          <dgm:chMax val="1"/>
          <dgm:bulletEnabled val="1"/>
        </dgm:presLayoutVars>
      </dgm:prSet>
      <dgm:spPr/>
    </dgm:pt>
    <dgm:pt modelId="{392B10CF-69E2-466E-A6D1-FEA50DAC9CAB}" type="pres">
      <dgm:prSet presAssocID="{2E02325F-DB56-4AF8-8A46-56959D082ACC}" presName="Name8" presStyleCnt="0"/>
      <dgm:spPr/>
    </dgm:pt>
    <dgm:pt modelId="{EB226546-B8C4-4B2E-92AD-BF0AF0E8271C}" type="pres">
      <dgm:prSet presAssocID="{2E02325F-DB56-4AF8-8A46-56959D082ACC}" presName="level" presStyleLbl="node1" presStyleIdx="3" presStyleCnt="6">
        <dgm:presLayoutVars>
          <dgm:chMax val="1"/>
          <dgm:bulletEnabled val="1"/>
        </dgm:presLayoutVars>
      </dgm:prSet>
      <dgm:spPr/>
    </dgm:pt>
    <dgm:pt modelId="{B25D7C99-7353-46DB-B2C1-D393B9DF972A}" type="pres">
      <dgm:prSet presAssocID="{2E02325F-DB56-4AF8-8A46-56959D082ACC}" presName="levelTx" presStyleLbl="revTx" presStyleIdx="0" presStyleCnt="0">
        <dgm:presLayoutVars>
          <dgm:chMax val="1"/>
          <dgm:bulletEnabled val="1"/>
        </dgm:presLayoutVars>
      </dgm:prSet>
      <dgm:spPr/>
    </dgm:pt>
    <dgm:pt modelId="{6F10F91D-3F1E-48D3-B608-5AC9D2285791}" type="pres">
      <dgm:prSet presAssocID="{FEBA1F68-E201-4A2A-8BBB-0291EE4CB482}" presName="Name8" presStyleCnt="0"/>
      <dgm:spPr/>
    </dgm:pt>
    <dgm:pt modelId="{27172E0B-CF8D-43D7-94E4-0E0C543EDFDC}" type="pres">
      <dgm:prSet presAssocID="{FEBA1F68-E201-4A2A-8BBB-0291EE4CB482}" presName="level" presStyleLbl="node1" presStyleIdx="4" presStyleCnt="6" custScaleY="122555">
        <dgm:presLayoutVars>
          <dgm:chMax val="1"/>
          <dgm:bulletEnabled val="1"/>
        </dgm:presLayoutVars>
      </dgm:prSet>
      <dgm:spPr/>
    </dgm:pt>
    <dgm:pt modelId="{06DC55D7-EB6C-44B4-850F-3D9A4E813D00}" type="pres">
      <dgm:prSet presAssocID="{FEBA1F68-E201-4A2A-8BBB-0291EE4CB482}" presName="levelTx" presStyleLbl="revTx" presStyleIdx="0" presStyleCnt="0">
        <dgm:presLayoutVars>
          <dgm:chMax val="1"/>
          <dgm:bulletEnabled val="1"/>
        </dgm:presLayoutVars>
      </dgm:prSet>
      <dgm:spPr/>
    </dgm:pt>
    <dgm:pt modelId="{5A978A1E-0D18-4728-BC10-4831B085A17A}" type="pres">
      <dgm:prSet presAssocID="{171E1F38-62C7-4112-81F8-FB8FDA7641DE}" presName="Name8" presStyleCnt="0"/>
      <dgm:spPr/>
    </dgm:pt>
    <dgm:pt modelId="{55BEB4AB-5FAF-404B-8663-FE996E574979}" type="pres">
      <dgm:prSet presAssocID="{171E1F38-62C7-4112-81F8-FB8FDA7641DE}" presName="level" presStyleLbl="node1" presStyleIdx="5" presStyleCnt="6">
        <dgm:presLayoutVars>
          <dgm:chMax val="1"/>
          <dgm:bulletEnabled val="1"/>
        </dgm:presLayoutVars>
      </dgm:prSet>
      <dgm:spPr/>
    </dgm:pt>
    <dgm:pt modelId="{CD01B1C3-BBC5-477E-BDDB-35096B7EA5B6}" type="pres">
      <dgm:prSet presAssocID="{171E1F38-62C7-4112-81F8-FB8FDA7641DE}" presName="levelTx" presStyleLbl="revTx" presStyleIdx="0" presStyleCnt="0">
        <dgm:presLayoutVars>
          <dgm:chMax val="1"/>
          <dgm:bulletEnabled val="1"/>
        </dgm:presLayoutVars>
      </dgm:prSet>
      <dgm:spPr/>
    </dgm:pt>
  </dgm:ptLst>
  <dgm:cxnLst>
    <dgm:cxn modelId="{1AD5C006-EFBC-4E09-9BCA-EFF3289B3BD9}" srcId="{21DD38FF-AA46-4712-8D36-00379F98361D}" destId="{BC9D69E8-E543-46B2-8DF8-671C3C4713A2}" srcOrd="1" destOrd="0" parTransId="{C41E62C8-FE94-40D0-A4B7-40E7E45136B6}" sibTransId="{E307255E-7687-4E26-B37C-2946C3524239}"/>
    <dgm:cxn modelId="{0D7C8219-50D2-435A-BE34-C0EE47B880B9}" type="presOf" srcId="{06494926-62A6-4172-976D-0AC17833C5E1}" destId="{3A272C3B-D680-44FE-8B71-1548D658BCD5}" srcOrd="0" destOrd="0" presId="urn:microsoft.com/office/officeart/2005/8/layout/pyramid3"/>
    <dgm:cxn modelId="{7919D81A-C640-4603-98C9-6518C8AC312D}" type="presOf" srcId="{0D2B896B-D223-4186-891A-B39F602B4394}" destId="{CDE09E50-4308-4326-BB73-DAE7828B7EEE}" srcOrd="1" destOrd="0" presId="urn:microsoft.com/office/officeart/2005/8/layout/pyramid3"/>
    <dgm:cxn modelId="{3C1BF524-FFF7-491C-8DE5-4C19C4320294}" type="presOf" srcId="{06494926-62A6-4172-976D-0AC17833C5E1}" destId="{0B3F763F-4C25-4ED1-9EB9-CEC04A3CD639}" srcOrd="1" destOrd="0" presId="urn:microsoft.com/office/officeart/2005/8/layout/pyramid3"/>
    <dgm:cxn modelId="{563E0C26-0522-4235-BE93-3C1FCABA04CA}" type="presOf" srcId="{2E02325F-DB56-4AF8-8A46-56959D082ACC}" destId="{B25D7C99-7353-46DB-B2C1-D393B9DF972A}" srcOrd="1" destOrd="0" presId="urn:microsoft.com/office/officeart/2005/8/layout/pyramid3"/>
    <dgm:cxn modelId="{1ECA2028-649D-4D9F-BE84-47568E9174EC}" srcId="{21DD38FF-AA46-4712-8D36-00379F98361D}" destId="{0D2B896B-D223-4186-891A-B39F602B4394}" srcOrd="2" destOrd="0" parTransId="{FD50E0CE-E02D-4DCA-B5AD-D5978066150B}" sibTransId="{E6B5FCA1-7BC0-4300-B614-64159F7687B7}"/>
    <dgm:cxn modelId="{C85A415C-D1D6-4734-B20E-73A9058BA5B1}" srcId="{21DD38FF-AA46-4712-8D36-00379F98361D}" destId="{171E1F38-62C7-4112-81F8-FB8FDA7641DE}" srcOrd="5" destOrd="0" parTransId="{62C1E224-DD6F-4DB1-82B0-19B5B0D80324}" sibTransId="{F6FC9ADE-6B54-438B-AB6D-A4504599C12E}"/>
    <dgm:cxn modelId="{B3BF2C5E-9B02-4A45-A9AF-8D9C6838CCE8}" type="presOf" srcId="{0D2B896B-D223-4186-891A-B39F602B4394}" destId="{E242CE21-B65F-4163-8EAB-8C111715E678}" srcOrd="0" destOrd="0" presId="urn:microsoft.com/office/officeart/2005/8/layout/pyramid3"/>
    <dgm:cxn modelId="{CC91FB63-5E4E-4D00-BBDD-0DDE74223FDC}" srcId="{21DD38FF-AA46-4712-8D36-00379F98361D}" destId="{FEBA1F68-E201-4A2A-8BBB-0291EE4CB482}" srcOrd="4" destOrd="0" parTransId="{9881F35F-56ED-4E28-B263-E7688290A3B8}" sibTransId="{72DBA417-757E-4169-B225-F259BAAA6D5B}"/>
    <dgm:cxn modelId="{E6E1B967-D071-4E07-B7EE-7D86BA5572D8}" type="presOf" srcId="{FEBA1F68-E201-4A2A-8BBB-0291EE4CB482}" destId="{27172E0B-CF8D-43D7-94E4-0E0C543EDFDC}" srcOrd="0" destOrd="0" presId="urn:microsoft.com/office/officeart/2005/8/layout/pyramid3"/>
    <dgm:cxn modelId="{BA8EBD83-4053-43D8-B522-8AD7A40D38F8}" srcId="{21DD38FF-AA46-4712-8D36-00379F98361D}" destId="{2E02325F-DB56-4AF8-8A46-56959D082ACC}" srcOrd="3" destOrd="0" parTransId="{E5BFBACD-8407-42D6-95A7-F8D92549ADC4}" sibTransId="{20A3EF8A-2891-4927-A011-5C4BA2A8E0D7}"/>
    <dgm:cxn modelId="{BF6043B4-B7CF-439E-B148-6292C20C3A52}" type="presOf" srcId="{21DD38FF-AA46-4712-8D36-00379F98361D}" destId="{14B2A8DB-5C15-4862-94CC-D5DF6D02B64B}" srcOrd="0" destOrd="0" presId="urn:microsoft.com/office/officeart/2005/8/layout/pyramid3"/>
    <dgm:cxn modelId="{315707B8-C288-4E95-9C8A-C522851C178B}" type="presOf" srcId="{BC9D69E8-E543-46B2-8DF8-671C3C4713A2}" destId="{D47953EE-CF7E-41BE-94A9-DB8399CA497F}" srcOrd="1" destOrd="0" presId="urn:microsoft.com/office/officeart/2005/8/layout/pyramid3"/>
    <dgm:cxn modelId="{A97147BF-D7D1-4939-938E-70782A946F85}" type="presOf" srcId="{171E1F38-62C7-4112-81F8-FB8FDA7641DE}" destId="{55BEB4AB-5FAF-404B-8663-FE996E574979}" srcOrd="0" destOrd="0" presId="urn:microsoft.com/office/officeart/2005/8/layout/pyramid3"/>
    <dgm:cxn modelId="{E3D314CC-1384-4C3E-9538-2C7C17641A75}" type="presOf" srcId="{171E1F38-62C7-4112-81F8-FB8FDA7641DE}" destId="{CD01B1C3-BBC5-477E-BDDB-35096B7EA5B6}" srcOrd="1" destOrd="0" presId="urn:microsoft.com/office/officeart/2005/8/layout/pyramid3"/>
    <dgm:cxn modelId="{E758ACD5-FD92-4E58-A12C-EDC313F4FF79}" type="presOf" srcId="{FEBA1F68-E201-4A2A-8BBB-0291EE4CB482}" destId="{06DC55D7-EB6C-44B4-850F-3D9A4E813D00}" srcOrd="1" destOrd="0" presId="urn:microsoft.com/office/officeart/2005/8/layout/pyramid3"/>
    <dgm:cxn modelId="{B46E2FDA-B19B-4400-9EA6-11F320195B5D}" srcId="{21DD38FF-AA46-4712-8D36-00379F98361D}" destId="{06494926-62A6-4172-976D-0AC17833C5E1}" srcOrd="0" destOrd="0" parTransId="{E7379C9A-FD72-4B6E-A10B-E3EBBC92FA04}" sibTransId="{7DA080F0-EC6A-446E-9025-D1B35593E2FC}"/>
    <dgm:cxn modelId="{02E0BAF3-4D5A-4770-AF0A-C413B1E7F674}" type="presOf" srcId="{2E02325F-DB56-4AF8-8A46-56959D082ACC}" destId="{EB226546-B8C4-4B2E-92AD-BF0AF0E8271C}" srcOrd="0" destOrd="0" presId="urn:microsoft.com/office/officeart/2005/8/layout/pyramid3"/>
    <dgm:cxn modelId="{29578DFB-5D94-4711-B32B-E5CD4E8F3062}" type="presOf" srcId="{BC9D69E8-E543-46B2-8DF8-671C3C4713A2}" destId="{9DF47123-72CF-4C82-B0AE-9EEB09A63138}" srcOrd="0" destOrd="0" presId="urn:microsoft.com/office/officeart/2005/8/layout/pyramid3"/>
    <dgm:cxn modelId="{3E93553F-80DC-4658-80CC-EE57FF76599D}" type="presParOf" srcId="{14B2A8DB-5C15-4862-94CC-D5DF6D02B64B}" destId="{ACCE90B0-6348-4056-A6B1-35C19F14C149}" srcOrd="0" destOrd="0" presId="urn:microsoft.com/office/officeart/2005/8/layout/pyramid3"/>
    <dgm:cxn modelId="{8D7A99FD-74D2-473A-82D2-DE19BAB4DCD6}" type="presParOf" srcId="{ACCE90B0-6348-4056-A6B1-35C19F14C149}" destId="{3A272C3B-D680-44FE-8B71-1548D658BCD5}" srcOrd="0" destOrd="0" presId="urn:microsoft.com/office/officeart/2005/8/layout/pyramid3"/>
    <dgm:cxn modelId="{332FF38B-DD85-47CA-B80D-CBD9ED4B1759}" type="presParOf" srcId="{ACCE90B0-6348-4056-A6B1-35C19F14C149}" destId="{0B3F763F-4C25-4ED1-9EB9-CEC04A3CD639}" srcOrd="1" destOrd="0" presId="urn:microsoft.com/office/officeart/2005/8/layout/pyramid3"/>
    <dgm:cxn modelId="{174B1BB0-0C7D-4B9B-8C0F-4B35F7AACCF3}" type="presParOf" srcId="{14B2A8DB-5C15-4862-94CC-D5DF6D02B64B}" destId="{010019AD-4ED4-4C61-B329-FF62D532A97D}" srcOrd="1" destOrd="0" presId="urn:microsoft.com/office/officeart/2005/8/layout/pyramid3"/>
    <dgm:cxn modelId="{88AEBC51-3C74-4180-A878-909BB9D77FCD}" type="presParOf" srcId="{010019AD-4ED4-4C61-B329-FF62D532A97D}" destId="{9DF47123-72CF-4C82-B0AE-9EEB09A63138}" srcOrd="0" destOrd="0" presId="urn:microsoft.com/office/officeart/2005/8/layout/pyramid3"/>
    <dgm:cxn modelId="{DEA11E88-20C0-41E1-8413-15A954058AC9}" type="presParOf" srcId="{010019AD-4ED4-4C61-B329-FF62D532A97D}" destId="{D47953EE-CF7E-41BE-94A9-DB8399CA497F}" srcOrd="1" destOrd="0" presId="urn:microsoft.com/office/officeart/2005/8/layout/pyramid3"/>
    <dgm:cxn modelId="{4B8014E8-11D1-41D6-B6D1-347D2EB146C2}" type="presParOf" srcId="{14B2A8DB-5C15-4862-94CC-D5DF6D02B64B}" destId="{51BE6FEC-A222-4710-BE13-D2F285094000}" srcOrd="2" destOrd="0" presId="urn:microsoft.com/office/officeart/2005/8/layout/pyramid3"/>
    <dgm:cxn modelId="{83C91990-6142-4EA6-B506-E1CE39B760DC}" type="presParOf" srcId="{51BE6FEC-A222-4710-BE13-D2F285094000}" destId="{E242CE21-B65F-4163-8EAB-8C111715E678}" srcOrd="0" destOrd="0" presId="urn:microsoft.com/office/officeart/2005/8/layout/pyramid3"/>
    <dgm:cxn modelId="{7C228F0B-ED26-4C76-A0DD-E45ADA926221}" type="presParOf" srcId="{51BE6FEC-A222-4710-BE13-D2F285094000}" destId="{CDE09E50-4308-4326-BB73-DAE7828B7EEE}" srcOrd="1" destOrd="0" presId="urn:microsoft.com/office/officeart/2005/8/layout/pyramid3"/>
    <dgm:cxn modelId="{C2E2EC28-3787-475D-B1FE-F3729E9193A7}" type="presParOf" srcId="{14B2A8DB-5C15-4862-94CC-D5DF6D02B64B}" destId="{392B10CF-69E2-466E-A6D1-FEA50DAC9CAB}" srcOrd="3" destOrd="0" presId="urn:microsoft.com/office/officeart/2005/8/layout/pyramid3"/>
    <dgm:cxn modelId="{6E9533A1-AFCF-4869-A640-6A96BBB3E91C}" type="presParOf" srcId="{392B10CF-69E2-466E-A6D1-FEA50DAC9CAB}" destId="{EB226546-B8C4-4B2E-92AD-BF0AF0E8271C}" srcOrd="0" destOrd="0" presId="urn:microsoft.com/office/officeart/2005/8/layout/pyramid3"/>
    <dgm:cxn modelId="{9141F905-0DE4-435E-9CAB-9C68E51C397E}" type="presParOf" srcId="{392B10CF-69E2-466E-A6D1-FEA50DAC9CAB}" destId="{B25D7C99-7353-46DB-B2C1-D393B9DF972A}" srcOrd="1" destOrd="0" presId="urn:microsoft.com/office/officeart/2005/8/layout/pyramid3"/>
    <dgm:cxn modelId="{353684D2-0861-4396-9078-8293CFCE44F0}" type="presParOf" srcId="{14B2A8DB-5C15-4862-94CC-D5DF6D02B64B}" destId="{6F10F91D-3F1E-48D3-B608-5AC9D2285791}" srcOrd="4" destOrd="0" presId="urn:microsoft.com/office/officeart/2005/8/layout/pyramid3"/>
    <dgm:cxn modelId="{150E73C6-ADCC-4BA7-A518-89E608303028}" type="presParOf" srcId="{6F10F91D-3F1E-48D3-B608-5AC9D2285791}" destId="{27172E0B-CF8D-43D7-94E4-0E0C543EDFDC}" srcOrd="0" destOrd="0" presId="urn:microsoft.com/office/officeart/2005/8/layout/pyramid3"/>
    <dgm:cxn modelId="{94070D14-985E-491F-BFBD-50B198EC41C0}" type="presParOf" srcId="{6F10F91D-3F1E-48D3-B608-5AC9D2285791}" destId="{06DC55D7-EB6C-44B4-850F-3D9A4E813D00}" srcOrd="1" destOrd="0" presId="urn:microsoft.com/office/officeart/2005/8/layout/pyramid3"/>
    <dgm:cxn modelId="{FC90ED7A-E5A9-4DBF-92A7-3A3F295A785C}" type="presParOf" srcId="{14B2A8DB-5C15-4862-94CC-D5DF6D02B64B}" destId="{5A978A1E-0D18-4728-BC10-4831B085A17A}" srcOrd="5" destOrd="0" presId="urn:microsoft.com/office/officeart/2005/8/layout/pyramid3"/>
    <dgm:cxn modelId="{431DC0F6-1241-4691-8DE5-4AA93DAF0109}" type="presParOf" srcId="{5A978A1E-0D18-4728-BC10-4831B085A17A}" destId="{55BEB4AB-5FAF-404B-8663-FE996E574979}" srcOrd="0" destOrd="0" presId="urn:microsoft.com/office/officeart/2005/8/layout/pyramid3"/>
    <dgm:cxn modelId="{0D844C3F-EA71-4EB8-9257-87508D5DF043}" type="presParOf" srcId="{5A978A1E-0D18-4728-BC10-4831B085A17A}" destId="{CD01B1C3-BBC5-477E-BDDB-35096B7EA5B6}" srcOrd="1" destOrd="0" presId="urn:microsoft.com/office/officeart/2005/8/layout/pyramid3"/>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BE1B6CC-299F-4EB7-9E92-8AD575417F21}"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lang="en-GB"/>
        </a:p>
      </dgm:t>
    </dgm:pt>
    <dgm:pt modelId="{7EE038C4-299F-43A9-968F-70A4420BB86F}">
      <dgm:prSet phldrT="[Text]"/>
      <dgm:spPr>
        <a:solidFill>
          <a:schemeClr val="accent2"/>
        </a:solidFill>
      </dgm:spPr>
      <dgm:t>
        <a:bodyPr/>
        <a:lstStyle/>
        <a:p>
          <a:r>
            <a:rPr lang="en-US" dirty="0"/>
            <a:t>Salient impacts</a:t>
          </a:r>
          <a:endParaRPr lang="en-GB" dirty="0"/>
        </a:p>
      </dgm:t>
    </dgm:pt>
    <dgm:pt modelId="{E66579DD-44B9-46B0-988E-084BB76D448F}" type="parTrans" cxnId="{5DFC5C94-819D-4E50-9D78-214328E856D0}">
      <dgm:prSet/>
      <dgm:spPr/>
      <dgm:t>
        <a:bodyPr/>
        <a:lstStyle/>
        <a:p>
          <a:endParaRPr lang="en-GB"/>
        </a:p>
      </dgm:t>
    </dgm:pt>
    <dgm:pt modelId="{04A7762C-749F-4557-958A-5E78FBE729DF}" type="sibTrans" cxnId="{5DFC5C94-819D-4E50-9D78-214328E856D0}">
      <dgm:prSet/>
      <dgm:spPr/>
      <dgm:t>
        <a:bodyPr/>
        <a:lstStyle/>
        <a:p>
          <a:endParaRPr lang="en-GB"/>
        </a:p>
      </dgm:t>
    </dgm:pt>
    <dgm:pt modelId="{2AA39FE0-E65A-43C2-A192-3BC898608819}">
      <dgm:prSet phldrT="[Text]"/>
      <dgm:spPr/>
      <dgm:t>
        <a:bodyPr/>
        <a:lstStyle/>
        <a:p>
          <a:pPr>
            <a:buClr>
              <a:schemeClr val="accent1"/>
            </a:buClr>
          </a:pPr>
          <a:r>
            <a:rPr lang="en-GB" dirty="0"/>
            <a:t>Identify and describe actual and potential human rights risks and impacts </a:t>
          </a:r>
        </a:p>
      </dgm:t>
    </dgm:pt>
    <dgm:pt modelId="{B6E036F5-A98B-4318-A047-9194CE035B76}" type="parTrans" cxnId="{18ADEC90-A94D-4665-8781-622D8CDA56A0}">
      <dgm:prSet/>
      <dgm:spPr/>
      <dgm:t>
        <a:bodyPr/>
        <a:lstStyle/>
        <a:p>
          <a:endParaRPr lang="en-GB"/>
        </a:p>
      </dgm:t>
    </dgm:pt>
    <dgm:pt modelId="{D7333FFC-AD45-47E6-BF1B-013782397B11}" type="sibTrans" cxnId="{18ADEC90-A94D-4665-8781-622D8CDA56A0}">
      <dgm:prSet/>
      <dgm:spPr/>
      <dgm:t>
        <a:bodyPr/>
        <a:lstStyle/>
        <a:p>
          <a:endParaRPr lang="en-GB"/>
        </a:p>
      </dgm:t>
    </dgm:pt>
    <dgm:pt modelId="{D0BF36A6-A492-47B2-B14F-BC25DB921E92}">
      <dgm:prSet phldrT="[Text]"/>
      <dgm:spPr>
        <a:solidFill>
          <a:schemeClr val="accent2"/>
        </a:solidFill>
      </dgm:spPr>
      <dgm:t>
        <a:bodyPr/>
        <a:lstStyle/>
        <a:p>
          <a:r>
            <a:rPr lang="en-US" dirty="0"/>
            <a:t>Consider current controls </a:t>
          </a:r>
          <a:r>
            <a:rPr lang="en-US"/>
            <a:t>and efforts</a:t>
          </a:r>
          <a:endParaRPr lang="en-GB" dirty="0"/>
        </a:p>
      </dgm:t>
    </dgm:pt>
    <dgm:pt modelId="{524A10E7-F48E-46A3-B0D8-CC481B60B890}" type="parTrans" cxnId="{6A9ED279-DE5D-4E4A-B9CC-BC939E4386E3}">
      <dgm:prSet/>
      <dgm:spPr/>
      <dgm:t>
        <a:bodyPr/>
        <a:lstStyle/>
        <a:p>
          <a:endParaRPr lang="en-GB"/>
        </a:p>
      </dgm:t>
    </dgm:pt>
    <dgm:pt modelId="{D893BB14-E389-4599-B332-769293CDC334}" type="sibTrans" cxnId="{6A9ED279-DE5D-4E4A-B9CC-BC939E4386E3}">
      <dgm:prSet/>
      <dgm:spPr/>
      <dgm:t>
        <a:bodyPr/>
        <a:lstStyle/>
        <a:p>
          <a:endParaRPr lang="en-GB"/>
        </a:p>
      </dgm:t>
    </dgm:pt>
    <dgm:pt modelId="{D92CAEDF-A6DD-4CDF-A3CC-D3E9F445F035}">
      <dgm:prSet phldrT="[Text]"/>
      <dgm:spPr/>
      <dgm:t>
        <a:bodyPr/>
        <a:lstStyle/>
        <a:p>
          <a:pPr>
            <a:buClr>
              <a:schemeClr val="accent1"/>
            </a:buClr>
          </a:pPr>
          <a:r>
            <a:rPr lang="en-US" dirty="0"/>
            <a:t>What does the brand/retailer currently do to mitigate or contribute to those impacts?</a:t>
          </a:r>
          <a:endParaRPr lang="en-GB" dirty="0"/>
        </a:p>
      </dgm:t>
    </dgm:pt>
    <dgm:pt modelId="{12411A7E-3177-4254-9362-6E74DA685F3C}" type="parTrans" cxnId="{41255B93-BDEB-46A1-84A6-51425C29F64E}">
      <dgm:prSet/>
      <dgm:spPr/>
      <dgm:t>
        <a:bodyPr/>
        <a:lstStyle/>
        <a:p>
          <a:endParaRPr lang="en-GB"/>
        </a:p>
      </dgm:t>
    </dgm:pt>
    <dgm:pt modelId="{AE33B92F-63EE-4E63-BF3E-1BC99EA3A0C9}" type="sibTrans" cxnId="{41255B93-BDEB-46A1-84A6-51425C29F64E}">
      <dgm:prSet/>
      <dgm:spPr/>
      <dgm:t>
        <a:bodyPr/>
        <a:lstStyle/>
        <a:p>
          <a:endParaRPr lang="en-GB"/>
        </a:p>
      </dgm:t>
    </dgm:pt>
    <dgm:pt modelId="{5BB6C46C-AEC7-4DB8-8564-6C0DDBB66168}">
      <dgm:prSet phldrT="[Text]"/>
      <dgm:spPr>
        <a:solidFill>
          <a:schemeClr val="accent2"/>
        </a:solidFill>
      </dgm:spPr>
      <dgm:t>
        <a:bodyPr/>
        <a:lstStyle/>
        <a:p>
          <a:r>
            <a:rPr lang="en-US" dirty="0"/>
            <a:t>Identify improvements and new approaches</a:t>
          </a:r>
          <a:endParaRPr lang="en-GB" dirty="0"/>
        </a:p>
      </dgm:t>
    </dgm:pt>
    <dgm:pt modelId="{EB8CA24E-D2DE-4B61-8EDC-6B78423974F3}" type="parTrans" cxnId="{C1CD1D5D-BA1D-4B0D-9E2E-EA367D2C57FF}">
      <dgm:prSet/>
      <dgm:spPr/>
      <dgm:t>
        <a:bodyPr/>
        <a:lstStyle/>
        <a:p>
          <a:endParaRPr lang="en-GB"/>
        </a:p>
      </dgm:t>
    </dgm:pt>
    <dgm:pt modelId="{B91DB876-E88C-4EE9-A7DD-0DA5BEBD43F4}" type="sibTrans" cxnId="{C1CD1D5D-BA1D-4B0D-9E2E-EA367D2C57FF}">
      <dgm:prSet/>
      <dgm:spPr/>
      <dgm:t>
        <a:bodyPr/>
        <a:lstStyle/>
        <a:p>
          <a:endParaRPr lang="en-GB"/>
        </a:p>
      </dgm:t>
    </dgm:pt>
    <dgm:pt modelId="{B85F8B15-7B57-448C-B486-C5BC64B4E396}">
      <dgm:prSet phldrT="[Text]"/>
      <dgm:spPr/>
      <dgm:t>
        <a:bodyPr/>
        <a:lstStyle/>
        <a:p>
          <a:pPr>
            <a:buClr>
              <a:schemeClr val="accent1"/>
            </a:buClr>
          </a:pPr>
          <a:r>
            <a:rPr lang="en-US" dirty="0"/>
            <a:t>How could these be changed / improved?</a:t>
          </a:r>
          <a:endParaRPr lang="en-GB" dirty="0"/>
        </a:p>
      </dgm:t>
    </dgm:pt>
    <dgm:pt modelId="{AD9656FC-B382-44FE-914F-14175522FB7B}" type="parTrans" cxnId="{011CF911-63CC-4932-80CD-6C1A91C885B9}">
      <dgm:prSet/>
      <dgm:spPr/>
      <dgm:t>
        <a:bodyPr/>
        <a:lstStyle/>
        <a:p>
          <a:endParaRPr lang="en-GB"/>
        </a:p>
      </dgm:t>
    </dgm:pt>
    <dgm:pt modelId="{5A96D78F-E537-457A-8E10-61D3045879FB}" type="sibTrans" cxnId="{011CF911-63CC-4932-80CD-6C1A91C885B9}">
      <dgm:prSet/>
      <dgm:spPr/>
      <dgm:t>
        <a:bodyPr/>
        <a:lstStyle/>
        <a:p>
          <a:endParaRPr lang="en-GB"/>
        </a:p>
      </dgm:t>
    </dgm:pt>
    <dgm:pt modelId="{896CDA95-8EBB-4A50-B4C9-8930C7216C67}">
      <dgm:prSet phldrT="[Text]"/>
      <dgm:spPr/>
      <dgm:t>
        <a:bodyPr/>
        <a:lstStyle/>
        <a:p>
          <a:pPr>
            <a:buClr>
              <a:schemeClr val="accent1"/>
            </a:buClr>
          </a:pPr>
          <a:r>
            <a:rPr lang="en-US" dirty="0"/>
            <a:t>Effectiveness of existing controls</a:t>
          </a:r>
          <a:endParaRPr lang="en-GB" dirty="0"/>
        </a:p>
      </dgm:t>
    </dgm:pt>
    <dgm:pt modelId="{B6FB22A1-6E03-4812-9EB8-87F4D64A9167}" type="parTrans" cxnId="{C9C23C27-6B1B-4CD4-8C6B-85B1B568950D}">
      <dgm:prSet/>
      <dgm:spPr/>
      <dgm:t>
        <a:bodyPr/>
        <a:lstStyle/>
        <a:p>
          <a:endParaRPr lang="en-GB"/>
        </a:p>
      </dgm:t>
    </dgm:pt>
    <dgm:pt modelId="{D5FD269E-7602-4E9E-998D-51FDA6530CD2}" type="sibTrans" cxnId="{C9C23C27-6B1B-4CD4-8C6B-85B1B568950D}">
      <dgm:prSet/>
      <dgm:spPr/>
      <dgm:t>
        <a:bodyPr/>
        <a:lstStyle/>
        <a:p>
          <a:endParaRPr lang="en-GB"/>
        </a:p>
      </dgm:t>
    </dgm:pt>
    <dgm:pt modelId="{E0BDC6F7-527D-4F1A-889D-6AFF326572D6}">
      <dgm:prSet phldrT="[Text]" custT="1"/>
      <dgm:spPr/>
      <dgm:t>
        <a:bodyPr/>
        <a:lstStyle/>
        <a:p>
          <a:pPr>
            <a:buClr>
              <a:schemeClr val="accent1"/>
            </a:buClr>
          </a:pPr>
          <a:r>
            <a:rPr lang="en-US" sz="1700" dirty="0"/>
            <a:t>What can be learnt from best practice </a:t>
          </a:r>
          <a:r>
            <a:rPr lang="en-GB" sz="1700" dirty="0"/>
            <a:t>scalable solutions</a:t>
          </a:r>
        </a:p>
      </dgm:t>
    </dgm:pt>
    <dgm:pt modelId="{95CE31D0-41C2-407E-A76A-956E07216E44}" type="parTrans" cxnId="{4D0582FC-EE55-4B5A-8DA4-20BC85C9D09C}">
      <dgm:prSet/>
      <dgm:spPr/>
      <dgm:t>
        <a:bodyPr/>
        <a:lstStyle/>
        <a:p>
          <a:endParaRPr lang="en-GB"/>
        </a:p>
      </dgm:t>
    </dgm:pt>
    <dgm:pt modelId="{C842DE21-D15D-4140-8A05-18220A0A09DF}" type="sibTrans" cxnId="{4D0582FC-EE55-4B5A-8DA4-20BC85C9D09C}">
      <dgm:prSet/>
      <dgm:spPr/>
      <dgm:t>
        <a:bodyPr/>
        <a:lstStyle/>
        <a:p>
          <a:endParaRPr lang="en-GB"/>
        </a:p>
      </dgm:t>
    </dgm:pt>
    <dgm:pt modelId="{6E1C85A4-95CD-4323-91F7-8DC583893D29}">
      <dgm:prSet phldrT="[Text]" custT="1"/>
      <dgm:spPr/>
      <dgm:t>
        <a:bodyPr/>
        <a:lstStyle/>
        <a:p>
          <a:pPr>
            <a:buClr>
              <a:schemeClr val="accent1"/>
            </a:buClr>
          </a:pPr>
          <a:r>
            <a:rPr lang="en-US" sz="1700" dirty="0"/>
            <a:t>What can be done to improve existing controls ?</a:t>
          </a:r>
          <a:endParaRPr lang="en-GB" sz="1700" dirty="0"/>
        </a:p>
      </dgm:t>
    </dgm:pt>
    <dgm:pt modelId="{4AD46A8A-BB38-4396-8B07-35946CAAC741}" type="parTrans" cxnId="{1AED7B8A-B169-4DAC-9C14-A116B73EE430}">
      <dgm:prSet/>
      <dgm:spPr/>
      <dgm:t>
        <a:bodyPr/>
        <a:lstStyle/>
        <a:p>
          <a:endParaRPr lang="en-GB"/>
        </a:p>
      </dgm:t>
    </dgm:pt>
    <dgm:pt modelId="{267A3906-C8AE-4749-AF60-E9FFA2A2D710}" type="sibTrans" cxnId="{1AED7B8A-B169-4DAC-9C14-A116B73EE430}">
      <dgm:prSet/>
      <dgm:spPr/>
      <dgm:t>
        <a:bodyPr/>
        <a:lstStyle/>
        <a:p>
          <a:endParaRPr lang="en-GB"/>
        </a:p>
      </dgm:t>
    </dgm:pt>
    <dgm:pt modelId="{AA98F538-AD46-48E1-AB50-FA2D507C45FC}">
      <dgm:prSet phldrT="[Text]" custT="1"/>
      <dgm:spPr/>
      <dgm:t>
        <a:bodyPr/>
        <a:lstStyle/>
        <a:p>
          <a:pPr>
            <a:buClr>
              <a:schemeClr val="accent1"/>
            </a:buClr>
          </a:pPr>
          <a:r>
            <a:rPr lang="en-US" sz="1700" dirty="0"/>
            <a:t>Cocreate actionable recommendations</a:t>
          </a:r>
          <a:endParaRPr lang="en-GB" sz="1700" dirty="0"/>
        </a:p>
      </dgm:t>
    </dgm:pt>
    <dgm:pt modelId="{D7C45744-A36B-4BE1-82EC-7A3E9B79F043}" type="parTrans" cxnId="{2CE7764B-26C4-48E9-948E-7389F729362E}">
      <dgm:prSet/>
      <dgm:spPr/>
      <dgm:t>
        <a:bodyPr/>
        <a:lstStyle/>
        <a:p>
          <a:endParaRPr lang="en-GB"/>
        </a:p>
      </dgm:t>
    </dgm:pt>
    <dgm:pt modelId="{C9224FA6-ED69-43E7-9BDF-4C8ED0AF9E4B}" type="sibTrans" cxnId="{2CE7764B-26C4-48E9-948E-7389F729362E}">
      <dgm:prSet/>
      <dgm:spPr/>
      <dgm:t>
        <a:bodyPr/>
        <a:lstStyle/>
        <a:p>
          <a:endParaRPr lang="en-GB"/>
        </a:p>
      </dgm:t>
    </dgm:pt>
    <dgm:pt modelId="{5855B136-2CC7-4EBA-ADD0-9FE2D988B236}">
      <dgm:prSet phldrT="[Text]"/>
      <dgm:spPr/>
      <dgm:t>
        <a:bodyPr/>
        <a:lstStyle/>
        <a:p>
          <a:pPr>
            <a:buClr>
              <a:schemeClr val="accent1"/>
            </a:buClr>
          </a:pPr>
          <a:r>
            <a:rPr lang="en-GB" dirty="0"/>
            <a:t>Build an understanding of the challenges and context from different stakeholder perspectives</a:t>
          </a:r>
        </a:p>
      </dgm:t>
    </dgm:pt>
    <dgm:pt modelId="{A83B2046-B6FF-4B09-A09A-9B590A12ED89}" type="parTrans" cxnId="{7A8AE2DB-278B-45F1-BD69-D04257253207}">
      <dgm:prSet/>
      <dgm:spPr/>
      <dgm:t>
        <a:bodyPr/>
        <a:lstStyle/>
        <a:p>
          <a:endParaRPr lang="en-GB"/>
        </a:p>
      </dgm:t>
    </dgm:pt>
    <dgm:pt modelId="{FEC7E516-C9E4-419D-BCA2-4E6349038E5B}" type="sibTrans" cxnId="{7A8AE2DB-278B-45F1-BD69-D04257253207}">
      <dgm:prSet/>
      <dgm:spPr/>
      <dgm:t>
        <a:bodyPr/>
        <a:lstStyle/>
        <a:p>
          <a:endParaRPr lang="en-GB"/>
        </a:p>
      </dgm:t>
    </dgm:pt>
    <dgm:pt modelId="{8F8D37CA-06B3-4037-8443-55FA04F175AD}">
      <dgm:prSet phldrT="[Text]" custT="1"/>
      <dgm:spPr/>
      <dgm:t>
        <a:bodyPr/>
        <a:lstStyle/>
        <a:p>
          <a:pPr>
            <a:buClr>
              <a:schemeClr val="accent1"/>
            </a:buClr>
          </a:pPr>
          <a:r>
            <a:rPr lang="en-US" sz="1700" dirty="0"/>
            <a:t>Linkage to brand – individual or collaborative action? </a:t>
          </a:r>
          <a:endParaRPr lang="en-GB" sz="1700" dirty="0"/>
        </a:p>
      </dgm:t>
    </dgm:pt>
    <dgm:pt modelId="{4EBE4955-8FFD-4F05-9FF4-E457A00A49D4}" type="parTrans" cxnId="{DDA9018F-1B5D-414E-99BF-FE8B6E568B22}">
      <dgm:prSet/>
      <dgm:spPr/>
      <dgm:t>
        <a:bodyPr/>
        <a:lstStyle/>
        <a:p>
          <a:endParaRPr lang="en-GB"/>
        </a:p>
      </dgm:t>
    </dgm:pt>
    <dgm:pt modelId="{A23A11D2-692A-44B4-9B90-8CD053E18DA4}" type="sibTrans" cxnId="{DDA9018F-1B5D-414E-99BF-FE8B6E568B22}">
      <dgm:prSet/>
      <dgm:spPr/>
      <dgm:t>
        <a:bodyPr/>
        <a:lstStyle/>
        <a:p>
          <a:endParaRPr lang="en-GB"/>
        </a:p>
      </dgm:t>
    </dgm:pt>
    <dgm:pt modelId="{45E3CB06-721E-4184-B739-F12B01BA2B19}" type="pres">
      <dgm:prSet presAssocID="{6BE1B6CC-299F-4EB7-9E92-8AD575417F21}" presName="rootnode" presStyleCnt="0">
        <dgm:presLayoutVars>
          <dgm:chMax/>
          <dgm:chPref/>
          <dgm:dir/>
          <dgm:animLvl val="lvl"/>
        </dgm:presLayoutVars>
      </dgm:prSet>
      <dgm:spPr/>
    </dgm:pt>
    <dgm:pt modelId="{CF3230BB-4427-4E43-95B5-64D8B96A1846}" type="pres">
      <dgm:prSet presAssocID="{7EE038C4-299F-43A9-968F-70A4420BB86F}" presName="composite" presStyleCnt="0"/>
      <dgm:spPr/>
    </dgm:pt>
    <dgm:pt modelId="{E41469AC-69C0-48AF-A89C-65BAB3DA7F10}" type="pres">
      <dgm:prSet presAssocID="{7EE038C4-299F-43A9-968F-70A4420BB86F}" presName="bentUpArrow1" presStyleLbl="alignImgPlace1" presStyleIdx="0" presStyleCnt="2" custLinFactNeighborX="27423" custLinFactNeighborY="-1007"/>
      <dgm:spPr>
        <a:solidFill>
          <a:schemeClr val="accent1">
            <a:lumMod val="40000"/>
            <a:lumOff val="60000"/>
          </a:schemeClr>
        </a:solidFill>
      </dgm:spPr>
    </dgm:pt>
    <dgm:pt modelId="{F1D74CA0-3885-42A5-9940-5DFDE97D3E70}" type="pres">
      <dgm:prSet presAssocID="{7EE038C4-299F-43A9-968F-70A4420BB86F}" presName="ParentText" presStyleLbl="node1" presStyleIdx="0" presStyleCnt="3" custScaleY="77418" custLinFactNeighborX="-4040" custLinFactNeighborY="11093">
        <dgm:presLayoutVars>
          <dgm:chMax val="1"/>
          <dgm:chPref val="1"/>
          <dgm:bulletEnabled val="1"/>
        </dgm:presLayoutVars>
      </dgm:prSet>
      <dgm:spPr/>
    </dgm:pt>
    <dgm:pt modelId="{467C36B9-1329-4A16-B32F-EE5285B911E5}" type="pres">
      <dgm:prSet presAssocID="{7EE038C4-299F-43A9-968F-70A4420BB86F}" presName="ChildText" presStyleLbl="revTx" presStyleIdx="0" presStyleCnt="3" custScaleX="292418" custLinFactX="2097" custLinFactNeighborX="100000" custLinFactNeighborY="19229">
        <dgm:presLayoutVars>
          <dgm:chMax val="0"/>
          <dgm:chPref val="0"/>
          <dgm:bulletEnabled val="1"/>
        </dgm:presLayoutVars>
      </dgm:prSet>
      <dgm:spPr/>
    </dgm:pt>
    <dgm:pt modelId="{D9195F66-F389-4215-81D5-760B4A9C58A2}" type="pres">
      <dgm:prSet presAssocID="{04A7762C-749F-4557-958A-5E78FBE729DF}" presName="sibTrans" presStyleCnt="0"/>
      <dgm:spPr/>
    </dgm:pt>
    <dgm:pt modelId="{13A7B8F9-AFD3-4339-8FC0-F624E7E326F2}" type="pres">
      <dgm:prSet presAssocID="{D0BF36A6-A492-47B2-B14F-BC25DB921E92}" presName="composite" presStyleCnt="0"/>
      <dgm:spPr/>
    </dgm:pt>
    <dgm:pt modelId="{6251A02B-E229-460A-B58D-63445873D101}" type="pres">
      <dgm:prSet presAssocID="{D0BF36A6-A492-47B2-B14F-BC25DB921E92}" presName="bentUpArrow1" presStyleLbl="alignImgPlace1" presStyleIdx="1" presStyleCnt="2"/>
      <dgm:spPr>
        <a:solidFill>
          <a:schemeClr val="accent1">
            <a:lumMod val="40000"/>
            <a:lumOff val="60000"/>
          </a:schemeClr>
        </a:solidFill>
      </dgm:spPr>
    </dgm:pt>
    <dgm:pt modelId="{73FA13B4-6D67-4C11-B488-3B7E49A4D2DA}" type="pres">
      <dgm:prSet presAssocID="{D0BF36A6-A492-47B2-B14F-BC25DB921E92}" presName="ParentText" presStyleLbl="node1" presStyleIdx="1" presStyleCnt="3" custScaleY="84908" custLinFactNeighborX="-19920" custLinFactNeighborY="-1014">
        <dgm:presLayoutVars>
          <dgm:chMax val="1"/>
          <dgm:chPref val="1"/>
          <dgm:bulletEnabled val="1"/>
        </dgm:presLayoutVars>
      </dgm:prSet>
      <dgm:spPr/>
    </dgm:pt>
    <dgm:pt modelId="{CE87F42C-6EAB-4641-9D61-080DDB845E2D}" type="pres">
      <dgm:prSet presAssocID="{D0BF36A6-A492-47B2-B14F-BC25DB921E92}" presName="ChildText" presStyleLbl="revTx" presStyleIdx="1" presStyleCnt="3" custScaleX="307059" custLinFactNeighborX="84704" custLinFactNeighborY="-5910">
        <dgm:presLayoutVars>
          <dgm:chMax val="0"/>
          <dgm:chPref val="0"/>
          <dgm:bulletEnabled val="1"/>
        </dgm:presLayoutVars>
      </dgm:prSet>
      <dgm:spPr/>
    </dgm:pt>
    <dgm:pt modelId="{DBCEFA0C-8FFF-4825-B487-5EA88D1E8651}" type="pres">
      <dgm:prSet presAssocID="{D893BB14-E389-4599-B332-769293CDC334}" presName="sibTrans" presStyleCnt="0"/>
      <dgm:spPr/>
    </dgm:pt>
    <dgm:pt modelId="{32E01507-C821-41FE-9904-467FE98D199B}" type="pres">
      <dgm:prSet presAssocID="{5BB6C46C-AEC7-4DB8-8564-6C0DDBB66168}" presName="composite" presStyleCnt="0"/>
      <dgm:spPr/>
    </dgm:pt>
    <dgm:pt modelId="{3B180F5A-62DE-4C9E-A3A1-960F4E1CE5A2}" type="pres">
      <dgm:prSet presAssocID="{5BB6C46C-AEC7-4DB8-8564-6C0DDBB66168}" presName="ParentText" presStyleLbl="node1" presStyleIdx="2" presStyleCnt="3" custLinFactNeighborX="-39795" custLinFactNeighborY="-4286">
        <dgm:presLayoutVars>
          <dgm:chMax val="1"/>
          <dgm:chPref val="1"/>
          <dgm:bulletEnabled val="1"/>
        </dgm:presLayoutVars>
      </dgm:prSet>
      <dgm:spPr/>
    </dgm:pt>
    <dgm:pt modelId="{08CE9F5F-38E4-4DE6-8D0F-5FA90C9336DE}" type="pres">
      <dgm:prSet presAssocID="{5BB6C46C-AEC7-4DB8-8564-6C0DDBB66168}" presName="FinalChildText" presStyleLbl="revTx" presStyleIdx="2" presStyleCnt="3" custScaleX="288372" custScaleY="132082" custLinFactNeighborX="36587" custLinFactNeighborY="-4500">
        <dgm:presLayoutVars>
          <dgm:chMax val="0"/>
          <dgm:chPref val="0"/>
          <dgm:bulletEnabled val="1"/>
        </dgm:presLayoutVars>
      </dgm:prSet>
      <dgm:spPr/>
    </dgm:pt>
  </dgm:ptLst>
  <dgm:cxnLst>
    <dgm:cxn modelId="{44DEB601-CC91-4DBD-852C-616B5AAA1689}" type="presOf" srcId="{6BE1B6CC-299F-4EB7-9E92-8AD575417F21}" destId="{45E3CB06-721E-4184-B739-F12B01BA2B19}" srcOrd="0" destOrd="0" presId="urn:microsoft.com/office/officeart/2005/8/layout/StepDownProcess"/>
    <dgm:cxn modelId="{E51D660C-5628-439F-9213-5B4FC57B7F84}" type="presOf" srcId="{896CDA95-8EBB-4A50-B4C9-8930C7216C67}" destId="{CE87F42C-6EAB-4641-9D61-080DDB845E2D}" srcOrd="0" destOrd="2" presId="urn:microsoft.com/office/officeart/2005/8/layout/StepDownProcess"/>
    <dgm:cxn modelId="{011CF911-63CC-4932-80CD-6C1A91C885B9}" srcId="{D0BF36A6-A492-47B2-B14F-BC25DB921E92}" destId="{B85F8B15-7B57-448C-B486-C5BC64B4E396}" srcOrd="1" destOrd="0" parTransId="{AD9656FC-B382-44FE-914F-14175522FB7B}" sibTransId="{5A96D78F-E537-457A-8E10-61D3045879FB}"/>
    <dgm:cxn modelId="{C9C23C27-6B1B-4CD4-8C6B-85B1B568950D}" srcId="{D0BF36A6-A492-47B2-B14F-BC25DB921E92}" destId="{896CDA95-8EBB-4A50-B4C9-8930C7216C67}" srcOrd="2" destOrd="0" parTransId="{B6FB22A1-6E03-4812-9EB8-87F4D64A9167}" sibTransId="{D5FD269E-7602-4E9E-998D-51FDA6530CD2}"/>
    <dgm:cxn modelId="{BC4B2938-319D-4266-9E5F-EABC7C148E1B}" type="presOf" srcId="{6E1C85A4-95CD-4323-91F7-8DC583893D29}" destId="{08CE9F5F-38E4-4DE6-8D0F-5FA90C9336DE}" srcOrd="0" destOrd="0" presId="urn:microsoft.com/office/officeart/2005/8/layout/StepDownProcess"/>
    <dgm:cxn modelId="{C1CD1D5D-BA1D-4B0D-9E2E-EA367D2C57FF}" srcId="{6BE1B6CC-299F-4EB7-9E92-8AD575417F21}" destId="{5BB6C46C-AEC7-4DB8-8564-6C0DDBB66168}" srcOrd="2" destOrd="0" parTransId="{EB8CA24E-D2DE-4B61-8EDC-6B78423974F3}" sibTransId="{B91DB876-E88C-4EE9-A7DD-0DA5BEBD43F4}"/>
    <dgm:cxn modelId="{2CE7764B-26C4-48E9-948E-7389F729362E}" srcId="{5BB6C46C-AEC7-4DB8-8564-6C0DDBB66168}" destId="{AA98F538-AD46-48E1-AB50-FA2D507C45FC}" srcOrd="3" destOrd="0" parTransId="{D7C45744-A36B-4BE1-82EC-7A3E9B79F043}" sibTransId="{C9224FA6-ED69-43E7-9BDF-4C8ED0AF9E4B}"/>
    <dgm:cxn modelId="{F2F78B6E-E450-46CC-8896-0D6C1161EF3C}" type="presOf" srcId="{2AA39FE0-E65A-43C2-A192-3BC898608819}" destId="{467C36B9-1329-4A16-B32F-EE5285B911E5}" srcOrd="0" destOrd="0" presId="urn:microsoft.com/office/officeart/2005/8/layout/StepDownProcess"/>
    <dgm:cxn modelId="{6A9ED279-DE5D-4E4A-B9CC-BC939E4386E3}" srcId="{6BE1B6CC-299F-4EB7-9E92-8AD575417F21}" destId="{D0BF36A6-A492-47B2-B14F-BC25DB921E92}" srcOrd="1" destOrd="0" parTransId="{524A10E7-F48E-46A3-B0D8-CC481B60B890}" sibTransId="{D893BB14-E389-4599-B332-769293CDC334}"/>
    <dgm:cxn modelId="{4CF03C7F-E0EC-4D90-BE2F-FE04040BF454}" type="presOf" srcId="{B85F8B15-7B57-448C-B486-C5BC64B4E396}" destId="{CE87F42C-6EAB-4641-9D61-080DDB845E2D}" srcOrd="0" destOrd="1" presId="urn:microsoft.com/office/officeart/2005/8/layout/StepDownProcess"/>
    <dgm:cxn modelId="{7EC4987F-1AD7-4413-938F-E04EA9039803}" type="presOf" srcId="{5BB6C46C-AEC7-4DB8-8564-6C0DDBB66168}" destId="{3B180F5A-62DE-4C9E-A3A1-960F4E1CE5A2}" srcOrd="0" destOrd="0" presId="urn:microsoft.com/office/officeart/2005/8/layout/StepDownProcess"/>
    <dgm:cxn modelId="{1AED7B8A-B169-4DAC-9C14-A116B73EE430}" srcId="{5BB6C46C-AEC7-4DB8-8564-6C0DDBB66168}" destId="{6E1C85A4-95CD-4323-91F7-8DC583893D29}" srcOrd="0" destOrd="0" parTransId="{4AD46A8A-BB38-4396-8B07-35946CAAC741}" sibTransId="{267A3906-C8AE-4749-AF60-E9FFA2A2D710}"/>
    <dgm:cxn modelId="{DDA9018F-1B5D-414E-99BF-FE8B6E568B22}" srcId="{5BB6C46C-AEC7-4DB8-8564-6C0DDBB66168}" destId="{8F8D37CA-06B3-4037-8443-55FA04F175AD}" srcOrd="2" destOrd="0" parTransId="{4EBE4955-8FFD-4F05-9FF4-E457A00A49D4}" sibTransId="{A23A11D2-692A-44B4-9B90-8CD053E18DA4}"/>
    <dgm:cxn modelId="{18ADEC90-A94D-4665-8781-622D8CDA56A0}" srcId="{7EE038C4-299F-43A9-968F-70A4420BB86F}" destId="{2AA39FE0-E65A-43C2-A192-3BC898608819}" srcOrd="0" destOrd="0" parTransId="{B6E036F5-A98B-4318-A047-9194CE035B76}" sibTransId="{D7333FFC-AD45-47E6-BF1B-013782397B11}"/>
    <dgm:cxn modelId="{41255B93-BDEB-46A1-84A6-51425C29F64E}" srcId="{D0BF36A6-A492-47B2-B14F-BC25DB921E92}" destId="{D92CAEDF-A6DD-4CDF-A3CC-D3E9F445F035}" srcOrd="0" destOrd="0" parTransId="{12411A7E-3177-4254-9362-6E74DA685F3C}" sibTransId="{AE33B92F-63EE-4E63-BF3E-1BC99EA3A0C9}"/>
    <dgm:cxn modelId="{5DFC5C94-819D-4E50-9D78-214328E856D0}" srcId="{6BE1B6CC-299F-4EB7-9E92-8AD575417F21}" destId="{7EE038C4-299F-43A9-968F-70A4420BB86F}" srcOrd="0" destOrd="0" parTransId="{E66579DD-44B9-46B0-988E-084BB76D448F}" sibTransId="{04A7762C-749F-4557-958A-5E78FBE729DF}"/>
    <dgm:cxn modelId="{740EC095-4044-4031-8418-CEA3533A0455}" type="presOf" srcId="{AA98F538-AD46-48E1-AB50-FA2D507C45FC}" destId="{08CE9F5F-38E4-4DE6-8D0F-5FA90C9336DE}" srcOrd="0" destOrd="3" presId="urn:microsoft.com/office/officeart/2005/8/layout/StepDownProcess"/>
    <dgm:cxn modelId="{46921399-7BF3-4D88-8A93-88AF8D8400A1}" type="presOf" srcId="{7EE038C4-299F-43A9-968F-70A4420BB86F}" destId="{F1D74CA0-3885-42A5-9940-5DFDE97D3E70}" srcOrd="0" destOrd="0" presId="urn:microsoft.com/office/officeart/2005/8/layout/StepDownProcess"/>
    <dgm:cxn modelId="{CE4BE1A5-769B-4AC4-8CF8-883F490B0D12}" type="presOf" srcId="{8F8D37CA-06B3-4037-8443-55FA04F175AD}" destId="{08CE9F5F-38E4-4DE6-8D0F-5FA90C9336DE}" srcOrd="0" destOrd="2" presId="urn:microsoft.com/office/officeart/2005/8/layout/StepDownProcess"/>
    <dgm:cxn modelId="{AFB074B1-B9DF-4CD5-9F44-E9D8461C8A7A}" type="presOf" srcId="{E0BDC6F7-527D-4F1A-889D-6AFF326572D6}" destId="{08CE9F5F-38E4-4DE6-8D0F-5FA90C9336DE}" srcOrd="0" destOrd="1" presId="urn:microsoft.com/office/officeart/2005/8/layout/StepDownProcess"/>
    <dgm:cxn modelId="{FBC4F2BB-424E-4F18-A741-F04864FE4BA0}" type="presOf" srcId="{D0BF36A6-A492-47B2-B14F-BC25DB921E92}" destId="{73FA13B4-6D67-4C11-B488-3B7E49A4D2DA}" srcOrd="0" destOrd="0" presId="urn:microsoft.com/office/officeart/2005/8/layout/StepDownProcess"/>
    <dgm:cxn modelId="{8B7F23CA-5A0B-4A69-84E7-65DFA7944C51}" type="presOf" srcId="{5855B136-2CC7-4EBA-ADD0-9FE2D988B236}" destId="{467C36B9-1329-4A16-B32F-EE5285B911E5}" srcOrd="0" destOrd="1" presId="urn:microsoft.com/office/officeart/2005/8/layout/StepDownProcess"/>
    <dgm:cxn modelId="{7A8AE2DB-278B-45F1-BD69-D04257253207}" srcId="{7EE038C4-299F-43A9-968F-70A4420BB86F}" destId="{5855B136-2CC7-4EBA-ADD0-9FE2D988B236}" srcOrd="1" destOrd="0" parTransId="{A83B2046-B6FF-4B09-A09A-9B590A12ED89}" sibTransId="{FEC7E516-C9E4-419D-BCA2-4E6349038E5B}"/>
    <dgm:cxn modelId="{4D697CF6-21C6-4686-95AE-8B236836AC88}" type="presOf" srcId="{D92CAEDF-A6DD-4CDF-A3CC-D3E9F445F035}" destId="{CE87F42C-6EAB-4641-9D61-080DDB845E2D}" srcOrd="0" destOrd="0" presId="urn:microsoft.com/office/officeart/2005/8/layout/StepDownProcess"/>
    <dgm:cxn modelId="{4D0582FC-EE55-4B5A-8DA4-20BC85C9D09C}" srcId="{5BB6C46C-AEC7-4DB8-8564-6C0DDBB66168}" destId="{E0BDC6F7-527D-4F1A-889D-6AFF326572D6}" srcOrd="1" destOrd="0" parTransId="{95CE31D0-41C2-407E-A76A-956E07216E44}" sibTransId="{C842DE21-D15D-4140-8A05-18220A0A09DF}"/>
    <dgm:cxn modelId="{4B40E32E-EBD8-4E53-9970-123A84C789B1}" type="presParOf" srcId="{45E3CB06-721E-4184-B739-F12B01BA2B19}" destId="{CF3230BB-4427-4E43-95B5-64D8B96A1846}" srcOrd="0" destOrd="0" presId="urn:microsoft.com/office/officeart/2005/8/layout/StepDownProcess"/>
    <dgm:cxn modelId="{067B1097-030D-496E-9DF0-F46C0E8E90B2}" type="presParOf" srcId="{CF3230BB-4427-4E43-95B5-64D8B96A1846}" destId="{E41469AC-69C0-48AF-A89C-65BAB3DA7F10}" srcOrd="0" destOrd="0" presId="urn:microsoft.com/office/officeart/2005/8/layout/StepDownProcess"/>
    <dgm:cxn modelId="{ABC1010B-E4CB-49F1-8654-EEDDC653D6B3}" type="presParOf" srcId="{CF3230BB-4427-4E43-95B5-64D8B96A1846}" destId="{F1D74CA0-3885-42A5-9940-5DFDE97D3E70}" srcOrd="1" destOrd="0" presId="urn:microsoft.com/office/officeart/2005/8/layout/StepDownProcess"/>
    <dgm:cxn modelId="{A49D267E-C50E-4311-A1B1-8AAC89AAE89C}" type="presParOf" srcId="{CF3230BB-4427-4E43-95B5-64D8B96A1846}" destId="{467C36B9-1329-4A16-B32F-EE5285B911E5}" srcOrd="2" destOrd="0" presId="urn:microsoft.com/office/officeart/2005/8/layout/StepDownProcess"/>
    <dgm:cxn modelId="{7A712AEB-0D76-42E6-A126-7EDB65C824EF}" type="presParOf" srcId="{45E3CB06-721E-4184-B739-F12B01BA2B19}" destId="{D9195F66-F389-4215-81D5-760B4A9C58A2}" srcOrd="1" destOrd="0" presId="urn:microsoft.com/office/officeart/2005/8/layout/StepDownProcess"/>
    <dgm:cxn modelId="{00F2A8B3-11E2-41C4-91D7-E9432B9A5A89}" type="presParOf" srcId="{45E3CB06-721E-4184-B739-F12B01BA2B19}" destId="{13A7B8F9-AFD3-4339-8FC0-F624E7E326F2}" srcOrd="2" destOrd="0" presId="urn:microsoft.com/office/officeart/2005/8/layout/StepDownProcess"/>
    <dgm:cxn modelId="{ECF1A724-2873-429C-824B-BFA122392003}" type="presParOf" srcId="{13A7B8F9-AFD3-4339-8FC0-F624E7E326F2}" destId="{6251A02B-E229-460A-B58D-63445873D101}" srcOrd="0" destOrd="0" presId="urn:microsoft.com/office/officeart/2005/8/layout/StepDownProcess"/>
    <dgm:cxn modelId="{C39DC319-A784-48AE-96A9-7B3785B58076}" type="presParOf" srcId="{13A7B8F9-AFD3-4339-8FC0-F624E7E326F2}" destId="{73FA13B4-6D67-4C11-B488-3B7E49A4D2DA}" srcOrd="1" destOrd="0" presId="urn:microsoft.com/office/officeart/2005/8/layout/StepDownProcess"/>
    <dgm:cxn modelId="{AD060CA2-68CE-414D-99AB-FCEC53EC874C}" type="presParOf" srcId="{13A7B8F9-AFD3-4339-8FC0-F624E7E326F2}" destId="{CE87F42C-6EAB-4641-9D61-080DDB845E2D}" srcOrd="2" destOrd="0" presId="urn:microsoft.com/office/officeart/2005/8/layout/StepDownProcess"/>
    <dgm:cxn modelId="{0678E613-1470-48F2-B82D-8052BEEB1540}" type="presParOf" srcId="{45E3CB06-721E-4184-B739-F12B01BA2B19}" destId="{DBCEFA0C-8FFF-4825-B487-5EA88D1E8651}" srcOrd="3" destOrd="0" presId="urn:microsoft.com/office/officeart/2005/8/layout/StepDownProcess"/>
    <dgm:cxn modelId="{B2672549-1148-49DC-8874-1B92064D18E6}" type="presParOf" srcId="{45E3CB06-721E-4184-B739-F12B01BA2B19}" destId="{32E01507-C821-41FE-9904-467FE98D199B}" srcOrd="4" destOrd="0" presId="urn:microsoft.com/office/officeart/2005/8/layout/StepDownProcess"/>
    <dgm:cxn modelId="{B4BA05FB-6215-4330-B757-5EE91C535DD4}" type="presParOf" srcId="{32E01507-C821-41FE-9904-467FE98D199B}" destId="{3B180F5A-62DE-4C9E-A3A1-960F4E1CE5A2}" srcOrd="0" destOrd="0" presId="urn:microsoft.com/office/officeart/2005/8/layout/StepDownProcess"/>
    <dgm:cxn modelId="{4E009951-4CC9-4E05-A1A5-94E35E512631}" type="presParOf" srcId="{32E01507-C821-41FE-9904-467FE98D199B}" destId="{08CE9F5F-38E4-4DE6-8D0F-5FA90C9336DE}" srcOrd="1" destOrd="0" presId="urn:microsoft.com/office/officeart/2005/8/layout/StepDown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272C3B-D680-44FE-8B71-1548D658BCD5}">
      <dsp:nvSpPr>
        <dsp:cNvPr id="0" name=""/>
        <dsp:cNvSpPr/>
      </dsp:nvSpPr>
      <dsp:spPr>
        <a:xfrm rot="10800000">
          <a:off x="0" y="9104"/>
          <a:ext cx="7192846" cy="889971"/>
        </a:xfrm>
        <a:prstGeom prst="trapezoid">
          <a:avLst>
            <a:gd name="adj" fmla="val 69423"/>
          </a:avLst>
        </a:prstGeom>
        <a:solidFill>
          <a:schemeClr val="accent2"/>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b="0" kern="1200" dirty="0">
              <a:solidFill>
                <a:schemeClr val="tx1"/>
              </a:solidFill>
            </a:rPr>
            <a:t>Review of relevant business and supply chain activities and relationships</a:t>
          </a:r>
        </a:p>
      </dsp:txBody>
      <dsp:txXfrm rot="-10800000">
        <a:off x="1258748" y="9104"/>
        <a:ext cx="4675349" cy="889971"/>
      </dsp:txXfrm>
    </dsp:sp>
    <dsp:sp modelId="{9DF47123-72CF-4C82-B0AE-9EEB09A63138}">
      <dsp:nvSpPr>
        <dsp:cNvPr id="0" name=""/>
        <dsp:cNvSpPr/>
      </dsp:nvSpPr>
      <dsp:spPr>
        <a:xfrm rot="10800000">
          <a:off x="617845" y="889971"/>
          <a:ext cx="5957155" cy="529853"/>
        </a:xfrm>
        <a:prstGeom prst="trapezoid">
          <a:avLst>
            <a:gd name="adj" fmla="val 69423"/>
          </a:avLst>
        </a:prstGeom>
        <a:solidFill>
          <a:schemeClr val="accent2"/>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b="0" kern="1200"/>
            <a:t>Scope of impacted human rights</a:t>
          </a:r>
        </a:p>
      </dsp:txBody>
      <dsp:txXfrm rot="-10800000">
        <a:off x="1660347" y="889971"/>
        <a:ext cx="3872150" cy="529853"/>
      </dsp:txXfrm>
    </dsp:sp>
    <dsp:sp modelId="{E242CE21-B65F-4163-8EAB-8C111715E678}">
      <dsp:nvSpPr>
        <dsp:cNvPr id="0" name=""/>
        <dsp:cNvSpPr/>
      </dsp:nvSpPr>
      <dsp:spPr>
        <a:xfrm rot="10800000">
          <a:off x="1013412" y="1431403"/>
          <a:ext cx="5221474" cy="889971"/>
        </a:xfrm>
        <a:prstGeom prst="trapezoid">
          <a:avLst>
            <a:gd name="adj" fmla="val 69423"/>
          </a:avLst>
        </a:prstGeom>
        <a:solidFill>
          <a:schemeClr val="accent2"/>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b="0" kern="1200"/>
            <a:t>Baseline analysis of gathered secondary information (e.g. national legal regulations)</a:t>
          </a:r>
        </a:p>
      </dsp:txBody>
      <dsp:txXfrm rot="-10800000">
        <a:off x="1927169" y="1431403"/>
        <a:ext cx="3393958" cy="889971"/>
      </dsp:txXfrm>
    </dsp:sp>
    <dsp:sp modelId="{EB226546-B8C4-4B2E-92AD-BF0AF0E8271C}">
      <dsp:nvSpPr>
        <dsp:cNvPr id="0" name=""/>
        <dsp:cNvSpPr/>
      </dsp:nvSpPr>
      <dsp:spPr>
        <a:xfrm rot="10800000">
          <a:off x="1603531" y="2309796"/>
          <a:ext cx="3985783" cy="889971"/>
        </a:xfrm>
        <a:prstGeom prst="trapezoid">
          <a:avLst>
            <a:gd name="adj" fmla="val 69423"/>
          </a:avLst>
        </a:prstGeom>
        <a:solidFill>
          <a:schemeClr val="accent2"/>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b="0" kern="1200"/>
            <a:t>Stakeholder engagement with the help of local consultants</a:t>
          </a:r>
        </a:p>
      </dsp:txBody>
      <dsp:txXfrm rot="-10800000">
        <a:off x="2301043" y="2309796"/>
        <a:ext cx="2590758" cy="889971"/>
      </dsp:txXfrm>
    </dsp:sp>
    <dsp:sp modelId="{27172E0B-CF8D-43D7-94E4-0E0C543EDFDC}">
      <dsp:nvSpPr>
        <dsp:cNvPr id="0" name=""/>
        <dsp:cNvSpPr/>
      </dsp:nvSpPr>
      <dsp:spPr>
        <a:xfrm rot="10800000">
          <a:off x="2221376" y="3199768"/>
          <a:ext cx="2750092" cy="1090704"/>
        </a:xfrm>
        <a:prstGeom prst="trapezoid">
          <a:avLst>
            <a:gd name="adj" fmla="val 69423"/>
          </a:avLst>
        </a:prstGeom>
        <a:solidFill>
          <a:schemeClr val="accent2"/>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b="0" kern="1200"/>
            <a:t>Impact assessment to identify salient issues</a:t>
          </a:r>
        </a:p>
      </dsp:txBody>
      <dsp:txXfrm rot="-10800000">
        <a:off x="2702643" y="3199768"/>
        <a:ext cx="1787559" cy="1090704"/>
      </dsp:txXfrm>
    </dsp:sp>
    <dsp:sp modelId="{55BEB4AB-5FAF-404B-8663-FE996E574979}">
      <dsp:nvSpPr>
        <dsp:cNvPr id="0" name=""/>
        <dsp:cNvSpPr/>
      </dsp:nvSpPr>
      <dsp:spPr>
        <a:xfrm rot="10800000">
          <a:off x="2978577" y="4290473"/>
          <a:ext cx="1235690" cy="889971"/>
        </a:xfrm>
        <a:prstGeom prst="trapezoid">
          <a:avLst>
            <a:gd name="adj" fmla="val 69423"/>
          </a:avLst>
        </a:prstGeom>
        <a:solidFill>
          <a:schemeClr val="accent2"/>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b="0" kern="1200" dirty="0"/>
            <a:t>Human rights mitigation action plan</a:t>
          </a:r>
        </a:p>
      </dsp:txBody>
      <dsp:txXfrm rot="-10800000">
        <a:off x="2978577" y="4290473"/>
        <a:ext cx="1235690" cy="88997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1469AC-69C0-48AF-A89C-65BAB3DA7F10}">
      <dsp:nvSpPr>
        <dsp:cNvPr id="0" name=""/>
        <dsp:cNvSpPr/>
      </dsp:nvSpPr>
      <dsp:spPr>
        <a:xfrm rot="5400000">
          <a:off x="1409058" y="1340288"/>
          <a:ext cx="1335209" cy="1520089"/>
        </a:xfrm>
        <a:prstGeom prst="bentUpArrow">
          <a:avLst>
            <a:gd name="adj1" fmla="val 32840"/>
            <a:gd name="adj2" fmla="val 25000"/>
            <a:gd name="adj3" fmla="val 35780"/>
          </a:avLst>
        </a:prstGeom>
        <a:solidFill>
          <a:schemeClr val="accent1">
            <a:lumMod val="40000"/>
            <a:lumOff val="6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1D74CA0-3885-42A5-9940-5DFDE97D3E70}">
      <dsp:nvSpPr>
        <dsp:cNvPr id="0" name=""/>
        <dsp:cNvSpPr/>
      </dsp:nvSpPr>
      <dsp:spPr>
        <a:xfrm>
          <a:off x="547647" y="225800"/>
          <a:ext cx="2247707" cy="1218034"/>
        </a:xfrm>
        <a:prstGeom prst="roundRect">
          <a:avLst>
            <a:gd name="adj" fmla="val 16670"/>
          </a:avLst>
        </a:prstGeom>
        <a:solidFill>
          <a:schemeClr val="accent2"/>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Salient impacts</a:t>
          </a:r>
          <a:endParaRPr lang="en-GB" sz="2200" kern="1200" dirty="0"/>
        </a:p>
      </dsp:txBody>
      <dsp:txXfrm>
        <a:off x="607117" y="285270"/>
        <a:ext cx="2128767" cy="1099094"/>
      </dsp:txXfrm>
    </dsp:sp>
    <dsp:sp modelId="{467C36B9-1329-4A16-B32F-EE5285B911E5}">
      <dsp:nvSpPr>
        <dsp:cNvPr id="0" name=""/>
        <dsp:cNvSpPr/>
      </dsp:nvSpPr>
      <dsp:spPr>
        <a:xfrm>
          <a:off x="2982417" y="268201"/>
          <a:ext cx="4780356" cy="12716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ctr" anchorCtr="0">
          <a:noAutofit/>
        </a:bodyPr>
        <a:lstStyle/>
        <a:p>
          <a:pPr marL="171450" lvl="1" indent="-171450" algn="l" defTabSz="755650">
            <a:lnSpc>
              <a:spcPct val="90000"/>
            </a:lnSpc>
            <a:spcBef>
              <a:spcPct val="0"/>
            </a:spcBef>
            <a:spcAft>
              <a:spcPct val="15000"/>
            </a:spcAft>
            <a:buClr>
              <a:schemeClr val="accent1"/>
            </a:buClr>
            <a:buChar char="•"/>
          </a:pPr>
          <a:r>
            <a:rPr lang="en-GB" sz="1700" kern="1200" dirty="0"/>
            <a:t>Identify and describe actual and potential human rights risks and impacts </a:t>
          </a:r>
        </a:p>
        <a:p>
          <a:pPr marL="171450" lvl="1" indent="-171450" algn="l" defTabSz="755650">
            <a:lnSpc>
              <a:spcPct val="90000"/>
            </a:lnSpc>
            <a:spcBef>
              <a:spcPct val="0"/>
            </a:spcBef>
            <a:spcAft>
              <a:spcPct val="15000"/>
            </a:spcAft>
            <a:buClr>
              <a:schemeClr val="accent1"/>
            </a:buClr>
            <a:buChar char="•"/>
          </a:pPr>
          <a:r>
            <a:rPr lang="en-GB" sz="1700" kern="1200" dirty="0"/>
            <a:t>Build an understanding of the challenges and context from different stakeholder perspectives</a:t>
          </a:r>
        </a:p>
      </dsp:txBody>
      <dsp:txXfrm>
        <a:off x="2982417" y="268201"/>
        <a:ext cx="4780356" cy="1271628"/>
      </dsp:txXfrm>
    </dsp:sp>
    <dsp:sp modelId="{6251A02B-E229-460A-B58D-63445873D101}">
      <dsp:nvSpPr>
        <dsp:cNvPr id="0" name=""/>
        <dsp:cNvSpPr/>
      </dsp:nvSpPr>
      <dsp:spPr>
        <a:xfrm rot="5400000">
          <a:off x="3610733" y="3002371"/>
          <a:ext cx="1335209" cy="1520089"/>
        </a:xfrm>
        <a:prstGeom prst="bentUpArrow">
          <a:avLst>
            <a:gd name="adj1" fmla="val 32840"/>
            <a:gd name="adj2" fmla="val 25000"/>
            <a:gd name="adj3" fmla="val 35780"/>
          </a:avLst>
        </a:prstGeom>
        <a:solidFill>
          <a:schemeClr val="accent1">
            <a:lumMod val="40000"/>
            <a:lumOff val="6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3FA13B4-6D67-4C11-B488-3B7E49A4D2DA}">
      <dsp:nvSpPr>
        <dsp:cNvPr id="0" name=""/>
        <dsp:cNvSpPr/>
      </dsp:nvSpPr>
      <dsp:spPr>
        <a:xfrm>
          <a:off x="2809240" y="1625034"/>
          <a:ext cx="2247707" cy="1335876"/>
        </a:xfrm>
        <a:prstGeom prst="roundRect">
          <a:avLst>
            <a:gd name="adj" fmla="val 16670"/>
          </a:avLst>
        </a:prstGeom>
        <a:solidFill>
          <a:schemeClr val="accent2"/>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Consider current controls </a:t>
          </a:r>
          <a:r>
            <a:rPr lang="en-US" sz="2200" kern="1200"/>
            <a:t>and efforts</a:t>
          </a:r>
          <a:endParaRPr lang="en-GB" sz="2200" kern="1200" dirty="0"/>
        </a:p>
      </dsp:txBody>
      <dsp:txXfrm>
        <a:off x="2874464" y="1690258"/>
        <a:ext cx="2117259" cy="1205428"/>
      </dsp:txXfrm>
    </dsp:sp>
    <dsp:sp modelId="{CE87F42C-6EAB-4641-9D61-080DDB845E2D}">
      <dsp:nvSpPr>
        <dsp:cNvPr id="0" name=""/>
        <dsp:cNvSpPr/>
      </dsp:nvSpPr>
      <dsp:spPr>
        <a:xfrm>
          <a:off x="5196938" y="1597163"/>
          <a:ext cx="5019702" cy="12716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ctr" anchorCtr="0">
          <a:noAutofit/>
        </a:bodyPr>
        <a:lstStyle/>
        <a:p>
          <a:pPr marL="171450" lvl="1" indent="-171450" algn="l" defTabSz="755650">
            <a:lnSpc>
              <a:spcPct val="90000"/>
            </a:lnSpc>
            <a:spcBef>
              <a:spcPct val="0"/>
            </a:spcBef>
            <a:spcAft>
              <a:spcPct val="15000"/>
            </a:spcAft>
            <a:buClr>
              <a:schemeClr val="accent1"/>
            </a:buClr>
            <a:buChar char="•"/>
          </a:pPr>
          <a:r>
            <a:rPr lang="en-US" sz="1700" kern="1200" dirty="0"/>
            <a:t>What does the brand/retailer currently do to mitigate or contribute to those impacts?</a:t>
          </a:r>
          <a:endParaRPr lang="en-GB" sz="1700" kern="1200" dirty="0"/>
        </a:p>
        <a:p>
          <a:pPr marL="171450" lvl="1" indent="-171450" algn="l" defTabSz="755650">
            <a:lnSpc>
              <a:spcPct val="90000"/>
            </a:lnSpc>
            <a:spcBef>
              <a:spcPct val="0"/>
            </a:spcBef>
            <a:spcAft>
              <a:spcPct val="15000"/>
            </a:spcAft>
            <a:buClr>
              <a:schemeClr val="accent1"/>
            </a:buClr>
            <a:buChar char="•"/>
          </a:pPr>
          <a:r>
            <a:rPr lang="en-US" sz="1700" kern="1200" dirty="0"/>
            <a:t>How could these be changed / improved?</a:t>
          </a:r>
          <a:endParaRPr lang="en-GB" sz="1700" kern="1200" dirty="0"/>
        </a:p>
        <a:p>
          <a:pPr marL="171450" lvl="1" indent="-171450" algn="l" defTabSz="755650">
            <a:lnSpc>
              <a:spcPct val="90000"/>
            </a:lnSpc>
            <a:spcBef>
              <a:spcPct val="0"/>
            </a:spcBef>
            <a:spcAft>
              <a:spcPct val="15000"/>
            </a:spcAft>
            <a:buClr>
              <a:schemeClr val="accent1"/>
            </a:buClr>
            <a:buChar char="•"/>
          </a:pPr>
          <a:r>
            <a:rPr lang="en-US" sz="1700" kern="1200" dirty="0"/>
            <a:t>Effectiveness of existing controls</a:t>
          </a:r>
          <a:endParaRPr lang="en-GB" sz="1700" kern="1200" dirty="0"/>
        </a:p>
      </dsp:txBody>
      <dsp:txXfrm>
        <a:off x="5196938" y="1597163"/>
        <a:ext cx="5019702" cy="1271628"/>
      </dsp:txXfrm>
    </dsp:sp>
    <dsp:sp modelId="{3B180F5A-62DE-4C9E-A3A1-960F4E1CE5A2}">
      <dsp:nvSpPr>
        <dsp:cNvPr id="0" name=""/>
        <dsp:cNvSpPr/>
      </dsp:nvSpPr>
      <dsp:spPr>
        <a:xfrm>
          <a:off x="4981038" y="3276122"/>
          <a:ext cx="2247707" cy="1573322"/>
        </a:xfrm>
        <a:prstGeom prst="roundRect">
          <a:avLst>
            <a:gd name="adj" fmla="val 16670"/>
          </a:avLst>
        </a:prstGeom>
        <a:solidFill>
          <a:schemeClr val="accent2"/>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Identify improvements and new approaches</a:t>
          </a:r>
          <a:endParaRPr lang="en-GB" sz="2200" kern="1200" dirty="0"/>
        </a:p>
      </dsp:txBody>
      <dsp:txXfrm>
        <a:off x="5057855" y="3352939"/>
        <a:ext cx="2094073" cy="1419688"/>
      </dsp:txXfrm>
    </dsp:sp>
    <dsp:sp modelId="{08CE9F5F-38E4-4DE6-8D0F-5FA90C9336DE}">
      <dsp:nvSpPr>
        <dsp:cNvPr id="0" name=""/>
        <dsp:cNvSpPr/>
      </dsp:nvSpPr>
      <dsp:spPr>
        <a:xfrm>
          <a:off x="7181611" y="3232401"/>
          <a:ext cx="4714213" cy="16795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ctr" anchorCtr="0">
          <a:noAutofit/>
        </a:bodyPr>
        <a:lstStyle/>
        <a:p>
          <a:pPr marL="171450" lvl="1" indent="-171450" algn="l" defTabSz="755650">
            <a:lnSpc>
              <a:spcPct val="90000"/>
            </a:lnSpc>
            <a:spcBef>
              <a:spcPct val="0"/>
            </a:spcBef>
            <a:spcAft>
              <a:spcPct val="15000"/>
            </a:spcAft>
            <a:buClr>
              <a:schemeClr val="accent1"/>
            </a:buClr>
            <a:buChar char="•"/>
          </a:pPr>
          <a:r>
            <a:rPr lang="en-US" sz="1700" kern="1200" dirty="0"/>
            <a:t>What can be done to improve existing controls ?</a:t>
          </a:r>
          <a:endParaRPr lang="en-GB" sz="1700" kern="1200" dirty="0"/>
        </a:p>
        <a:p>
          <a:pPr marL="171450" lvl="1" indent="-171450" algn="l" defTabSz="755650">
            <a:lnSpc>
              <a:spcPct val="90000"/>
            </a:lnSpc>
            <a:spcBef>
              <a:spcPct val="0"/>
            </a:spcBef>
            <a:spcAft>
              <a:spcPct val="15000"/>
            </a:spcAft>
            <a:buClr>
              <a:schemeClr val="accent1"/>
            </a:buClr>
            <a:buChar char="•"/>
          </a:pPr>
          <a:r>
            <a:rPr lang="en-US" sz="1700" kern="1200" dirty="0"/>
            <a:t>What can be learnt from best practice </a:t>
          </a:r>
          <a:r>
            <a:rPr lang="en-GB" sz="1700" kern="1200" dirty="0"/>
            <a:t>scalable solutions</a:t>
          </a:r>
        </a:p>
        <a:p>
          <a:pPr marL="171450" lvl="1" indent="-171450" algn="l" defTabSz="755650">
            <a:lnSpc>
              <a:spcPct val="90000"/>
            </a:lnSpc>
            <a:spcBef>
              <a:spcPct val="0"/>
            </a:spcBef>
            <a:spcAft>
              <a:spcPct val="15000"/>
            </a:spcAft>
            <a:buClr>
              <a:schemeClr val="accent1"/>
            </a:buClr>
            <a:buChar char="•"/>
          </a:pPr>
          <a:r>
            <a:rPr lang="en-US" sz="1700" kern="1200" dirty="0"/>
            <a:t>Linkage to brand – individual or collaborative action? </a:t>
          </a:r>
          <a:endParaRPr lang="en-GB" sz="1700" kern="1200" dirty="0"/>
        </a:p>
        <a:p>
          <a:pPr marL="171450" lvl="1" indent="-171450" algn="l" defTabSz="755650">
            <a:lnSpc>
              <a:spcPct val="90000"/>
            </a:lnSpc>
            <a:spcBef>
              <a:spcPct val="0"/>
            </a:spcBef>
            <a:spcAft>
              <a:spcPct val="15000"/>
            </a:spcAft>
            <a:buClr>
              <a:schemeClr val="accent1"/>
            </a:buClr>
            <a:buChar char="•"/>
          </a:pPr>
          <a:r>
            <a:rPr lang="en-US" sz="1700" kern="1200" dirty="0"/>
            <a:t>Cocreate actionable recommendations</a:t>
          </a:r>
          <a:endParaRPr lang="en-GB" sz="1700" kern="1200" dirty="0"/>
        </a:p>
      </dsp:txBody>
      <dsp:txXfrm>
        <a:off x="7181611" y="3232401"/>
        <a:ext cx="4714213" cy="1679592"/>
      </dsp:txXfrm>
    </dsp:sp>
  </dsp:spTree>
</dsp:drawing>
</file>

<file path=ppt/diagrams/layout1.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4552" cy="501640"/>
          </a:xfrm>
          <a:prstGeom prst="rect">
            <a:avLst/>
          </a:prstGeom>
        </p:spPr>
        <p:txBody>
          <a:bodyPr vert="horz" lIns="96350" tIns="48175" rIns="96350" bIns="48175" rtlCol="0"/>
          <a:lstStyle>
            <a:lvl1pPr algn="l">
              <a:defRPr sz="1300"/>
            </a:lvl1pPr>
          </a:lstStyle>
          <a:p>
            <a:endParaRPr lang="en-GB"/>
          </a:p>
        </p:txBody>
      </p:sp>
      <p:sp>
        <p:nvSpPr>
          <p:cNvPr id="3" name="Date Placeholder 2"/>
          <p:cNvSpPr>
            <a:spLocks noGrp="1"/>
          </p:cNvSpPr>
          <p:nvPr>
            <p:ph type="dt" idx="1"/>
          </p:nvPr>
        </p:nvSpPr>
        <p:spPr>
          <a:xfrm>
            <a:off x="3888210" y="0"/>
            <a:ext cx="2974552" cy="501640"/>
          </a:xfrm>
          <a:prstGeom prst="rect">
            <a:avLst/>
          </a:prstGeom>
        </p:spPr>
        <p:txBody>
          <a:bodyPr vert="horz" lIns="96350" tIns="48175" rIns="96350" bIns="48175" rtlCol="0"/>
          <a:lstStyle>
            <a:lvl1pPr algn="r">
              <a:defRPr sz="1300"/>
            </a:lvl1pPr>
          </a:lstStyle>
          <a:p>
            <a:fld id="{853420D4-8612-42F0-8064-942527F5B75A}" type="datetimeFigureOut">
              <a:rPr lang="en-GB" smtClean="0"/>
              <a:t>10/01/2023</a:t>
            </a:fld>
            <a:endParaRPr lang="en-GB"/>
          </a:p>
        </p:txBody>
      </p:sp>
      <p:sp>
        <p:nvSpPr>
          <p:cNvPr id="4" name="Slide Image Placeholder 3"/>
          <p:cNvSpPr>
            <a:spLocks noGrp="1" noRot="1" noChangeAspect="1"/>
          </p:cNvSpPr>
          <p:nvPr>
            <p:ph type="sldImg" idx="2"/>
          </p:nvPr>
        </p:nvSpPr>
        <p:spPr>
          <a:xfrm>
            <a:off x="433388" y="1249363"/>
            <a:ext cx="5997575" cy="3375025"/>
          </a:xfrm>
          <a:prstGeom prst="rect">
            <a:avLst/>
          </a:prstGeom>
          <a:noFill/>
          <a:ln w="12700">
            <a:solidFill>
              <a:prstClr val="black"/>
            </a:solidFill>
          </a:ln>
        </p:spPr>
        <p:txBody>
          <a:bodyPr vert="horz" lIns="96350" tIns="48175" rIns="96350" bIns="48175" rtlCol="0" anchor="ctr"/>
          <a:lstStyle/>
          <a:p>
            <a:endParaRPr lang="en-GB"/>
          </a:p>
        </p:txBody>
      </p:sp>
      <p:sp>
        <p:nvSpPr>
          <p:cNvPr id="5" name="Notes Placeholder 4"/>
          <p:cNvSpPr>
            <a:spLocks noGrp="1"/>
          </p:cNvSpPr>
          <p:nvPr>
            <p:ph type="body" sz="quarter" idx="3"/>
          </p:nvPr>
        </p:nvSpPr>
        <p:spPr>
          <a:xfrm>
            <a:off x="686435" y="4811574"/>
            <a:ext cx="5491480" cy="3936742"/>
          </a:xfrm>
          <a:prstGeom prst="rect">
            <a:avLst/>
          </a:prstGeom>
        </p:spPr>
        <p:txBody>
          <a:bodyPr vert="horz" lIns="96350" tIns="48175" rIns="96350" bIns="4817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96437"/>
            <a:ext cx="2974552" cy="501639"/>
          </a:xfrm>
          <a:prstGeom prst="rect">
            <a:avLst/>
          </a:prstGeom>
        </p:spPr>
        <p:txBody>
          <a:bodyPr vert="horz" lIns="96350" tIns="48175" rIns="96350" bIns="48175" rtlCol="0" anchor="b"/>
          <a:lstStyle>
            <a:lvl1pPr algn="l">
              <a:defRPr sz="1300"/>
            </a:lvl1pPr>
          </a:lstStyle>
          <a:p>
            <a:endParaRPr lang="en-GB"/>
          </a:p>
        </p:txBody>
      </p:sp>
      <p:sp>
        <p:nvSpPr>
          <p:cNvPr id="7" name="Slide Number Placeholder 6"/>
          <p:cNvSpPr>
            <a:spLocks noGrp="1"/>
          </p:cNvSpPr>
          <p:nvPr>
            <p:ph type="sldNum" sz="quarter" idx="5"/>
          </p:nvPr>
        </p:nvSpPr>
        <p:spPr>
          <a:xfrm>
            <a:off x="3888210" y="9496437"/>
            <a:ext cx="2974552" cy="501639"/>
          </a:xfrm>
          <a:prstGeom prst="rect">
            <a:avLst/>
          </a:prstGeom>
        </p:spPr>
        <p:txBody>
          <a:bodyPr vert="horz" lIns="96350" tIns="48175" rIns="96350" bIns="48175" rtlCol="0" anchor="b"/>
          <a:lstStyle>
            <a:lvl1pPr algn="r">
              <a:defRPr sz="1300"/>
            </a:lvl1pPr>
          </a:lstStyle>
          <a:p>
            <a:fld id="{6A0837E2-F906-48E9-8A23-E273D07031D4}" type="slidenum">
              <a:rPr lang="en-GB" smtClean="0"/>
              <a:t>‹#›</a:t>
            </a:fld>
            <a:endParaRPr lang="en-GB"/>
          </a:p>
        </p:txBody>
      </p:sp>
    </p:spTree>
    <p:extLst>
      <p:ext uri="{BB962C8B-B14F-4D97-AF65-F5344CB8AC3E}">
        <p14:creationId xmlns:p14="http://schemas.microsoft.com/office/powerpoint/2010/main" val="41400780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A0837E2-F906-48E9-8A23-E273D07031D4}" type="slidenum">
              <a:rPr lang="en-GB" smtClean="0"/>
              <a:t>1</a:t>
            </a:fld>
            <a:endParaRPr lang="en-GB"/>
          </a:p>
        </p:txBody>
      </p:sp>
    </p:spTree>
    <p:extLst>
      <p:ext uri="{BB962C8B-B14F-4D97-AF65-F5344CB8AC3E}">
        <p14:creationId xmlns:p14="http://schemas.microsoft.com/office/powerpoint/2010/main" val="34935922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481752">
              <a:defRPr/>
            </a:pPr>
            <a:fld id="{62A6C678-BC85-42CD-B054-42DCA31F0003}" type="slidenum">
              <a:rPr lang="en-GB" sz="1400">
                <a:solidFill>
                  <a:prstClr val="black"/>
                </a:solidFill>
                <a:latin typeface="Calibri" panose="020F0502020204030204"/>
              </a:rPr>
              <a:pPr defTabSz="481752">
                <a:defRPr/>
              </a:pPr>
              <a:t>2</a:t>
            </a:fld>
            <a:endParaRPr lang="en-GB" sz="1400">
              <a:solidFill>
                <a:prstClr val="black"/>
              </a:solidFill>
              <a:latin typeface="Calibri" panose="020F0502020204030204"/>
            </a:endParaRPr>
          </a:p>
        </p:txBody>
      </p:sp>
    </p:spTree>
    <p:extLst>
      <p:ext uri="{BB962C8B-B14F-4D97-AF65-F5344CB8AC3E}">
        <p14:creationId xmlns:p14="http://schemas.microsoft.com/office/powerpoint/2010/main" val="42178059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481752">
              <a:defRPr/>
            </a:pPr>
            <a:fld id="{62A6C678-BC85-42CD-B054-42DCA31F0003}" type="slidenum">
              <a:rPr lang="en-GB" sz="1400">
                <a:solidFill>
                  <a:prstClr val="black"/>
                </a:solidFill>
                <a:latin typeface="Calibri" panose="020F0502020204030204"/>
              </a:rPr>
              <a:pPr defTabSz="481752">
                <a:defRPr/>
              </a:pPr>
              <a:t>3</a:t>
            </a:fld>
            <a:endParaRPr lang="en-GB" sz="1400">
              <a:solidFill>
                <a:prstClr val="black"/>
              </a:solidFill>
              <a:latin typeface="Calibri" panose="020F0502020204030204"/>
            </a:endParaRPr>
          </a:p>
        </p:txBody>
      </p:sp>
    </p:spTree>
    <p:extLst>
      <p:ext uri="{BB962C8B-B14F-4D97-AF65-F5344CB8AC3E}">
        <p14:creationId xmlns:p14="http://schemas.microsoft.com/office/powerpoint/2010/main" val="18235062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0876" indent="-240876">
              <a:buAutoNum type="arabicPeriod"/>
            </a:pPr>
            <a:r>
              <a:rPr lang="en-GB"/>
              <a:t>Review of relevant business and supply chain activities and relationships, Interviews with internal &amp; external stakeholders (Buying, Corporate Responsibility, suppliers, stakeholders )</a:t>
            </a:r>
          </a:p>
          <a:p>
            <a:pPr marL="240876" indent="-240876">
              <a:buAutoNum type="arabicPeriod"/>
            </a:pPr>
            <a:r>
              <a:rPr lang="en-GB"/>
              <a:t>Contracting of experts with extensive knowledge of the sector to provide insight on the value chain context and conduct stakeholder interviews</a:t>
            </a:r>
          </a:p>
          <a:p>
            <a:pPr marL="240876" indent="-240876">
              <a:buAutoNum type="arabicPeriod"/>
            </a:pPr>
            <a:r>
              <a:rPr lang="en-GB"/>
              <a:t>Identification of a shortlist of potential rights impacted according to each business activity. Determination of a structure for impact assessment</a:t>
            </a:r>
          </a:p>
          <a:p>
            <a:pPr marL="240876" indent="-240876">
              <a:buAutoNum type="arabicPeriod"/>
            </a:pPr>
            <a:r>
              <a:rPr lang="en-GB"/>
              <a:t>Desk review of legal framework and existing situation  and identification of underlying factors affecting enjoyment of rights</a:t>
            </a:r>
          </a:p>
          <a:p>
            <a:pPr marL="240876" indent="-240876">
              <a:buAutoNum type="arabicPeriod"/>
            </a:pPr>
            <a:r>
              <a:rPr lang="en-GB"/>
              <a:t>Mapping of key stakeholders, including those representing potentially impacted workers and communities. Issues and priorities for engagement need to be tailored to the stakeholders and rightsholders to ensure meaningful engagement.</a:t>
            </a:r>
          </a:p>
          <a:p>
            <a:pPr marL="240876" indent="-240876">
              <a:buAutoNum type="arabicPeriod"/>
            </a:pPr>
            <a:r>
              <a:rPr lang="en-GB"/>
              <a:t>Application of a methodology to determine saliency. Root cause analysis and determination of companies  linkage. Identification of highest saliency impacts and company  leverage to address them</a:t>
            </a:r>
          </a:p>
          <a:p>
            <a:pPr marL="240876" indent="-240876">
              <a:buAutoNum type="arabicPeriod"/>
            </a:pPr>
            <a:r>
              <a:rPr lang="en-GB"/>
              <a:t>Determination of appropriate actions to address impacts and Development of recommendations for Human Rights Action Plan</a:t>
            </a:r>
          </a:p>
        </p:txBody>
      </p:sp>
      <p:sp>
        <p:nvSpPr>
          <p:cNvPr id="4" name="Slide Number Placeholder 3"/>
          <p:cNvSpPr>
            <a:spLocks noGrp="1"/>
          </p:cNvSpPr>
          <p:nvPr>
            <p:ph type="sldNum" sz="quarter" idx="5"/>
          </p:nvPr>
        </p:nvSpPr>
        <p:spPr/>
        <p:txBody>
          <a:bodyPr/>
          <a:lstStyle/>
          <a:p>
            <a:pPr defTabSz="481752">
              <a:defRPr/>
            </a:pPr>
            <a:fld id="{62A6C678-BC85-42CD-B054-42DCA31F0003}" type="slidenum">
              <a:rPr lang="en-GB" sz="1400">
                <a:solidFill>
                  <a:prstClr val="black"/>
                </a:solidFill>
                <a:latin typeface="Calibri" panose="020F0502020204030204"/>
              </a:rPr>
              <a:pPr defTabSz="481752">
                <a:defRPr/>
              </a:pPr>
              <a:t>4</a:t>
            </a:fld>
            <a:endParaRPr lang="en-GB" sz="1400">
              <a:solidFill>
                <a:prstClr val="black"/>
              </a:solidFill>
              <a:latin typeface="Calibri" panose="020F0502020204030204"/>
            </a:endParaRPr>
          </a:p>
        </p:txBody>
      </p:sp>
    </p:spTree>
    <p:extLst>
      <p:ext uri="{BB962C8B-B14F-4D97-AF65-F5344CB8AC3E}">
        <p14:creationId xmlns:p14="http://schemas.microsoft.com/office/powerpoint/2010/main" val="9682923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Companies do not have to complete all  assessment levels. Rather, each company should identify the levels that  most effectively capture its human rights impacts, risks, and opportunities. </a:t>
            </a:r>
          </a:p>
          <a:p>
            <a:endParaRPr lang="en-GB"/>
          </a:p>
          <a:p>
            <a:r>
              <a:rPr lang="en-GB" b="1"/>
              <a:t>A corporate-level HRIA </a:t>
            </a:r>
            <a:r>
              <a:rPr lang="en-GB"/>
              <a:t>maps all of a company’s operations and functions against  all human rights to identify key risks and opportunities and determine where a  more specific, in-depth HRIA is needed at the country, site, or product level. A corporate-level HRIA also can highlight gaps in the current management system and provide a framework that the company can use to monitor its impacts over time. </a:t>
            </a:r>
          </a:p>
          <a:p>
            <a:endParaRPr lang="en-GB"/>
          </a:p>
          <a:p>
            <a:r>
              <a:rPr lang="en-GB" b="1"/>
              <a:t>A country-level HRIA </a:t>
            </a:r>
            <a:r>
              <a:rPr lang="en-GB"/>
              <a:t>typically builds on a corporate HRIA’s findings to understand and prioritize human rights issues at a country or market level. The goal of the country-level assessment is to identify and address specific concerns in operating countries. In many cases, this assessment informs a company’s decision about whether and how to enter a new market.</a:t>
            </a:r>
          </a:p>
          <a:p>
            <a:endParaRPr lang="en-GB"/>
          </a:p>
          <a:p>
            <a:r>
              <a:rPr lang="en-GB"/>
              <a:t>For many companies, the most significant human rights impacts, risks, and opportunities arise through the use of their products and services or in sourcing high risk raw materials. A product  or service HRIA emphasizes a deep dive into understanding design  processes, user communities, and the legal and human rights context in regions where the products are used. </a:t>
            </a:r>
          </a:p>
          <a:p>
            <a:endParaRPr lang="en-GB"/>
          </a:p>
          <a:p>
            <a:r>
              <a:rPr lang="en-GB" b="1"/>
              <a:t>A site-level HRIA </a:t>
            </a:r>
            <a:r>
              <a:rPr lang="en-GB"/>
              <a:t>is designed for a company seeking to identify and address  human rights impacts, risks, and opportunities related to a specific operation with defined boundaries.</a:t>
            </a:r>
          </a:p>
          <a:p>
            <a:endParaRPr lang="en-GB"/>
          </a:p>
          <a:p>
            <a:r>
              <a:rPr lang="en-GB" b="1"/>
              <a:t>A community level HRIA </a:t>
            </a:r>
            <a:r>
              <a:rPr lang="en-GB"/>
              <a:t>championed by stakeholders like Oxfam allows affected communities to drive a process of information gathering and participation, framed by their own understanding of human rights. Communities can engage in solving human rights threats by working with NGOs, companies, and governments on a more equal footing. By starting with perspectives of affected people, the HRIA focuses on their concerns and their aspirations for human rights realization rather than risk to business.</a:t>
            </a:r>
          </a:p>
        </p:txBody>
      </p:sp>
      <p:sp>
        <p:nvSpPr>
          <p:cNvPr id="4" name="Slide Number Placeholder 3"/>
          <p:cNvSpPr>
            <a:spLocks noGrp="1"/>
          </p:cNvSpPr>
          <p:nvPr>
            <p:ph type="sldNum" sz="quarter" idx="5"/>
          </p:nvPr>
        </p:nvSpPr>
        <p:spPr/>
        <p:txBody>
          <a:bodyPr/>
          <a:lstStyle/>
          <a:p>
            <a:pPr defTabSz="481752">
              <a:defRPr/>
            </a:pPr>
            <a:fld id="{62A6C678-BC85-42CD-B054-42DCA31F0003}" type="slidenum">
              <a:rPr lang="en-GB" sz="1400">
                <a:solidFill>
                  <a:prstClr val="black"/>
                </a:solidFill>
                <a:latin typeface="Calibri" panose="020F0502020204030204"/>
              </a:rPr>
              <a:pPr defTabSz="481752">
                <a:defRPr/>
              </a:pPr>
              <a:t>5</a:t>
            </a:fld>
            <a:endParaRPr lang="en-GB" sz="1400">
              <a:solidFill>
                <a:prstClr val="black"/>
              </a:solidFill>
              <a:latin typeface="Calibri" panose="020F0502020204030204"/>
            </a:endParaRPr>
          </a:p>
        </p:txBody>
      </p:sp>
    </p:spTree>
    <p:extLst>
      <p:ext uri="{BB962C8B-B14F-4D97-AF65-F5344CB8AC3E}">
        <p14:creationId xmlns:p14="http://schemas.microsoft.com/office/powerpoint/2010/main" val="26632333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A0837E2-F906-48E9-8A23-E273D07031D4}" type="slidenum">
              <a:rPr lang="en-GB" smtClean="0"/>
              <a:t>6</a:t>
            </a:fld>
            <a:endParaRPr lang="en-GB"/>
          </a:p>
        </p:txBody>
      </p:sp>
    </p:spTree>
    <p:extLst>
      <p:ext uri="{BB962C8B-B14F-4D97-AF65-F5344CB8AC3E}">
        <p14:creationId xmlns:p14="http://schemas.microsoft.com/office/powerpoint/2010/main" val="25238440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481752">
              <a:defRPr/>
            </a:pPr>
            <a:fld id="{62A6C678-BC85-42CD-B054-42DCA31F0003}" type="slidenum">
              <a:rPr lang="en-GB" sz="1400">
                <a:solidFill>
                  <a:prstClr val="black"/>
                </a:solidFill>
                <a:latin typeface="Calibri" panose="020F0502020204030204"/>
              </a:rPr>
              <a:pPr defTabSz="481752">
                <a:defRPr/>
              </a:pPr>
              <a:t>7</a:t>
            </a:fld>
            <a:endParaRPr lang="en-GB" sz="1400">
              <a:solidFill>
                <a:prstClr val="black"/>
              </a:solidFill>
              <a:latin typeface="Calibri" panose="020F0502020204030204"/>
            </a:endParaRPr>
          </a:p>
        </p:txBody>
      </p:sp>
    </p:spTree>
    <p:extLst>
      <p:ext uri="{BB962C8B-B14F-4D97-AF65-F5344CB8AC3E}">
        <p14:creationId xmlns:p14="http://schemas.microsoft.com/office/powerpoint/2010/main" val="22652114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A0837E2-F906-48E9-8A23-E273D07031D4}" type="slidenum">
              <a:rPr lang="en-GB" smtClean="0"/>
              <a:t>8</a:t>
            </a:fld>
            <a:endParaRPr lang="en-GB"/>
          </a:p>
        </p:txBody>
      </p:sp>
    </p:spTree>
    <p:extLst>
      <p:ext uri="{BB962C8B-B14F-4D97-AF65-F5344CB8AC3E}">
        <p14:creationId xmlns:p14="http://schemas.microsoft.com/office/powerpoint/2010/main" val="30933160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6A0837E2-F906-48E9-8A23-E273D07031D4}" type="slidenum">
              <a:rPr lang="en-GB" smtClean="0"/>
              <a:t>9</a:t>
            </a:fld>
            <a:endParaRPr lang="en-GB"/>
          </a:p>
        </p:txBody>
      </p:sp>
      <p:sp>
        <p:nvSpPr>
          <p:cNvPr id="5" name="Content Placeholder 5">
            <a:extLst>
              <a:ext uri="{FF2B5EF4-FFF2-40B4-BE49-F238E27FC236}">
                <a16:creationId xmlns:a16="http://schemas.microsoft.com/office/drawing/2014/main" id="{2D2B53A7-06B4-338B-8EC0-18909125E4AB}"/>
              </a:ext>
            </a:extLst>
          </p:cNvPr>
          <p:cNvSpPr>
            <a:spLocks noGrp="1"/>
          </p:cNvSpPr>
          <p:nvPr>
            <p:ph type="body" idx="1"/>
          </p:nvPr>
        </p:nvSpPr>
        <p:spPr>
          <a:xfrm>
            <a:off x="686435" y="4811574"/>
            <a:ext cx="5491480" cy="3936742"/>
          </a:xfrm>
        </p:spPr>
        <p:txBody>
          <a:bodyPr>
            <a:normAutofit fontScale="25000" lnSpcReduction="20000"/>
          </a:bodyPr>
          <a:lstStyle/>
          <a:p>
            <a:pPr algn="l" fontAlgn="base">
              <a:buFont typeface="Arial" panose="020B0604020202020204" pitchFamily="34" charset="0"/>
              <a:buChar char="•"/>
            </a:pPr>
            <a:r>
              <a:rPr lang="en-GB" sz="3700" b="1">
                <a:solidFill>
                  <a:schemeClr val="accent1"/>
                </a:solidFill>
              </a:rPr>
              <a:t>Informality</a:t>
            </a:r>
            <a:r>
              <a:rPr lang="en-GB" sz="3700" b="1">
                <a:solidFill>
                  <a:srgbClr val="666666"/>
                </a:solidFill>
              </a:rPr>
              <a:t> </a:t>
            </a:r>
            <a:r>
              <a:rPr lang="en-GB" sz="3700">
                <a:solidFill>
                  <a:srgbClr val="666666"/>
                </a:solidFill>
              </a:rPr>
              <a:t>– which can increase workers’ vulnerability to abuses and limit recourse to remedy (i.e. through membership of unions or access to grievance mechanisms);</a:t>
            </a:r>
          </a:p>
          <a:p>
            <a:pPr algn="l" fontAlgn="base">
              <a:buFont typeface="Arial" panose="020B0604020202020204" pitchFamily="34" charset="0"/>
              <a:buChar char="•"/>
            </a:pPr>
            <a:r>
              <a:rPr lang="en-GB" sz="3700" b="1">
                <a:solidFill>
                  <a:schemeClr val="accent1"/>
                </a:solidFill>
              </a:rPr>
              <a:t>Issues relating to contracts</a:t>
            </a:r>
            <a:r>
              <a:rPr lang="en-GB" sz="3700">
                <a:solidFill>
                  <a:schemeClr val="accent1"/>
                </a:solidFill>
              </a:rPr>
              <a:t> </a:t>
            </a:r>
            <a:r>
              <a:rPr lang="en-GB" sz="3700">
                <a:solidFill>
                  <a:srgbClr val="666666"/>
                </a:solidFill>
              </a:rPr>
              <a:t>– including for example, lack of written contracts and prevalence of temporary / seasonal contracts which can leave workers vulnerable to coercion from managers;</a:t>
            </a:r>
          </a:p>
          <a:p>
            <a:pPr algn="l" fontAlgn="base">
              <a:buFont typeface="Arial" panose="020B0604020202020204" pitchFamily="34" charset="0"/>
              <a:buChar char="•"/>
            </a:pPr>
            <a:r>
              <a:rPr lang="en-GB" sz="3700" b="1">
                <a:solidFill>
                  <a:schemeClr val="accent1"/>
                </a:solidFill>
              </a:rPr>
              <a:t>Excessive hours</a:t>
            </a:r>
            <a:r>
              <a:rPr lang="en-GB" sz="3700">
                <a:solidFill>
                  <a:schemeClr val="accent1"/>
                </a:solidFill>
              </a:rPr>
              <a:t> </a:t>
            </a:r>
            <a:r>
              <a:rPr lang="en-GB" sz="3700">
                <a:solidFill>
                  <a:srgbClr val="666666"/>
                </a:solidFill>
              </a:rPr>
              <a:t>– for example, hours above the legal maximum during harvest; or workers engaged for up to 20 hours without a break on fishing vessels;</a:t>
            </a:r>
          </a:p>
          <a:p>
            <a:pPr algn="l" fontAlgn="base">
              <a:buFont typeface="Arial" panose="020B0604020202020204" pitchFamily="34" charset="0"/>
              <a:buChar char="•"/>
            </a:pPr>
            <a:r>
              <a:rPr lang="en-GB" sz="3700" b="1">
                <a:solidFill>
                  <a:schemeClr val="accent1"/>
                </a:solidFill>
              </a:rPr>
              <a:t>Low and / or underpaid wages</a:t>
            </a:r>
            <a:r>
              <a:rPr lang="en-GB" sz="3700">
                <a:solidFill>
                  <a:srgbClr val="666666"/>
                </a:solidFill>
              </a:rPr>
              <a:t>, including manipulation / abuse of piece rate systems by employers (a notable exception is </a:t>
            </a:r>
            <a:r>
              <a:rPr lang="en-GB" sz="3700" i="1">
                <a:solidFill>
                  <a:srgbClr val="666666"/>
                </a:solidFill>
              </a:rPr>
              <a:t>bananas</a:t>
            </a:r>
            <a:r>
              <a:rPr lang="en-GB" sz="3700">
                <a:solidFill>
                  <a:srgbClr val="666666"/>
                </a:solidFill>
              </a:rPr>
              <a:t>, where wages are high compared to other sectors and reportedly close to a living wage for workers covered by the main CBA);</a:t>
            </a:r>
          </a:p>
          <a:p>
            <a:pPr algn="l" fontAlgn="base">
              <a:buFont typeface="Arial" panose="020B0604020202020204" pitchFamily="34" charset="0"/>
              <a:buChar char="•"/>
            </a:pPr>
            <a:r>
              <a:rPr lang="en-GB" sz="3700" b="1">
                <a:solidFill>
                  <a:schemeClr val="accent1"/>
                </a:solidFill>
              </a:rPr>
              <a:t>Anti-union activity by employers</a:t>
            </a:r>
            <a:r>
              <a:rPr lang="en-GB" sz="3700">
                <a:solidFill>
                  <a:srgbClr val="666666"/>
                </a:solidFill>
              </a:rPr>
              <a:t>, including discrimination, coercion and threats;</a:t>
            </a:r>
          </a:p>
          <a:p>
            <a:pPr algn="l" fontAlgn="base">
              <a:buFont typeface="Arial" panose="020B0604020202020204" pitchFamily="34" charset="0"/>
              <a:buChar char="•"/>
            </a:pPr>
            <a:r>
              <a:rPr lang="en-GB" sz="3700" b="1">
                <a:solidFill>
                  <a:schemeClr val="accent1"/>
                </a:solidFill>
              </a:rPr>
              <a:t>Direct and indirect gender discrimination</a:t>
            </a:r>
            <a:r>
              <a:rPr lang="en-GB" sz="3700">
                <a:solidFill>
                  <a:srgbClr val="666666"/>
                </a:solidFill>
              </a:rPr>
              <a:t>, in the form of occupational gender segregation, with women concentrated in lower-status, lower-paid roles; discrimination in pay and hiring and widespread gender-based violence and harassment (GBVH);</a:t>
            </a:r>
          </a:p>
          <a:p>
            <a:pPr algn="l" fontAlgn="base">
              <a:buFont typeface="Arial" panose="020B0604020202020204" pitchFamily="34" charset="0"/>
              <a:buChar char="•"/>
            </a:pPr>
            <a:r>
              <a:rPr lang="en-GB" sz="3700" b="1">
                <a:solidFill>
                  <a:schemeClr val="accent1"/>
                </a:solidFill>
              </a:rPr>
              <a:t>Serious health implications</a:t>
            </a:r>
            <a:r>
              <a:rPr lang="en-GB" sz="3700">
                <a:solidFill>
                  <a:schemeClr val="accent1"/>
                </a:solidFill>
              </a:rPr>
              <a:t> </a:t>
            </a:r>
            <a:r>
              <a:rPr lang="en-GB" sz="3700">
                <a:solidFill>
                  <a:srgbClr val="666666"/>
                </a:solidFill>
              </a:rPr>
              <a:t>(for workers, smallholders and communities) associated with spraying of pesticides and agro-chemicals, often without adequate protective equipment and / or training;</a:t>
            </a:r>
          </a:p>
          <a:p>
            <a:pPr algn="l" fontAlgn="base">
              <a:buFont typeface="Arial" panose="020B0604020202020204" pitchFamily="34" charset="0"/>
              <a:buChar char="•"/>
            </a:pPr>
            <a:r>
              <a:rPr lang="en-GB" sz="3700" b="1">
                <a:solidFill>
                  <a:schemeClr val="accent1"/>
                </a:solidFill>
              </a:rPr>
              <a:t>Forced labour </a:t>
            </a:r>
            <a:r>
              <a:rPr lang="en-GB" sz="3700">
                <a:solidFill>
                  <a:srgbClr val="666666"/>
                </a:solidFill>
              </a:rPr>
              <a:t>– (</a:t>
            </a:r>
            <a:r>
              <a:rPr lang="en-GB" sz="3700" i="1">
                <a:solidFill>
                  <a:srgbClr val="666666"/>
                </a:solidFill>
              </a:rPr>
              <a:t>fish)</a:t>
            </a:r>
            <a:r>
              <a:rPr lang="en-GB" sz="3700">
                <a:solidFill>
                  <a:srgbClr val="666666"/>
                </a:solidFill>
              </a:rPr>
              <a:t> with exploitative recruitment practices (passport confiscation, excessive recruitment fees and other costs, misinformation / misleading migrants from understanding their rights and employment terms) reported in relation to migrant workers;</a:t>
            </a:r>
          </a:p>
          <a:p>
            <a:pPr algn="l" fontAlgn="base">
              <a:buFont typeface="Arial" panose="020B0604020202020204" pitchFamily="34" charset="0"/>
              <a:buChar char="•"/>
            </a:pPr>
            <a:r>
              <a:rPr lang="en-GB" sz="3700" b="1">
                <a:solidFill>
                  <a:schemeClr val="accent1"/>
                </a:solidFill>
              </a:rPr>
              <a:t>Negative impacts on the right to life, liberty and security</a:t>
            </a:r>
            <a:r>
              <a:rPr lang="en-GB" sz="3700">
                <a:solidFill>
                  <a:schemeClr val="accent1"/>
                </a:solidFill>
              </a:rPr>
              <a:t> </a:t>
            </a:r>
            <a:r>
              <a:rPr lang="en-GB" sz="3700">
                <a:solidFill>
                  <a:srgbClr val="666666"/>
                </a:solidFill>
              </a:rPr>
              <a:t>(</a:t>
            </a:r>
            <a:r>
              <a:rPr lang="en-GB" sz="3700" i="1">
                <a:solidFill>
                  <a:srgbClr val="666666"/>
                </a:solidFill>
              </a:rPr>
              <a:t>fish)</a:t>
            </a:r>
            <a:r>
              <a:rPr lang="en-GB" sz="3700">
                <a:solidFill>
                  <a:srgbClr val="666666"/>
                </a:solidFill>
              </a:rPr>
              <a:t> – with dangerous working conditions leading to occupational fatalities, reports of possible deaths and disappearances;</a:t>
            </a:r>
          </a:p>
          <a:p>
            <a:pPr algn="l" fontAlgn="base">
              <a:buFont typeface="Arial" panose="020B0604020202020204" pitchFamily="34" charset="0"/>
              <a:buChar char="•"/>
            </a:pPr>
            <a:r>
              <a:rPr lang="en-GB" sz="3700" b="1">
                <a:solidFill>
                  <a:schemeClr val="accent1"/>
                </a:solidFill>
              </a:rPr>
              <a:t>A lack of available and accessible mechanisms for grievance</a:t>
            </a:r>
            <a:r>
              <a:rPr lang="en-GB" sz="3700">
                <a:solidFill>
                  <a:schemeClr val="accent1"/>
                </a:solidFill>
              </a:rPr>
              <a:t> </a:t>
            </a:r>
            <a:r>
              <a:rPr lang="en-GB" sz="3700">
                <a:solidFill>
                  <a:srgbClr val="666666"/>
                </a:solidFill>
              </a:rPr>
              <a:t>and remedy at both worker and community level;</a:t>
            </a:r>
          </a:p>
          <a:p>
            <a:pPr algn="l" fontAlgn="base">
              <a:buFont typeface="Arial" panose="020B0604020202020204" pitchFamily="34" charset="0"/>
              <a:buChar char="•"/>
            </a:pPr>
            <a:r>
              <a:rPr lang="en-GB" sz="3700" b="1">
                <a:solidFill>
                  <a:schemeClr val="accent1"/>
                </a:solidFill>
              </a:rPr>
              <a:t>Poorly maintained and / or inadequate housing and sanitation</a:t>
            </a:r>
            <a:r>
              <a:rPr lang="en-GB" sz="3700">
                <a:solidFill>
                  <a:schemeClr val="accent1"/>
                </a:solidFill>
              </a:rPr>
              <a:t> </a:t>
            </a:r>
            <a:r>
              <a:rPr lang="en-GB" sz="3700">
                <a:solidFill>
                  <a:srgbClr val="666666"/>
                </a:solidFill>
              </a:rPr>
              <a:t>– substandard, overcrowded housing and lack of access to water and sanitation.</a:t>
            </a:r>
          </a:p>
          <a:p>
            <a:endParaRPr lang="en-GB" dirty="0"/>
          </a:p>
        </p:txBody>
      </p:sp>
    </p:spTree>
    <p:extLst>
      <p:ext uri="{BB962C8B-B14F-4D97-AF65-F5344CB8AC3E}">
        <p14:creationId xmlns:p14="http://schemas.microsoft.com/office/powerpoint/2010/main" val="35815248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impacts identified usually relate to underlying factors (root causes) such as weak labour markets, poor regulatory frameworks, and embedded societal norms. However, the buying practices of actors within the supply chains, as well as limited monitoring and implementation of their standards, can contribute to impacts.</a:t>
            </a:r>
          </a:p>
          <a:p>
            <a:r>
              <a:rPr lang="en-GB" dirty="0"/>
              <a:t>The prices received by producers can be highly volatile and, driven by competitive pressures, often do not keep pace with the costs of production. </a:t>
            </a:r>
          </a:p>
          <a:p>
            <a:r>
              <a:rPr lang="en-GB" dirty="0"/>
              <a:t>The potential of certification schemes to drive positive change is not always fully realised and the additional costs can be onerous</a:t>
            </a:r>
          </a:p>
          <a:p>
            <a:r>
              <a:rPr lang="en-GB" dirty="0"/>
              <a:t>Climate change is already having a significant effect on production</a:t>
            </a:r>
          </a:p>
          <a:p>
            <a:r>
              <a:rPr lang="en-GB" dirty="0"/>
              <a:t>Crop diseases (not climate-related) are a problem in the banana and citrus supply chains – leading to unpredictable yields, with a consequent impact on producer earnings.</a:t>
            </a:r>
          </a:p>
          <a:p>
            <a:r>
              <a:rPr lang="en-GB" dirty="0"/>
              <a:t>Labour shortages can be acute challenge. In fish, ports and fleets reported labour shortages, especially following COVID-19. In coffee, the ongoing increase in migration from rural to urban areas, combined with a perception that coffee harvesting is physically challenging, make availability of labour an ongoing problem for producers</a:t>
            </a:r>
          </a:p>
        </p:txBody>
      </p:sp>
      <p:sp>
        <p:nvSpPr>
          <p:cNvPr id="4" name="Slide Number Placeholder 3"/>
          <p:cNvSpPr>
            <a:spLocks noGrp="1"/>
          </p:cNvSpPr>
          <p:nvPr>
            <p:ph type="sldNum" sz="quarter" idx="5"/>
          </p:nvPr>
        </p:nvSpPr>
        <p:spPr/>
        <p:txBody>
          <a:bodyPr/>
          <a:lstStyle/>
          <a:p>
            <a:fld id="{6A0837E2-F906-48E9-8A23-E273D07031D4}" type="slidenum">
              <a:rPr lang="en-GB" smtClean="0"/>
              <a:t>10</a:t>
            </a:fld>
            <a:endParaRPr lang="en-GB"/>
          </a:p>
        </p:txBody>
      </p:sp>
    </p:spTree>
    <p:extLst>
      <p:ext uri="{BB962C8B-B14F-4D97-AF65-F5344CB8AC3E}">
        <p14:creationId xmlns:p14="http://schemas.microsoft.com/office/powerpoint/2010/main" val="2113385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A0837E2-F906-48E9-8A23-E273D07031D4}" type="slidenum">
              <a:rPr lang="en-GB" smtClean="0"/>
              <a:t>11</a:t>
            </a:fld>
            <a:endParaRPr lang="en-GB"/>
          </a:p>
        </p:txBody>
      </p:sp>
    </p:spTree>
    <p:extLst>
      <p:ext uri="{BB962C8B-B14F-4D97-AF65-F5344CB8AC3E}">
        <p14:creationId xmlns:p14="http://schemas.microsoft.com/office/powerpoint/2010/main" val="25573528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A0837E2-F906-48E9-8A23-E273D07031D4}" type="slidenum">
              <a:rPr lang="en-GB" smtClean="0"/>
              <a:t>12</a:t>
            </a:fld>
            <a:endParaRPr lang="en-GB"/>
          </a:p>
        </p:txBody>
      </p:sp>
    </p:spTree>
    <p:extLst>
      <p:ext uri="{BB962C8B-B14F-4D97-AF65-F5344CB8AC3E}">
        <p14:creationId xmlns:p14="http://schemas.microsoft.com/office/powerpoint/2010/main" val="26548144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F6FB48FB-C413-4C26-A192-4A467C798911}" type="datetimeFigureOut">
              <a:rPr kumimoji="0" lang="en-GB"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10/01/2023</a:t>
            </a:fld>
            <a:endParaRPr kumimoji="0" lang="en-GB"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36BC055-7D21-4105-9AC8-30C7CEF2D5E3}" type="slidenum">
              <a:rPr kumimoji="0" lang="en-GB"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GB"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28413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picTx">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a:noFill/>
          <a:ln>
            <a:noFill/>
          </a:ln>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6FB48FB-C413-4C26-A192-4A467C798911}" type="datetimeFigureOut">
              <a:rPr lang="en-GB" smtClean="0"/>
              <a:t>10/01/2023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6BC055-7D21-4105-9AC8-30C7CEF2D5E3}" type="slidenum">
              <a:rPr lang="en-GB" smtClean="0"/>
              <a:t>‹#›</a:t>
            </a:fld>
            <a:endParaRPr lang="en-GB"/>
          </a:p>
        </p:txBody>
      </p:sp>
      <p:pic>
        <p:nvPicPr>
          <p:cNvPr id="10" name="Picture 9">
            <a:extLst>
              <a:ext uri="{FF2B5EF4-FFF2-40B4-BE49-F238E27FC236}">
                <a16:creationId xmlns:a16="http://schemas.microsoft.com/office/drawing/2014/main" id="{D5E44B92-2D32-46FA-B9CE-DF22DEEA500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14649" t="13561" r="10479" b="26220"/>
          <a:stretch/>
        </p:blipFill>
        <p:spPr>
          <a:xfrm>
            <a:off x="10138074" y="5193165"/>
            <a:ext cx="1560641" cy="1255182"/>
          </a:xfrm>
          <a:prstGeom prst="rect">
            <a:avLst/>
          </a:prstGeom>
        </p:spPr>
      </p:pic>
    </p:spTree>
    <p:extLst>
      <p:ext uri="{BB962C8B-B14F-4D97-AF65-F5344CB8AC3E}">
        <p14:creationId xmlns:p14="http://schemas.microsoft.com/office/powerpoint/2010/main" val="195511036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487200" y="286603"/>
            <a:ext cx="11217600" cy="1058400"/>
          </a:xfrm>
          <a:prstGeom prst="rect">
            <a:avLst/>
          </a:prstGeom>
          <a:solidFill>
            <a:schemeClr val="accent2"/>
          </a:solidFill>
          <a:ln>
            <a:solidFill>
              <a:schemeClr val="accent1"/>
            </a:solidFill>
          </a:ln>
        </p:spPr>
        <p:txBody>
          <a:bodyPr vert="horz" lIns="91440" tIns="45720" rIns="91440" bIns="45720" rtlCol="0" anchor="ctr" anchorCtr="0">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F6FB48FB-C413-4C26-A192-4A467C798911}" type="datetimeFigureOut">
              <a:rPr lang="en-GB" smtClean="0"/>
              <a:t>10/01/2023</a:t>
            </a:fld>
            <a:endParaRPr lang="en-GB"/>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GB"/>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336BC055-7D21-4105-9AC8-30C7CEF2D5E3}" type="slidenum">
              <a:rPr lang="en-GB" smtClean="0"/>
              <a:t>‹#›</a:t>
            </a:fld>
            <a:endParaRPr lang="en-GB"/>
          </a:p>
        </p:txBody>
      </p:sp>
      <p:pic>
        <p:nvPicPr>
          <p:cNvPr id="11" name="Picture 10">
            <a:extLst>
              <a:ext uri="{FF2B5EF4-FFF2-40B4-BE49-F238E27FC236}">
                <a16:creationId xmlns:a16="http://schemas.microsoft.com/office/drawing/2014/main" id="{CF25932B-5B44-497A-B461-92B6E26ED705}"/>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l="14649" t="13561" r="10479" b="26220"/>
          <a:stretch/>
        </p:blipFill>
        <p:spPr>
          <a:xfrm>
            <a:off x="267363" y="5551899"/>
            <a:ext cx="829917" cy="667480"/>
          </a:xfrm>
          <a:prstGeom prst="rect">
            <a:avLst/>
          </a:prstGeom>
        </p:spPr>
      </p:pic>
      <p:sp>
        <p:nvSpPr>
          <p:cNvPr id="12" name="Footer Placeholder 4">
            <a:extLst>
              <a:ext uri="{FF2B5EF4-FFF2-40B4-BE49-F238E27FC236}">
                <a16:creationId xmlns:a16="http://schemas.microsoft.com/office/drawing/2014/main" id="{1E5315C9-0986-40C3-AD3B-9188DD9C9A4E}"/>
              </a:ext>
            </a:extLst>
          </p:cNvPr>
          <p:cNvSpPr txBox="1">
            <a:spLocks/>
          </p:cNvSpPr>
          <p:nvPr userDrawn="1"/>
        </p:nvSpPr>
        <p:spPr>
          <a:xfrm>
            <a:off x="8436864" y="6492875"/>
            <a:ext cx="3755136" cy="365125"/>
          </a:xfrm>
          <a:prstGeom prst="rect">
            <a:avLst/>
          </a:prstGeom>
        </p:spPr>
        <p:txBody>
          <a:bodyPr lIns="121824" tIns="60907" rIns="121824" bIns="60907"/>
          <a:lstStyle>
            <a:defPPr>
              <a:defRPr lang="en-US"/>
            </a:defPPr>
            <a:lvl1pPr marL="0" algn="l" defTabSz="913672" rtl="0" eaLnBrk="1" fontAlgn="base" latinLnBrk="0" hangingPunct="1">
              <a:spcBef>
                <a:spcPct val="0"/>
              </a:spcBef>
              <a:spcAft>
                <a:spcPct val="0"/>
              </a:spcAft>
              <a:defRPr sz="1100" kern="1200">
                <a:solidFill>
                  <a:schemeClr val="bg1">
                    <a:lumMod val="50000"/>
                  </a:schemeClr>
                </a:solidFill>
                <a:latin typeface="Franklin Gothic Demi Cond" panose="020B0706030402020204" pitchFamily="34" charset="0"/>
                <a:ea typeface="+mn-ea"/>
                <a:cs typeface="+mn-cs"/>
              </a:defRPr>
            </a:lvl1pPr>
            <a:lvl2pPr marL="456794" algn="l" defTabSz="913588" rtl="0" eaLnBrk="1" latinLnBrk="0" hangingPunct="1">
              <a:defRPr sz="1800" kern="1200">
                <a:solidFill>
                  <a:schemeClr val="tx1"/>
                </a:solidFill>
                <a:latin typeface="+mn-lt"/>
                <a:ea typeface="+mn-ea"/>
                <a:cs typeface="+mn-cs"/>
              </a:defRPr>
            </a:lvl2pPr>
            <a:lvl3pPr marL="913588" algn="l" defTabSz="913588" rtl="0" eaLnBrk="1" latinLnBrk="0" hangingPunct="1">
              <a:defRPr sz="1800" kern="1200">
                <a:solidFill>
                  <a:schemeClr val="tx1"/>
                </a:solidFill>
                <a:latin typeface="+mn-lt"/>
                <a:ea typeface="+mn-ea"/>
                <a:cs typeface="+mn-cs"/>
              </a:defRPr>
            </a:lvl3pPr>
            <a:lvl4pPr marL="1370382" algn="l" defTabSz="913588" rtl="0" eaLnBrk="1" latinLnBrk="0" hangingPunct="1">
              <a:defRPr sz="1800" kern="1200">
                <a:solidFill>
                  <a:schemeClr val="tx1"/>
                </a:solidFill>
                <a:latin typeface="+mn-lt"/>
                <a:ea typeface="+mn-ea"/>
                <a:cs typeface="+mn-cs"/>
              </a:defRPr>
            </a:lvl4pPr>
            <a:lvl5pPr marL="1827176" algn="l" defTabSz="913588" rtl="0" eaLnBrk="1" latinLnBrk="0" hangingPunct="1">
              <a:defRPr sz="1800" kern="1200">
                <a:solidFill>
                  <a:schemeClr val="tx1"/>
                </a:solidFill>
                <a:latin typeface="+mn-lt"/>
                <a:ea typeface="+mn-ea"/>
                <a:cs typeface="+mn-cs"/>
              </a:defRPr>
            </a:lvl5pPr>
            <a:lvl6pPr marL="2283969" algn="l" defTabSz="913588" rtl="0" eaLnBrk="1" latinLnBrk="0" hangingPunct="1">
              <a:defRPr sz="1800" kern="1200">
                <a:solidFill>
                  <a:schemeClr val="tx1"/>
                </a:solidFill>
                <a:latin typeface="+mn-lt"/>
                <a:ea typeface="+mn-ea"/>
                <a:cs typeface="+mn-cs"/>
              </a:defRPr>
            </a:lvl6pPr>
            <a:lvl7pPr marL="2740766" algn="l" defTabSz="913588" rtl="0" eaLnBrk="1" latinLnBrk="0" hangingPunct="1">
              <a:defRPr sz="1800" kern="1200">
                <a:solidFill>
                  <a:schemeClr val="tx1"/>
                </a:solidFill>
                <a:latin typeface="+mn-lt"/>
                <a:ea typeface="+mn-ea"/>
                <a:cs typeface="+mn-cs"/>
              </a:defRPr>
            </a:lvl7pPr>
            <a:lvl8pPr marL="3197558" algn="l" defTabSz="913588" rtl="0" eaLnBrk="1" latinLnBrk="0" hangingPunct="1">
              <a:defRPr sz="1800" kern="1200">
                <a:solidFill>
                  <a:schemeClr val="tx1"/>
                </a:solidFill>
                <a:latin typeface="+mn-lt"/>
                <a:ea typeface="+mn-ea"/>
                <a:cs typeface="+mn-cs"/>
              </a:defRPr>
            </a:lvl8pPr>
            <a:lvl9pPr marL="3654350" algn="l" defTabSz="913588" rtl="0" eaLnBrk="1" latinLnBrk="0" hangingPunct="1">
              <a:defRPr sz="1800" kern="1200">
                <a:solidFill>
                  <a:schemeClr val="tx1"/>
                </a:solidFill>
                <a:latin typeface="+mn-lt"/>
                <a:ea typeface="+mn-ea"/>
                <a:cs typeface="+mn-cs"/>
              </a:defRPr>
            </a:lvl9pPr>
          </a:lstStyle>
          <a:p>
            <a:pPr>
              <a:defRPr/>
            </a:pPr>
            <a:r>
              <a:rPr lang="en-US" sz="1200" b="1">
                <a:solidFill>
                  <a:schemeClr val="bg1"/>
                </a:solidFill>
                <a:latin typeface="+mn-lt"/>
                <a:ea typeface="Segoe UI" panose="020B0502040204020203" pitchFamily="34" charset="0"/>
                <a:cs typeface="Segoe UI" panose="020B0502040204020203" pitchFamily="34" charset="0"/>
              </a:rPr>
              <a:t>FOOD NETWORK FOR ETHICAL TRADE – Confidential</a:t>
            </a:r>
          </a:p>
        </p:txBody>
      </p:sp>
    </p:spTree>
    <p:extLst>
      <p:ext uri="{BB962C8B-B14F-4D97-AF65-F5344CB8AC3E}">
        <p14:creationId xmlns:p14="http://schemas.microsoft.com/office/powerpoint/2010/main" val="1311697496"/>
      </p:ext>
    </p:extLst>
  </p:cSld>
  <p:clrMap bg1="lt1" tx1="dk1" bg2="lt2" tx2="dk2" accent1="accent1" accent2="accent2" accent3="accent3" accent4="accent4" accent5="accent5" accent6="accent6" hlink="hlink" folHlink="folHlink"/>
  <p:sldLayoutIdLst>
    <p:sldLayoutId id="2147483662" r:id="rId1"/>
    <p:sldLayoutId id="2147483680" r:id="rId2"/>
  </p:sldLayoutIdLst>
  <p:txStyles>
    <p:titleStyle>
      <a:lvl1pPr algn="ctr" defTabSz="914400" rtl="0" eaLnBrk="1" latinLnBrk="0" hangingPunct="1">
        <a:lnSpc>
          <a:spcPct val="85000"/>
        </a:lnSpc>
        <a:spcBef>
          <a:spcPct val="0"/>
        </a:spcBef>
        <a:buNone/>
        <a:defRPr sz="3600" b="1" kern="1200" spc="-50" baseline="0">
          <a:solidFill>
            <a:schemeClr val="tx1">
              <a:lumMod val="75000"/>
              <a:lumOff val="25000"/>
            </a:schemeClr>
          </a:solidFill>
          <a:latin typeface="+mn-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pn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hyperlink" Target="mailto:https://cr.aldisouthgroup.com/en/download/human-rights-impact-assessment-report-avocados-from-peru" TargetMode="External"/><Relationship Id="rId13" Type="http://schemas.openxmlformats.org/officeDocument/2006/relationships/hyperlink" Target="mailto:file:///C:/Users/louis/Downloads/Fyffes_2019.2020-SustainabilityReport_ENGLISH_FINAL.pdf" TargetMode="External"/><Relationship Id="rId18" Type="http://schemas.openxmlformats.org/officeDocument/2006/relationships/hyperlink" Target="mailto:https://www.cbl.nl/app/uploads/2022/01/HRIA-Italian-processed-tomato-chain-final-10012022.pdf" TargetMode="External"/><Relationship Id="rId3" Type="http://schemas.openxmlformats.org/officeDocument/2006/relationships/image" Target="../media/image8.png"/><Relationship Id="rId21" Type="http://schemas.openxmlformats.org/officeDocument/2006/relationships/hyperlink" Target="mailto:https://www.humanrights.dk/sites/humanrights.dk/files/media/migrated/nestle-rapport_hria_2018.pdf" TargetMode="External"/><Relationship Id="rId7" Type="http://schemas.openxmlformats.org/officeDocument/2006/relationships/hyperlink" Target="mailto:https://cr.aldisouthgroup.com/en/download/human-rights-impact-assessment-report-coffee-from-brazil" TargetMode="External"/><Relationship Id="rId12" Type="http://schemas.openxmlformats.org/officeDocument/2006/relationships/hyperlink" Target="mailto:https://www.aldi-nord.de/content/dam/aldi/germany/verantwortung/menschenrechte/AN_HRIA-Report-Fish-Seafood_final.pdf.res/1642408707502/AN_HRIA-Report-Fish-Seafood_final.pdf" TargetMode="External"/><Relationship Id="rId17" Type="http://schemas.openxmlformats.org/officeDocument/2006/relationships/hyperlink" Target="mailto:https://oxfamilibrary.openrepository.com/bitstream/handle/10546/620619/rr-people-behind-prices-tomato-060219-en.pdf;jsessionid=9D20B040EDCD22D64E2D42DEA902F5D9?sequence=1" TargetMode="External"/><Relationship Id="rId2" Type="http://schemas.openxmlformats.org/officeDocument/2006/relationships/notesSlide" Target="../notesSlides/notesSlide8.xml"/><Relationship Id="rId16" Type="http://schemas.openxmlformats.org/officeDocument/2006/relationships/hyperlink" Target="mailto:https://www.tescoplc.com/media/758000/hria-of-tesco-s-shrimp-supply-chain-in-vietnam.pdf" TargetMode="External"/><Relationship Id="rId20" Type="http://schemas.openxmlformats.org/officeDocument/2006/relationships/hyperlink" Target="mailto:https://static.ah.nl/binaries/ah/content/assets/ah-nl/core/sustainability/final-hria-wine-south-africa.pdf" TargetMode="External"/><Relationship Id="rId1" Type="http://schemas.openxmlformats.org/officeDocument/2006/relationships/slideLayout" Target="../slideLayouts/slideLayout1.xml"/><Relationship Id="rId6" Type="http://schemas.openxmlformats.org/officeDocument/2006/relationships/hyperlink" Target="mailto:https://oxfamilibrary.openrepository.com/bitstream/handle/10546/621365/rr-coop-morocco-citrus-hria-200422-en.pdf;jsessionid=B28E2CD6C3DDC12CE478149381269A6E?sequence=1" TargetMode="External"/><Relationship Id="rId11" Type="http://schemas.openxmlformats.org/officeDocument/2006/relationships/hyperlink" Target="mailto:https://corporate.lidl.co.uk/sustainability/human-rights/hria/hria/kenyan-tea" TargetMode="External"/><Relationship Id="rId5" Type="http://schemas.openxmlformats.org/officeDocument/2006/relationships/hyperlink" Target="mailto:https://www.aldi-nord.de/content/dam/aldi/germany/verantwortung/menschenrechte/AN_HRIA-Report-Citrus_final.pdf.res/1663743168809/AN_HRIA-Report-Citrus_final.pdf" TargetMode="External"/><Relationship Id="rId15" Type="http://schemas.openxmlformats.org/officeDocument/2006/relationships/hyperlink" Target="mailto:https://corporate.lidl.co.uk/sustainability/human-rights/hria/hria/spanish-berry" TargetMode="External"/><Relationship Id="rId10" Type="http://schemas.openxmlformats.org/officeDocument/2006/relationships/hyperlink" Target="mailto:https://www.unilever.com/files/0c44fcae-a767-4e2a-85da-32487087bf00/human-rights-impact-assessments.pdf" TargetMode="External"/><Relationship Id="rId19" Type="http://schemas.openxmlformats.org/officeDocument/2006/relationships/hyperlink" Target="mailto:https://oxfamilibrary.openrepository.com/bitstream/handle/10546/621266/rr-hria-systembolaget-italian-wine-workers-150921-en.pdf?sequence=1&amp;isAllowed=y" TargetMode="External"/><Relationship Id="rId4" Type="http://schemas.openxmlformats.org/officeDocument/2006/relationships/image" Target="../media/image9.png"/><Relationship Id="rId9" Type="http://schemas.openxmlformats.org/officeDocument/2006/relationships/hyperlink" Target="mailto:https://cr.aldisouthgroup.com/en/download/human-rights-impact-assessment-report-brazil-nuts-from-bolivia" TargetMode="External"/><Relationship Id="rId14" Type="http://schemas.openxmlformats.org/officeDocument/2006/relationships/hyperlink" Target="mailto:https://corporate.lidl.co.uk/sustainability/human-rights/hria" TargetMode="External"/><Relationship Id="rId22" Type="http://schemas.openxmlformats.org/officeDocument/2006/relationships/hyperlink" Target="mailto:https://www.nestle.com/sites/default/files/asset-library/documents/library/documents/corporate_social_responsibility/nestle-hria-white-paper.pdf"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4" descr="A close up of a tomato&#10;&#10;Description automatically generated">
            <a:extLst>
              <a:ext uri="{FF2B5EF4-FFF2-40B4-BE49-F238E27FC236}">
                <a16:creationId xmlns:a16="http://schemas.microsoft.com/office/drawing/2014/main" id="{17D782D2-E8D3-4939-8414-F13DB2400DF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8" r="-1" b="-1"/>
          <a:stretch/>
        </p:blipFill>
        <p:spPr bwMode="auto">
          <a:xfrm>
            <a:off x="-32" y="10"/>
            <a:ext cx="12192031" cy="491506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8ECFCCB0-029F-4EF7-9477-DFF850899814}"/>
              </a:ext>
            </a:extLst>
          </p:cNvPr>
          <p:cNvSpPr>
            <a:spLocks noGrp="1"/>
          </p:cNvSpPr>
          <p:nvPr>
            <p:ph type="title"/>
          </p:nvPr>
        </p:nvSpPr>
        <p:spPr>
          <a:xfrm>
            <a:off x="238242" y="5048688"/>
            <a:ext cx="10866980" cy="822960"/>
          </a:xfrm>
        </p:spPr>
        <p:txBody>
          <a:bodyPr vert="horz" lIns="91440" tIns="45720" rIns="91440" bIns="45720" rtlCol="0" anchor="b">
            <a:normAutofit/>
          </a:bodyPr>
          <a:lstStyle/>
          <a:p>
            <a:pPr algn="l"/>
            <a:r>
              <a:rPr lang="en-US" b="1" dirty="0"/>
              <a:t>HRIA Review January 2023 </a:t>
            </a:r>
          </a:p>
        </p:txBody>
      </p:sp>
      <p:sp>
        <p:nvSpPr>
          <p:cNvPr id="16" name="Footer Placeholder 4">
            <a:extLst>
              <a:ext uri="{FF2B5EF4-FFF2-40B4-BE49-F238E27FC236}">
                <a16:creationId xmlns:a16="http://schemas.microsoft.com/office/drawing/2014/main" id="{599191B5-9F84-41DA-8CC9-2B791BA4EBF7}"/>
              </a:ext>
            </a:extLst>
          </p:cNvPr>
          <p:cNvSpPr txBox="1">
            <a:spLocks/>
          </p:cNvSpPr>
          <p:nvPr/>
        </p:nvSpPr>
        <p:spPr>
          <a:xfrm>
            <a:off x="256617" y="6553630"/>
            <a:ext cx="2686395" cy="235410"/>
          </a:xfrm>
          <a:prstGeom prst="rect">
            <a:avLst/>
          </a:prstGeom>
        </p:spPr>
        <p:txBody>
          <a:bodyPr vert="horz" lIns="91368" tIns="45680" rIns="91368" bIns="45680" rtlCol="0" anchor="ctr">
            <a:normAutofit/>
          </a:bodyPr>
          <a:lstStyle>
            <a:defPPr>
              <a:defRPr lang="en-US"/>
            </a:defPPr>
            <a:lvl1pPr marL="0" algn="ctr" defTabSz="913672" rtl="0" eaLnBrk="1" fontAlgn="base" latinLnBrk="0" hangingPunct="1">
              <a:spcBef>
                <a:spcPct val="0"/>
              </a:spcBef>
              <a:spcAft>
                <a:spcPct val="0"/>
              </a:spcAft>
              <a:defRPr sz="1050" b="1" kern="1200" cap="all" baseline="0">
                <a:solidFill>
                  <a:schemeClr val="bg1">
                    <a:lumMod val="5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90000"/>
              </a:lnSpc>
              <a:spcAft>
                <a:spcPts val="600"/>
              </a:spcAft>
              <a:defRPr/>
            </a:pPr>
            <a:r>
              <a:rPr lang="en-US" sz="800">
                <a:solidFill>
                  <a:prstClr val="white">
                    <a:lumMod val="50000"/>
                  </a:prstClr>
                </a:solidFill>
                <a:latin typeface="Tw Cen MT" panose="020B0602020104020603"/>
              </a:rPr>
              <a:t>FOOD NETWORK FOR ETHICAL TRADE – CONFIDENTIAL</a:t>
            </a:r>
          </a:p>
        </p:txBody>
      </p:sp>
      <p:pic>
        <p:nvPicPr>
          <p:cNvPr id="17" name="Picture 16">
            <a:extLst>
              <a:ext uri="{FF2B5EF4-FFF2-40B4-BE49-F238E27FC236}">
                <a16:creationId xmlns:a16="http://schemas.microsoft.com/office/drawing/2014/main" id="{76012756-A89A-4AEA-928E-B5C4ADD032C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4649" t="13561" r="10479" b="26220"/>
          <a:stretch/>
        </p:blipFill>
        <p:spPr>
          <a:xfrm>
            <a:off x="9942095" y="5096522"/>
            <a:ext cx="1927517" cy="1550252"/>
          </a:xfrm>
          <a:prstGeom prst="rect">
            <a:avLst/>
          </a:prstGeom>
        </p:spPr>
      </p:pic>
      <p:sp>
        <p:nvSpPr>
          <p:cNvPr id="6" name="Text Placeholder 5">
            <a:extLst>
              <a:ext uri="{FF2B5EF4-FFF2-40B4-BE49-F238E27FC236}">
                <a16:creationId xmlns:a16="http://schemas.microsoft.com/office/drawing/2014/main" id="{E7E4E28C-ACFC-1E1F-52F4-7420D36FE743}"/>
              </a:ext>
            </a:extLst>
          </p:cNvPr>
          <p:cNvSpPr>
            <a:spLocks noGrp="1"/>
          </p:cNvSpPr>
          <p:nvPr>
            <p:ph type="body" sz="half" idx="2"/>
          </p:nvPr>
        </p:nvSpPr>
        <p:spPr/>
        <p:txBody>
          <a:bodyPr/>
          <a:lstStyle/>
          <a:p>
            <a:endParaRPr lang="en-GB"/>
          </a:p>
        </p:txBody>
      </p:sp>
    </p:spTree>
    <p:extLst>
      <p:ext uri="{BB962C8B-B14F-4D97-AF65-F5344CB8AC3E}">
        <p14:creationId xmlns:p14="http://schemas.microsoft.com/office/powerpoint/2010/main" val="36524385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DAE00-23FF-A131-DD6C-E3BCAA493FD1}"/>
              </a:ext>
            </a:extLst>
          </p:cNvPr>
          <p:cNvSpPr>
            <a:spLocks noGrp="1"/>
          </p:cNvSpPr>
          <p:nvPr>
            <p:ph type="title"/>
          </p:nvPr>
        </p:nvSpPr>
        <p:spPr/>
        <p:txBody>
          <a:bodyPr/>
          <a:lstStyle/>
          <a:p>
            <a:r>
              <a:rPr lang="en-GB">
                <a:cs typeface="Calibri"/>
              </a:rPr>
              <a:t>Why  companies complete a Human Rights Impact Assessment (HRIA)?</a:t>
            </a:r>
            <a:endParaRPr lang="en-US"/>
          </a:p>
        </p:txBody>
      </p:sp>
      <p:sp>
        <p:nvSpPr>
          <p:cNvPr id="4" name="Rectangle: Rounded Corners 3">
            <a:extLst>
              <a:ext uri="{FF2B5EF4-FFF2-40B4-BE49-F238E27FC236}">
                <a16:creationId xmlns:a16="http://schemas.microsoft.com/office/drawing/2014/main" id="{1129D45C-25B8-06DA-7897-721FAAFE3DC5}"/>
              </a:ext>
            </a:extLst>
          </p:cNvPr>
          <p:cNvSpPr/>
          <p:nvPr/>
        </p:nvSpPr>
        <p:spPr>
          <a:xfrm>
            <a:off x="376052" y="1562379"/>
            <a:ext cx="3563055" cy="1869721"/>
          </a:xfrm>
          <a:prstGeom prst="round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418AB3"/>
                </a:solidFill>
                <a:effectLst/>
                <a:uLnTx/>
                <a:uFillTx/>
                <a:latin typeface="Calibri" panose="020F0502020204030204"/>
                <a:ea typeface="+mn-ea"/>
                <a:cs typeface="Calibri"/>
              </a:rPr>
              <a:t>Builds knowledge </a:t>
            </a:r>
            <a:r>
              <a:rPr kumimoji="0" lang="en-GB" sz="1800" b="0" i="0" u="none" strike="noStrike" kern="1200" cap="none" spc="0" normalizeH="0" baseline="0" noProof="0">
                <a:ln>
                  <a:noFill/>
                </a:ln>
                <a:solidFill>
                  <a:srgbClr val="000000"/>
                </a:solidFill>
                <a:effectLst/>
                <a:uLnTx/>
                <a:uFillTx/>
                <a:latin typeface="Calibri" panose="020F0502020204030204"/>
                <a:ea typeface="+mn-ea"/>
                <a:cs typeface="Calibri"/>
              </a:rPr>
              <a:t>and helps companies </a:t>
            </a:r>
            <a:r>
              <a:rPr kumimoji="0" lang="en-GB" sz="1800" b="1" i="0" u="none" strike="noStrike" kern="1200" cap="none" spc="0" normalizeH="0" baseline="0" noProof="0">
                <a:ln>
                  <a:noFill/>
                </a:ln>
                <a:solidFill>
                  <a:srgbClr val="418AB3"/>
                </a:solidFill>
                <a:effectLst/>
                <a:uLnTx/>
                <a:uFillTx/>
                <a:latin typeface="Calibri" panose="020F0502020204030204"/>
                <a:ea typeface="+mn-ea"/>
                <a:cs typeface="Calibri"/>
              </a:rPr>
              <a:t>identify their most salient human rights impacts</a:t>
            </a:r>
            <a:r>
              <a:rPr kumimoji="0" lang="en-GB" sz="1800" b="0" i="0" u="none" strike="noStrike" kern="1200" cap="none" spc="0" normalizeH="0" baseline="0" noProof="0">
                <a:ln>
                  <a:noFill/>
                </a:ln>
                <a:solidFill>
                  <a:prstClr val="white"/>
                </a:solidFill>
                <a:effectLst/>
                <a:uLnTx/>
                <a:uFillTx/>
                <a:latin typeface="Calibri" panose="020F0502020204030204"/>
                <a:ea typeface="+mn-ea"/>
                <a:cs typeface="Calibri"/>
              </a:rPr>
              <a:t>, </a:t>
            </a:r>
            <a:r>
              <a:rPr kumimoji="0" lang="en-GB" sz="1800" b="0" i="0" u="none" strike="noStrike" kern="1200" cap="none" spc="0" normalizeH="0" baseline="0" noProof="0">
                <a:ln>
                  <a:noFill/>
                </a:ln>
                <a:solidFill>
                  <a:srgbClr val="000000"/>
                </a:solidFill>
                <a:effectLst/>
                <a:uLnTx/>
                <a:uFillTx/>
                <a:latin typeface="Calibri" panose="020F0502020204030204"/>
                <a:ea typeface="+mn-ea"/>
                <a:cs typeface="Calibri"/>
              </a:rPr>
              <a:t>which helps them to </a:t>
            </a:r>
            <a:r>
              <a:rPr kumimoji="0" lang="en-GB" sz="1800" b="1" i="0" u="none" strike="noStrike" kern="1200" cap="none" spc="0" normalizeH="0" baseline="0" noProof="0">
                <a:ln>
                  <a:noFill/>
                </a:ln>
                <a:solidFill>
                  <a:srgbClr val="418AB3"/>
                </a:solidFill>
                <a:effectLst/>
                <a:uLnTx/>
                <a:uFillTx/>
                <a:latin typeface="Calibri" panose="020F0502020204030204"/>
                <a:ea typeface="+mn-ea"/>
                <a:cs typeface="Calibri"/>
              </a:rPr>
              <a:t>prioritize efforts </a:t>
            </a:r>
            <a:r>
              <a:rPr kumimoji="0" lang="en-GB" sz="1800" b="0" i="0" u="none" strike="noStrike" kern="1200" cap="none" spc="0" normalizeH="0" baseline="0" noProof="0">
                <a:ln>
                  <a:noFill/>
                </a:ln>
                <a:solidFill>
                  <a:srgbClr val="000000"/>
                </a:solidFill>
                <a:effectLst/>
                <a:uLnTx/>
                <a:uFillTx/>
                <a:latin typeface="Calibri" panose="020F0502020204030204"/>
                <a:ea typeface="+mn-ea"/>
                <a:cs typeface="Calibri"/>
              </a:rPr>
              <a:t>to address them and manage material risks.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Calibri"/>
            </a:endParaRPr>
          </a:p>
        </p:txBody>
      </p:sp>
      <p:sp>
        <p:nvSpPr>
          <p:cNvPr id="5" name="Rectangle: Rounded Corners 4">
            <a:extLst>
              <a:ext uri="{FF2B5EF4-FFF2-40B4-BE49-F238E27FC236}">
                <a16:creationId xmlns:a16="http://schemas.microsoft.com/office/drawing/2014/main" id="{574DB690-461B-B49C-40CE-7530D9C80999}"/>
              </a:ext>
            </a:extLst>
          </p:cNvPr>
          <p:cNvSpPr/>
          <p:nvPr/>
        </p:nvSpPr>
        <p:spPr>
          <a:xfrm>
            <a:off x="4310567" y="1567546"/>
            <a:ext cx="3563055" cy="1869721"/>
          </a:xfrm>
          <a:prstGeom prst="roundRect">
            <a:avLst/>
          </a:prstGeom>
          <a:solidFill>
            <a:schemeClr val="bg1"/>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alibri" panose="020F0502020204030204"/>
                <a:ea typeface="+mn-ea"/>
                <a:cs typeface="Calibri"/>
              </a:rPr>
              <a:t>Responds to</a:t>
            </a:r>
            <a:r>
              <a:rPr kumimoji="0" lang="en-GB" sz="1800" b="0" i="0" u="none" strike="noStrike" kern="1200" cap="none" spc="0" normalizeH="0" baseline="0" noProof="0">
                <a:ln>
                  <a:noFill/>
                </a:ln>
                <a:solidFill>
                  <a:prstClr val="white"/>
                </a:solidFill>
                <a:effectLst/>
                <a:uLnTx/>
                <a:uFillTx/>
                <a:latin typeface="Calibri" panose="020F0502020204030204"/>
                <a:ea typeface="+mn-ea"/>
                <a:cs typeface="Calibri"/>
              </a:rPr>
              <a:t> </a:t>
            </a:r>
            <a:r>
              <a:rPr kumimoji="0" lang="en-GB" sz="1800" b="1" i="0" u="none" strike="noStrike" kern="1200" cap="none" spc="0" normalizeH="0" baseline="0" noProof="0">
                <a:ln>
                  <a:noFill/>
                </a:ln>
                <a:solidFill>
                  <a:srgbClr val="418AB3"/>
                </a:solidFill>
                <a:effectLst/>
                <a:uLnTx/>
                <a:uFillTx/>
                <a:latin typeface="Calibri" panose="020F0502020204030204"/>
                <a:ea typeface="+mn-ea"/>
                <a:cs typeface="Calibri"/>
              </a:rPr>
              <a:t>stakeholder expectations </a:t>
            </a:r>
            <a:r>
              <a:rPr kumimoji="0" lang="en-GB" sz="1800" b="0" i="0" u="none" strike="noStrike" kern="1200" cap="none" spc="0" normalizeH="0" baseline="0" noProof="0">
                <a:ln>
                  <a:noFill/>
                </a:ln>
                <a:solidFill>
                  <a:srgbClr val="000000"/>
                </a:solidFill>
                <a:effectLst/>
                <a:uLnTx/>
                <a:uFillTx/>
                <a:latin typeface="Calibri" panose="020F0502020204030204"/>
                <a:ea typeface="+mn-ea"/>
                <a:cs typeface="Calibri"/>
              </a:rPr>
              <a:t>enabling them to evaluate companies’ human rights due diligence approach and assess a company’s progress over time.</a:t>
            </a:r>
            <a:endParaRPr kumimoji="0" lang="en-GB" sz="1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Calibri"/>
            </a:endParaRPr>
          </a:p>
        </p:txBody>
      </p:sp>
      <p:sp>
        <p:nvSpPr>
          <p:cNvPr id="6" name="Rectangle: Rounded Corners 5">
            <a:extLst>
              <a:ext uri="{FF2B5EF4-FFF2-40B4-BE49-F238E27FC236}">
                <a16:creationId xmlns:a16="http://schemas.microsoft.com/office/drawing/2014/main" id="{AD3C5EF1-B7A1-7EF7-3AB4-9BDCB6FD7AFC}"/>
              </a:ext>
            </a:extLst>
          </p:cNvPr>
          <p:cNvSpPr/>
          <p:nvPr/>
        </p:nvSpPr>
        <p:spPr>
          <a:xfrm>
            <a:off x="373965" y="3652513"/>
            <a:ext cx="3563055" cy="1869721"/>
          </a:xfrm>
          <a:prstGeom prst="roundRect">
            <a:avLst/>
          </a:prstGeom>
          <a:solidFill>
            <a:schemeClr val="bg1"/>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alibri" panose="020F0502020204030204"/>
                <a:ea typeface="+mn-ea"/>
                <a:cs typeface="Calibri"/>
              </a:rPr>
              <a:t>HRIA's can help </a:t>
            </a:r>
            <a:r>
              <a:rPr kumimoji="0" lang="en-GB" sz="1800" b="1" i="0" u="none" strike="noStrike" kern="1200" cap="none" spc="0" normalizeH="0" baseline="0" noProof="0">
                <a:ln>
                  <a:noFill/>
                </a:ln>
                <a:solidFill>
                  <a:srgbClr val="418AB3"/>
                </a:solidFill>
                <a:effectLst/>
                <a:uLnTx/>
                <a:uFillTx/>
                <a:latin typeface="Calibri" panose="020F0502020204030204"/>
                <a:ea typeface="+mn-ea"/>
                <a:cs typeface="Calibri"/>
              </a:rPr>
              <a:t>identify root causes </a:t>
            </a:r>
            <a:r>
              <a:rPr kumimoji="0" lang="en-GB" sz="1800" b="0" i="0" u="none" strike="noStrike" kern="1200" cap="none" spc="0" normalizeH="0" baseline="0" noProof="0">
                <a:ln>
                  <a:noFill/>
                </a:ln>
                <a:solidFill>
                  <a:srgbClr val="000000"/>
                </a:solidFill>
                <a:effectLst/>
                <a:uLnTx/>
                <a:uFillTx/>
                <a:latin typeface="Calibri" panose="020F0502020204030204"/>
                <a:ea typeface="+mn-ea"/>
                <a:cs typeface="Calibri"/>
              </a:rPr>
              <a:t>and develop </a:t>
            </a:r>
            <a:r>
              <a:rPr kumimoji="0" lang="en-GB" sz="1800" b="1" i="0" u="none" strike="noStrike" kern="1200" cap="none" spc="0" normalizeH="0" baseline="0" noProof="0">
                <a:ln>
                  <a:noFill/>
                </a:ln>
                <a:solidFill>
                  <a:srgbClr val="418AB3"/>
                </a:solidFill>
                <a:effectLst/>
                <a:uLnTx/>
                <a:uFillTx/>
                <a:latin typeface="Calibri" panose="020F0502020204030204"/>
                <a:ea typeface="+mn-ea"/>
                <a:cs typeface="Calibri"/>
              </a:rPr>
              <a:t>holistic solutions </a:t>
            </a:r>
            <a:r>
              <a:rPr kumimoji="0" lang="en-GB" sz="1800" b="0" i="0" u="none" strike="noStrike" kern="1200" cap="none" spc="0" normalizeH="0" baseline="0" noProof="0">
                <a:ln>
                  <a:noFill/>
                </a:ln>
                <a:solidFill>
                  <a:srgbClr val="000000"/>
                </a:solidFill>
                <a:effectLst/>
                <a:uLnTx/>
                <a:uFillTx/>
                <a:latin typeface="Calibri" panose="020F0502020204030204"/>
                <a:ea typeface="+mn-ea"/>
                <a:cs typeface="Calibri"/>
              </a:rPr>
              <a:t>to complex issues </a:t>
            </a: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Calibri"/>
            </a:endParaRPr>
          </a:p>
        </p:txBody>
      </p:sp>
      <p:sp>
        <p:nvSpPr>
          <p:cNvPr id="7" name="Rectangle: Rounded Corners 6">
            <a:extLst>
              <a:ext uri="{FF2B5EF4-FFF2-40B4-BE49-F238E27FC236}">
                <a16:creationId xmlns:a16="http://schemas.microsoft.com/office/drawing/2014/main" id="{AE0A3E83-12FF-13C4-DE63-037E566E8966}"/>
              </a:ext>
            </a:extLst>
          </p:cNvPr>
          <p:cNvSpPr/>
          <p:nvPr/>
        </p:nvSpPr>
        <p:spPr>
          <a:xfrm>
            <a:off x="8197880" y="1570428"/>
            <a:ext cx="3563055" cy="1869721"/>
          </a:xfrm>
          <a:prstGeom prst="roundRect">
            <a:avLst/>
          </a:prstGeom>
          <a:solidFill>
            <a:schemeClr val="bg1"/>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418AB3"/>
                </a:solidFill>
                <a:effectLst/>
                <a:uLnTx/>
                <a:uFillTx/>
                <a:latin typeface="Calibri" panose="020F0502020204030204"/>
                <a:ea typeface="+mn-ea"/>
                <a:cs typeface="Calibri"/>
              </a:rPr>
              <a:t>Saves money </a:t>
            </a:r>
            <a:r>
              <a:rPr kumimoji="0" lang="en-GB" sz="1800" b="0" i="0" u="none" strike="noStrike" kern="1200" cap="none" spc="0" normalizeH="0" baseline="0" noProof="0">
                <a:ln>
                  <a:noFill/>
                </a:ln>
                <a:solidFill>
                  <a:srgbClr val="000000"/>
                </a:solidFill>
                <a:effectLst/>
                <a:uLnTx/>
                <a:uFillTx/>
                <a:latin typeface="Calibri" panose="020F0502020204030204"/>
                <a:ea typeface="+mn-ea"/>
                <a:cs typeface="Calibri"/>
              </a:rPr>
              <a:t>in the longer run </a:t>
            </a: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Calibri"/>
            </a:endParaRPr>
          </a:p>
        </p:txBody>
      </p:sp>
      <p:sp>
        <p:nvSpPr>
          <p:cNvPr id="8" name="Rectangle: Rounded Corners 7">
            <a:extLst>
              <a:ext uri="{FF2B5EF4-FFF2-40B4-BE49-F238E27FC236}">
                <a16:creationId xmlns:a16="http://schemas.microsoft.com/office/drawing/2014/main" id="{433B3EFA-16B3-5669-62AA-F3824DB661F6}"/>
              </a:ext>
            </a:extLst>
          </p:cNvPr>
          <p:cNvSpPr/>
          <p:nvPr/>
        </p:nvSpPr>
        <p:spPr>
          <a:xfrm>
            <a:off x="8197880" y="3652512"/>
            <a:ext cx="3563055" cy="1869721"/>
          </a:xfrm>
          <a:prstGeom prst="roundRect">
            <a:avLst/>
          </a:prstGeom>
          <a:solidFill>
            <a:schemeClr val="bg1"/>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alibri" panose="020F0502020204030204"/>
                <a:ea typeface="+mn-ea"/>
                <a:cs typeface="Calibri"/>
              </a:rPr>
              <a:t>Can</a:t>
            </a:r>
            <a:r>
              <a:rPr kumimoji="0" lang="en-GB" sz="1800" b="0" i="0" u="none" strike="noStrike" kern="1200" cap="none" spc="0" normalizeH="0" baseline="0" noProof="0">
                <a:ln>
                  <a:noFill/>
                </a:ln>
                <a:solidFill>
                  <a:prstClr val="white"/>
                </a:solidFill>
                <a:effectLst/>
                <a:uLnTx/>
                <a:uFillTx/>
                <a:latin typeface="Calibri" panose="020F0502020204030204"/>
                <a:ea typeface="+mn-ea"/>
                <a:cs typeface="Calibri"/>
              </a:rPr>
              <a:t> </a:t>
            </a:r>
            <a:r>
              <a:rPr kumimoji="0" lang="en-GB" sz="1800" b="1" i="0" u="none" strike="noStrike" kern="1200" cap="none" spc="0" normalizeH="0" baseline="0" noProof="0">
                <a:ln>
                  <a:noFill/>
                </a:ln>
                <a:solidFill>
                  <a:srgbClr val="418AB3"/>
                </a:solidFill>
                <a:effectLst/>
                <a:uLnTx/>
                <a:uFillTx/>
                <a:latin typeface="Calibri" panose="020F0502020204030204"/>
                <a:ea typeface="+mn-ea"/>
                <a:cs typeface="Calibri"/>
              </a:rPr>
              <a:t>strengthen stakeholder engagement, build trust and help enable access to remedy </a:t>
            </a:r>
            <a:r>
              <a:rPr kumimoji="0" lang="en-GB" sz="1800" b="0" i="0" u="none" strike="noStrike" kern="1200" cap="none" spc="0" normalizeH="0" baseline="0" noProof="0">
                <a:ln>
                  <a:noFill/>
                </a:ln>
                <a:solidFill>
                  <a:srgbClr val="000000"/>
                </a:solidFill>
                <a:effectLst/>
                <a:uLnTx/>
                <a:uFillTx/>
                <a:latin typeface="Calibri" panose="020F0502020204030204"/>
                <a:ea typeface="+mn-ea"/>
                <a:cs typeface="Calibri"/>
              </a:rPr>
              <a:t>for rights holders (workers and neighbouring communities)</a:t>
            </a: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Calibri"/>
            </a:endParaRPr>
          </a:p>
        </p:txBody>
      </p:sp>
      <p:sp>
        <p:nvSpPr>
          <p:cNvPr id="11" name="Rectangle: Rounded Corners 10">
            <a:extLst>
              <a:ext uri="{FF2B5EF4-FFF2-40B4-BE49-F238E27FC236}">
                <a16:creationId xmlns:a16="http://schemas.microsoft.com/office/drawing/2014/main" id="{190C2410-1C80-D239-83D4-92E638CCDDF9}"/>
              </a:ext>
            </a:extLst>
          </p:cNvPr>
          <p:cNvSpPr/>
          <p:nvPr/>
        </p:nvSpPr>
        <p:spPr>
          <a:xfrm>
            <a:off x="4430809" y="3652512"/>
            <a:ext cx="3563055" cy="1869721"/>
          </a:xfrm>
          <a:prstGeom prst="roundRect">
            <a:avLst/>
          </a:prstGeom>
          <a:solidFill>
            <a:schemeClr val="bg1"/>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alibri" panose="020F0502020204030204"/>
                <a:ea typeface="+mn-ea"/>
                <a:cs typeface="Calibri"/>
              </a:rPr>
              <a:t>Can </a:t>
            </a:r>
            <a:r>
              <a:rPr kumimoji="0" lang="en-GB" sz="1800" b="1" i="0" u="none" strike="noStrike" kern="1200" cap="none" spc="0" normalizeH="0" baseline="0" noProof="0">
                <a:ln>
                  <a:noFill/>
                </a:ln>
                <a:solidFill>
                  <a:srgbClr val="418AB3"/>
                </a:solidFill>
                <a:effectLst/>
                <a:uLnTx/>
                <a:uFillTx/>
                <a:latin typeface="Calibri" panose="020F0502020204030204"/>
                <a:ea typeface="+mn-ea"/>
                <a:cs typeface="Calibri"/>
              </a:rPr>
              <a:t>enhance </a:t>
            </a:r>
            <a:r>
              <a:rPr kumimoji="0" lang="en-GB" sz="1800" b="0" i="0" u="none" strike="noStrike" kern="1200" cap="none" spc="0" normalizeH="0" baseline="0" noProof="0">
                <a:ln>
                  <a:noFill/>
                </a:ln>
                <a:solidFill>
                  <a:srgbClr val="000000"/>
                </a:solidFill>
                <a:effectLst/>
                <a:uLnTx/>
                <a:uFillTx/>
                <a:latin typeface="Calibri" panose="020F0502020204030204"/>
                <a:ea typeface="+mn-ea"/>
                <a:cs typeface="Calibri"/>
              </a:rPr>
              <a:t>internal and value chain</a:t>
            </a:r>
            <a:r>
              <a:rPr kumimoji="0" lang="en-GB" sz="1800" b="1" i="0" u="none" strike="noStrike" kern="1200" cap="none" spc="0" normalizeH="0" baseline="0" noProof="0">
                <a:ln>
                  <a:noFill/>
                </a:ln>
                <a:solidFill>
                  <a:srgbClr val="418AB3"/>
                </a:solidFill>
                <a:effectLst/>
                <a:uLnTx/>
                <a:uFillTx/>
                <a:latin typeface="Calibri" panose="020F0502020204030204"/>
                <a:ea typeface="+mn-ea"/>
                <a:cs typeface="Calibri"/>
              </a:rPr>
              <a:t> cross- functional collaboration and ownership</a:t>
            </a:r>
          </a:p>
        </p:txBody>
      </p:sp>
    </p:spTree>
    <p:extLst>
      <p:ext uri="{BB962C8B-B14F-4D97-AF65-F5344CB8AC3E}">
        <p14:creationId xmlns:p14="http://schemas.microsoft.com/office/powerpoint/2010/main" val="38433168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90D0034-F768-41E7-85D4-F38C4DE85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C4F7E42D-8B5A-4FC8-81CD-9E60171F7F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935A5C63-1425-944B-3CF6-A571795115EC}"/>
              </a:ext>
            </a:extLst>
          </p:cNvPr>
          <p:cNvSpPr>
            <a:spLocks noGrp="1"/>
          </p:cNvSpPr>
          <p:nvPr>
            <p:ph type="title"/>
          </p:nvPr>
        </p:nvSpPr>
        <p:spPr>
          <a:xfrm>
            <a:off x="492371" y="274963"/>
            <a:ext cx="3349956" cy="1858637"/>
          </a:xfrm>
        </p:spPr>
        <p:txBody>
          <a:bodyPr>
            <a:normAutofit/>
          </a:bodyPr>
          <a:lstStyle/>
          <a:p>
            <a:r>
              <a:rPr lang="en-GB" dirty="0"/>
              <a:t>What is a human rights impact assessment? </a:t>
            </a:r>
            <a:endParaRPr lang="en-US" dirty="0"/>
          </a:p>
        </p:txBody>
      </p:sp>
      <p:sp>
        <p:nvSpPr>
          <p:cNvPr id="3" name="Content Placeholder 2">
            <a:extLst>
              <a:ext uri="{FF2B5EF4-FFF2-40B4-BE49-F238E27FC236}">
                <a16:creationId xmlns:a16="http://schemas.microsoft.com/office/drawing/2014/main" id="{816397A5-9C76-FE97-0E16-71669E775E3A}"/>
              </a:ext>
            </a:extLst>
          </p:cNvPr>
          <p:cNvSpPr>
            <a:spLocks noGrp="1"/>
          </p:cNvSpPr>
          <p:nvPr>
            <p:ph idx="1"/>
          </p:nvPr>
        </p:nvSpPr>
        <p:spPr>
          <a:xfrm>
            <a:off x="492371" y="2275109"/>
            <a:ext cx="3349956" cy="3335519"/>
          </a:xfrm>
        </p:spPr>
        <p:txBody>
          <a:bodyPr vert="horz" lIns="0" tIns="45720" rIns="0" bIns="45720" rtlCol="0">
            <a:noAutofit/>
          </a:bodyPr>
          <a:lstStyle/>
          <a:p>
            <a:pPr marL="268288" indent="-268288">
              <a:buFont typeface="Arial" panose="020F0502020204030204" pitchFamily="34" charset="0"/>
              <a:buChar char="•"/>
            </a:pPr>
            <a:r>
              <a:rPr lang="en-GB" sz="1800" dirty="0">
                <a:solidFill>
                  <a:schemeClr val="tx1"/>
                </a:solidFill>
                <a:ea typeface="+mn-lt"/>
                <a:cs typeface="+mn-lt"/>
              </a:rPr>
              <a:t>A context specific process for identifying, understanding, assessing and addressing the adverse effects of a business project, activities or operations on the human rights enjoyment of impacted rights-holders such as workers, community members or consumers. </a:t>
            </a:r>
          </a:p>
          <a:p>
            <a:pPr marL="268288" indent="-268288">
              <a:buFont typeface="Arial" panose="020F0502020204030204" pitchFamily="34" charset="0"/>
              <a:buChar char="•"/>
            </a:pPr>
            <a:r>
              <a:rPr lang="en-GB" sz="1800" dirty="0">
                <a:solidFill>
                  <a:schemeClr val="tx1"/>
                </a:solidFill>
                <a:ea typeface="+mn-lt"/>
                <a:cs typeface="+mn-lt"/>
              </a:rPr>
              <a:t>It is an elaborate assessment process.</a:t>
            </a:r>
          </a:p>
          <a:p>
            <a:pPr marL="268288" indent="-268288">
              <a:buFont typeface="Arial" panose="020F0502020204030204" pitchFamily="34" charset="0"/>
              <a:buChar char="•"/>
            </a:pPr>
            <a:r>
              <a:rPr lang="en-GB" sz="1800" dirty="0">
                <a:solidFill>
                  <a:schemeClr val="tx1"/>
                </a:solidFill>
                <a:ea typeface="+mn-lt"/>
                <a:cs typeface="+mn-lt"/>
              </a:rPr>
              <a:t>Stand-alone exercise, but iterative follow up activities is essential to ensuring long term impacts. </a:t>
            </a:r>
            <a:endParaRPr lang="en-GB" sz="1800" dirty="0">
              <a:solidFill>
                <a:schemeClr val="tx1"/>
              </a:solidFill>
              <a:cs typeface="Calibri" panose="020F0502020204030204"/>
            </a:endParaRPr>
          </a:p>
        </p:txBody>
      </p:sp>
      <p:pic>
        <p:nvPicPr>
          <p:cNvPr id="4" name="Picture 3">
            <a:extLst>
              <a:ext uri="{FF2B5EF4-FFF2-40B4-BE49-F238E27FC236}">
                <a16:creationId xmlns:a16="http://schemas.microsoft.com/office/drawing/2014/main" id="{00EDDFAB-BE1F-E22C-B4A6-F65738D006DF}"/>
              </a:ext>
            </a:extLst>
          </p:cNvPr>
          <p:cNvPicPr>
            <a:picLocks noChangeAspect="1"/>
          </p:cNvPicPr>
          <p:nvPr/>
        </p:nvPicPr>
        <p:blipFill rotWithShape="1">
          <a:blip r:embed="rId3"/>
          <a:srcRect l="21825" r="4253"/>
          <a:stretch/>
        </p:blipFill>
        <p:spPr>
          <a:xfrm>
            <a:off x="4075043" y="10"/>
            <a:ext cx="8111272" cy="6857990"/>
          </a:xfrm>
          <a:prstGeom prst="rect">
            <a:avLst/>
          </a:prstGeom>
        </p:spPr>
      </p:pic>
      <p:sp>
        <p:nvSpPr>
          <p:cNvPr id="13" name="Rectangle 12">
            <a:extLst>
              <a:ext uri="{FF2B5EF4-FFF2-40B4-BE49-F238E27FC236}">
                <a16:creationId xmlns:a16="http://schemas.microsoft.com/office/drawing/2014/main" id="{8C04651D-B9F4-4935-A02D-364153FBDF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46783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3DC73-9432-0E88-2DA1-ACC8B2BF6740}"/>
              </a:ext>
            </a:extLst>
          </p:cNvPr>
          <p:cNvSpPr>
            <a:spLocks noGrp="1"/>
          </p:cNvSpPr>
          <p:nvPr>
            <p:ph type="title"/>
          </p:nvPr>
        </p:nvSpPr>
        <p:spPr>
          <a:xfrm>
            <a:off x="307101" y="160062"/>
            <a:ext cx="11217600" cy="855937"/>
          </a:xfrm>
        </p:spPr>
        <p:txBody>
          <a:bodyPr/>
          <a:lstStyle/>
          <a:p>
            <a:r>
              <a:rPr lang="en-GB"/>
              <a:t>Typical steps in a HRIA</a:t>
            </a:r>
          </a:p>
        </p:txBody>
      </p:sp>
      <p:pic>
        <p:nvPicPr>
          <p:cNvPr id="11" name="Picture 10">
            <a:extLst>
              <a:ext uri="{FF2B5EF4-FFF2-40B4-BE49-F238E27FC236}">
                <a16:creationId xmlns:a16="http://schemas.microsoft.com/office/drawing/2014/main" id="{154B2361-EB61-23E2-BE16-9F97B15CEA8A}"/>
              </a:ext>
            </a:extLst>
          </p:cNvPr>
          <p:cNvPicPr>
            <a:picLocks noChangeAspect="1"/>
          </p:cNvPicPr>
          <p:nvPr/>
        </p:nvPicPr>
        <p:blipFill rotWithShape="1">
          <a:blip r:embed="rId3"/>
          <a:srcRect l="14897" r="19212"/>
          <a:stretch/>
        </p:blipFill>
        <p:spPr>
          <a:xfrm>
            <a:off x="8123391" y="1107625"/>
            <a:ext cx="3401310" cy="5225025"/>
          </a:xfrm>
          <a:prstGeom prst="rect">
            <a:avLst/>
          </a:prstGeom>
        </p:spPr>
      </p:pic>
      <p:graphicFrame>
        <p:nvGraphicFramePr>
          <p:cNvPr id="12" name="Diagram 11">
            <a:extLst>
              <a:ext uri="{FF2B5EF4-FFF2-40B4-BE49-F238E27FC236}">
                <a16:creationId xmlns:a16="http://schemas.microsoft.com/office/drawing/2014/main" id="{C422F5A6-E348-E120-1836-457B22BA8AC0}"/>
              </a:ext>
            </a:extLst>
          </p:cNvPr>
          <p:cNvGraphicFramePr/>
          <p:nvPr>
            <p:extLst>
              <p:ext uri="{D42A27DB-BD31-4B8C-83A1-F6EECF244321}">
                <p14:modId xmlns:p14="http://schemas.microsoft.com/office/powerpoint/2010/main" val="1120753295"/>
              </p:ext>
            </p:extLst>
          </p:nvPr>
        </p:nvGraphicFramePr>
        <p:xfrm>
          <a:off x="584172" y="1107626"/>
          <a:ext cx="7192846" cy="518044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8913672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A5C63-1425-944B-3CF6-A571795115EC}"/>
              </a:ext>
            </a:extLst>
          </p:cNvPr>
          <p:cNvSpPr>
            <a:spLocks noGrp="1"/>
          </p:cNvSpPr>
          <p:nvPr>
            <p:ph type="title"/>
          </p:nvPr>
        </p:nvSpPr>
        <p:spPr/>
        <p:txBody>
          <a:bodyPr/>
          <a:lstStyle/>
          <a:p>
            <a:r>
              <a:rPr lang="en-GB" b="0">
                <a:ea typeface="+mn-lt"/>
                <a:cs typeface="+mn-lt"/>
              </a:rPr>
              <a:t>Different types of HRIA’s</a:t>
            </a:r>
            <a:endParaRPr lang="en-US"/>
          </a:p>
        </p:txBody>
      </p:sp>
      <p:sp>
        <p:nvSpPr>
          <p:cNvPr id="6" name="Rectangle: Rounded Corners 5">
            <a:extLst>
              <a:ext uri="{FF2B5EF4-FFF2-40B4-BE49-F238E27FC236}">
                <a16:creationId xmlns:a16="http://schemas.microsoft.com/office/drawing/2014/main" id="{F82FDE7F-F05C-4718-1F94-BDD67FADF97A}"/>
              </a:ext>
            </a:extLst>
          </p:cNvPr>
          <p:cNvSpPr/>
          <p:nvPr/>
        </p:nvSpPr>
        <p:spPr>
          <a:xfrm>
            <a:off x="701964" y="1468778"/>
            <a:ext cx="11002836" cy="166254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a:ln>
                  <a:noFill/>
                </a:ln>
                <a:solidFill>
                  <a:prstClr val="white"/>
                </a:solidFill>
                <a:effectLst/>
                <a:uLnTx/>
                <a:uFillTx/>
                <a:latin typeface="Calibri" panose="020F0502020204030204"/>
                <a:ea typeface="+mn-ea"/>
                <a:cs typeface="+mn-cs"/>
              </a:rPr>
              <a:t>Corporate level HRIA</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Identifies areas of risk and opportunity across all operations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Informs the company’s broad human rights commitment and strategy</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Identifies businesses, sites, products or markets for specific HRIA’s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Increases efficiencies by directing limited resources to where they matter most</a:t>
            </a:r>
          </a:p>
        </p:txBody>
      </p:sp>
      <p:sp>
        <p:nvSpPr>
          <p:cNvPr id="7" name="Rectangle: Rounded Corners 6">
            <a:extLst>
              <a:ext uri="{FF2B5EF4-FFF2-40B4-BE49-F238E27FC236}">
                <a16:creationId xmlns:a16="http://schemas.microsoft.com/office/drawing/2014/main" id="{711F5153-50BC-4596-C027-A8119B7C55D7}"/>
              </a:ext>
            </a:extLst>
          </p:cNvPr>
          <p:cNvSpPr/>
          <p:nvPr/>
        </p:nvSpPr>
        <p:spPr>
          <a:xfrm>
            <a:off x="820874" y="3663136"/>
            <a:ext cx="11002836" cy="2194748"/>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Identify specific impacts, risks and opportunities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Determines prevention, mitigation and remediation plans for each issue</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Can be done by individual companies or collaboratively</a:t>
            </a:r>
          </a:p>
        </p:txBody>
      </p:sp>
      <p:sp>
        <p:nvSpPr>
          <p:cNvPr id="8" name="Rectangle: Rounded Corners 7">
            <a:extLst>
              <a:ext uri="{FF2B5EF4-FFF2-40B4-BE49-F238E27FC236}">
                <a16:creationId xmlns:a16="http://schemas.microsoft.com/office/drawing/2014/main" id="{27BC8E9B-9AF3-8A4B-BD45-BDE9328ED725}"/>
              </a:ext>
            </a:extLst>
          </p:cNvPr>
          <p:cNvSpPr/>
          <p:nvPr/>
        </p:nvSpPr>
        <p:spPr>
          <a:xfrm>
            <a:off x="1173018" y="3805382"/>
            <a:ext cx="1819564" cy="9605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Country level HRIA</a:t>
            </a:r>
          </a:p>
        </p:txBody>
      </p:sp>
      <p:sp>
        <p:nvSpPr>
          <p:cNvPr id="9" name="Rectangle: Rounded Corners 8">
            <a:extLst>
              <a:ext uri="{FF2B5EF4-FFF2-40B4-BE49-F238E27FC236}">
                <a16:creationId xmlns:a16="http://schemas.microsoft.com/office/drawing/2014/main" id="{A0E6764A-3D76-90BE-7669-61387E2565D6}"/>
              </a:ext>
            </a:extLst>
          </p:cNvPr>
          <p:cNvSpPr/>
          <p:nvPr/>
        </p:nvSpPr>
        <p:spPr>
          <a:xfrm>
            <a:off x="6976910" y="3786911"/>
            <a:ext cx="1819564" cy="9605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Site level HRIA</a:t>
            </a:r>
          </a:p>
        </p:txBody>
      </p:sp>
      <p:sp>
        <p:nvSpPr>
          <p:cNvPr id="10" name="Rectangle: Rounded Corners 9">
            <a:extLst>
              <a:ext uri="{FF2B5EF4-FFF2-40B4-BE49-F238E27FC236}">
                <a16:creationId xmlns:a16="http://schemas.microsoft.com/office/drawing/2014/main" id="{3EB60ACA-637B-013D-0FF2-3E78DAA22938}"/>
              </a:ext>
            </a:extLst>
          </p:cNvPr>
          <p:cNvSpPr/>
          <p:nvPr/>
        </p:nvSpPr>
        <p:spPr>
          <a:xfrm>
            <a:off x="4003964" y="3786911"/>
            <a:ext cx="1819564" cy="9605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Product/raw material level HRIA</a:t>
            </a:r>
          </a:p>
        </p:txBody>
      </p:sp>
      <p:sp>
        <p:nvSpPr>
          <p:cNvPr id="11" name="Rectangle: Rounded Corners 10">
            <a:extLst>
              <a:ext uri="{FF2B5EF4-FFF2-40B4-BE49-F238E27FC236}">
                <a16:creationId xmlns:a16="http://schemas.microsoft.com/office/drawing/2014/main" id="{9BB8A295-EC43-3017-A1EC-F02084C53F6E}"/>
              </a:ext>
            </a:extLst>
          </p:cNvPr>
          <p:cNvSpPr/>
          <p:nvPr/>
        </p:nvSpPr>
        <p:spPr>
          <a:xfrm>
            <a:off x="9628945" y="3786911"/>
            <a:ext cx="1819564" cy="9605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Community level HRIA</a:t>
            </a:r>
          </a:p>
        </p:txBody>
      </p:sp>
      <p:sp>
        <p:nvSpPr>
          <p:cNvPr id="12" name="Arrow: Down 11">
            <a:extLst>
              <a:ext uri="{FF2B5EF4-FFF2-40B4-BE49-F238E27FC236}">
                <a16:creationId xmlns:a16="http://schemas.microsoft.com/office/drawing/2014/main" id="{E3369EF1-0DAB-51BD-64A4-9B36A2D48799}"/>
              </a:ext>
            </a:extLst>
          </p:cNvPr>
          <p:cNvSpPr/>
          <p:nvPr/>
        </p:nvSpPr>
        <p:spPr>
          <a:xfrm>
            <a:off x="1754909" y="3207884"/>
            <a:ext cx="655782" cy="37869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Arrow: Down 12">
            <a:extLst>
              <a:ext uri="{FF2B5EF4-FFF2-40B4-BE49-F238E27FC236}">
                <a16:creationId xmlns:a16="http://schemas.microsoft.com/office/drawing/2014/main" id="{D023E183-9C74-94E0-CC09-ED0124948F32}"/>
              </a:ext>
            </a:extLst>
          </p:cNvPr>
          <p:cNvSpPr/>
          <p:nvPr/>
        </p:nvSpPr>
        <p:spPr>
          <a:xfrm>
            <a:off x="4622800" y="3222557"/>
            <a:ext cx="655782" cy="37869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Arrow: Down 13">
            <a:extLst>
              <a:ext uri="{FF2B5EF4-FFF2-40B4-BE49-F238E27FC236}">
                <a16:creationId xmlns:a16="http://schemas.microsoft.com/office/drawing/2014/main" id="{79E78242-AC0F-9B66-4450-2A5FC89B9EE8}"/>
              </a:ext>
            </a:extLst>
          </p:cNvPr>
          <p:cNvSpPr/>
          <p:nvPr/>
        </p:nvSpPr>
        <p:spPr>
          <a:xfrm>
            <a:off x="7490691" y="3246164"/>
            <a:ext cx="655782" cy="37869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Arrow: Down 14">
            <a:extLst>
              <a:ext uri="{FF2B5EF4-FFF2-40B4-BE49-F238E27FC236}">
                <a16:creationId xmlns:a16="http://schemas.microsoft.com/office/drawing/2014/main" id="{0C2162D1-9ADA-1CFA-9F04-1EFA69EF93F8}"/>
              </a:ext>
            </a:extLst>
          </p:cNvPr>
          <p:cNvSpPr/>
          <p:nvPr/>
        </p:nvSpPr>
        <p:spPr>
          <a:xfrm>
            <a:off x="10259856" y="3207884"/>
            <a:ext cx="655782" cy="37869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36937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EAAB0B9-373F-6CC2-0034-F19EF6AE4422}"/>
              </a:ext>
            </a:extLst>
          </p:cNvPr>
          <p:cNvSpPr>
            <a:spLocks noGrp="1"/>
          </p:cNvSpPr>
          <p:nvPr>
            <p:ph type="title"/>
          </p:nvPr>
        </p:nvSpPr>
        <p:spPr/>
        <p:txBody>
          <a:bodyPr/>
          <a:lstStyle/>
          <a:p>
            <a:r>
              <a:rPr lang="en-GB" dirty="0"/>
              <a:t>How does a HRIA get to recommendations? </a:t>
            </a:r>
          </a:p>
        </p:txBody>
      </p:sp>
      <p:graphicFrame>
        <p:nvGraphicFramePr>
          <p:cNvPr id="7" name="Diagram 6">
            <a:extLst>
              <a:ext uri="{FF2B5EF4-FFF2-40B4-BE49-F238E27FC236}">
                <a16:creationId xmlns:a16="http://schemas.microsoft.com/office/drawing/2014/main" id="{E0AFF757-50DA-4D52-60C2-FCC765FB5091}"/>
              </a:ext>
            </a:extLst>
          </p:cNvPr>
          <p:cNvGraphicFramePr/>
          <p:nvPr>
            <p:extLst>
              <p:ext uri="{D42A27DB-BD31-4B8C-83A1-F6EECF244321}">
                <p14:modId xmlns:p14="http://schemas.microsoft.com/office/powerpoint/2010/main" val="1163296224"/>
              </p:ext>
            </p:extLst>
          </p:nvPr>
        </p:nvGraphicFramePr>
        <p:xfrm>
          <a:off x="-62415" y="1155686"/>
          <a:ext cx="11936167" cy="49928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62984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11">
            <a:extLst>
              <a:ext uri="{FF2B5EF4-FFF2-40B4-BE49-F238E27FC236}">
                <a16:creationId xmlns:a16="http://schemas.microsoft.com/office/drawing/2014/main" id="{990D0034-F768-41E7-85D4-F38C4DE85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5" name="Rectangle 13">
            <a:extLst>
              <a:ext uri="{FF2B5EF4-FFF2-40B4-BE49-F238E27FC236}">
                <a16:creationId xmlns:a16="http://schemas.microsoft.com/office/drawing/2014/main" id="{C4F7E42D-8B5A-4FC8-81CD-9E60171F7F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935A5C63-1425-944B-3CF6-A571795115EC}"/>
              </a:ext>
            </a:extLst>
          </p:cNvPr>
          <p:cNvSpPr>
            <a:spLocks noGrp="1"/>
          </p:cNvSpPr>
          <p:nvPr>
            <p:ph type="title"/>
          </p:nvPr>
        </p:nvSpPr>
        <p:spPr>
          <a:xfrm>
            <a:off x="492369" y="516836"/>
            <a:ext cx="3145059" cy="1268284"/>
          </a:xfrm>
        </p:spPr>
        <p:txBody>
          <a:bodyPr>
            <a:normAutofit/>
          </a:bodyPr>
          <a:lstStyle/>
          <a:p>
            <a:r>
              <a:rPr lang="en-GB" dirty="0"/>
              <a:t>Analysis to date : 24 HRIA </a:t>
            </a:r>
            <a:endParaRPr lang="en-US" dirty="0"/>
          </a:p>
        </p:txBody>
      </p:sp>
      <p:sp>
        <p:nvSpPr>
          <p:cNvPr id="3" name="Content Placeholder 2">
            <a:extLst>
              <a:ext uri="{FF2B5EF4-FFF2-40B4-BE49-F238E27FC236}">
                <a16:creationId xmlns:a16="http://schemas.microsoft.com/office/drawing/2014/main" id="{816397A5-9C76-FE97-0E16-71669E775E3A}"/>
              </a:ext>
            </a:extLst>
          </p:cNvPr>
          <p:cNvSpPr>
            <a:spLocks noGrp="1"/>
          </p:cNvSpPr>
          <p:nvPr>
            <p:ph idx="1"/>
          </p:nvPr>
        </p:nvSpPr>
        <p:spPr>
          <a:xfrm>
            <a:off x="477622" y="2196599"/>
            <a:ext cx="3084844" cy="4385735"/>
          </a:xfrm>
        </p:spPr>
        <p:txBody>
          <a:bodyPr vert="horz" lIns="0" tIns="45720" rIns="0" bIns="45720" rtlCol="0">
            <a:normAutofit fontScale="92500" lnSpcReduction="20000"/>
          </a:bodyPr>
          <a:lstStyle/>
          <a:p>
            <a:pPr marL="268288" indent="-268288">
              <a:buFont typeface="Arial" panose="020F0502020204030204" pitchFamily="34" charset="0"/>
              <a:buChar char="•"/>
            </a:pPr>
            <a:r>
              <a:rPr lang="en-GB" sz="1800" dirty="0">
                <a:solidFill>
                  <a:schemeClr val="tx1"/>
                </a:solidFill>
                <a:ea typeface="+mn-lt"/>
                <a:cs typeface="+mn-lt"/>
              </a:rPr>
              <a:t>14 product categories</a:t>
            </a:r>
          </a:p>
          <a:p>
            <a:pPr marL="268288" indent="-268288">
              <a:buFont typeface="Arial" panose="020F0502020204030204" pitchFamily="34" charset="0"/>
              <a:buChar char="•"/>
            </a:pPr>
            <a:r>
              <a:rPr lang="en-GB" sz="1800" dirty="0">
                <a:solidFill>
                  <a:schemeClr val="tx1"/>
                </a:solidFill>
                <a:ea typeface="+mn-lt"/>
                <a:cs typeface="+mn-lt"/>
              </a:rPr>
              <a:t>&lt;15% are collaborative HRIA</a:t>
            </a:r>
          </a:p>
          <a:p>
            <a:pPr marL="268288" indent="-268288">
              <a:buFont typeface="Arial" panose="020F0502020204030204" pitchFamily="34" charset="0"/>
              <a:buChar char="•"/>
            </a:pPr>
            <a:r>
              <a:rPr lang="en-GB" sz="1800" dirty="0">
                <a:solidFill>
                  <a:schemeClr val="tx1"/>
                </a:solidFill>
                <a:ea typeface="+mn-lt"/>
                <a:cs typeface="+mn-lt"/>
              </a:rPr>
              <a:t>50% HRIA have been completed by Ergon </a:t>
            </a:r>
          </a:p>
          <a:p>
            <a:pPr marL="268288" indent="-268288">
              <a:buFont typeface="Arial" panose="020F0502020204030204" pitchFamily="34" charset="0"/>
              <a:buChar char="•"/>
            </a:pPr>
            <a:r>
              <a:rPr lang="en-GB" sz="1800" dirty="0">
                <a:solidFill>
                  <a:schemeClr val="tx1"/>
                </a:solidFill>
                <a:ea typeface="+mn-lt"/>
                <a:cs typeface="+mn-lt"/>
              </a:rPr>
              <a:t>Over 60% of HRIA’s have been completed in last 2 years</a:t>
            </a:r>
          </a:p>
          <a:p>
            <a:pPr marL="268288" indent="-268288">
              <a:buFont typeface="Arial" panose="020F0502020204030204" pitchFamily="34" charset="0"/>
              <a:buChar char="•"/>
            </a:pPr>
            <a:r>
              <a:rPr lang="en-GB" sz="1800" dirty="0">
                <a:solidFill>
                  <a:schemeClr val="tx1"/>
                </a:solidFill>
                <a:ea typeface="+mn-lt"/>
                <a:cs typeface="+mn-lt"/>
              </a:rPr>
              <a:t>Average length 6-12 months </a:t>
            </a:r>
          </a:p>
          <a:p>
            <a:pPr marL="268288" indent="-268288">
              <a:buFont typeface="Arial" panose="020F0502020204030204" pitchFamily="34" charset="0"/>
              <a:buChar char="•"/>
            </a:pPr>
            <a:r>
              <a:rPr lang="en-GB" sz="1800" dirty="0">
                <a:solidFill>
                  <a:schemeClr val="tx1"/>
                </a:solidFill>
                <a:ea typeface="+mn-lt"/>
                <a:cs typeface="+mn-lt"/>
              </a:rPr>
              <a:t>More than 50% HRIA have detailed reports with timebound actions</a:t>
            </a:r>
          </a:p>
          <a:p>
            <a:pPr marL="268288" indent="-268288">
              <a:buFont typeface="Arial" panose="020F0502020204030204" pitchFamily="34" charset="0"/>
              <a:buChar char="•"/>
            </a:pPr>
            <a:r>
              <a:rPr lang="en-GB" sz="1800" dirty="0">
                <a:solidFill>
                  <a:schemeClr val="tx1"/>
                </a:solidFill>
                <a:ea typeface="+mn-lt"/>
                <a:cs typeface="+mn-lt"/>
              </a:rPr>
              <a:t>Only 3 FNET members filled in the excel spreadsheet so couldn’t verify average cost but determined by scope, complexity and scale of stakeholders engaged </a:t>
            </a:r>
          </a:p>
        </p:txBody>
      </p:sp>
      <p:pic>
        <p:nvPicPr>
          <p:cNvPr id="7" name="Picture 6">
            <a:extLst>
              <a:ext uri="{FF2B5EF4-FFF2-40B4-BE49-F238E27FC236}">
                <a16:creationId xmlns:a16="http://schemas.microsoft.com/office/drawing/2014/main" id="{35865182-59DD-2C96-FF1F-3900E33B8F39}"/>
              </a:ext>
            </a:extLst>
          </p:cNvPr>
          <p:cNvPicPr>
            <a:picLocks noChangeAspect="1"/>
          </p:cNvPicPr>
          <p:nvPr/>
        </p:nvPicPr>
        <p:blipFill rotWithShape="1">
          <a:blip r:embed="rId3"/>
          <a:srcRect l="3787" r="29979"/>
          <a:stretch/>
        </p:blipFill>
        <p:spPr>
          <a:xfrm>
            <a:off x="4075043" y="10"/>
            <a:ext cx="8111272" cy="6857990"/>
          </a:xfrm>
          <a:prstGeom prst="rect">
            <a:avLst/>
          </a:prstGeom>
        </p:spPr>
      </p:pic>
      <p:sp>
        <p:nvSpPr>
          <p:cNvPr id="17" name="Rectangle 15">
            <a:extLst>
              <a:ext uri="{FF2B5EF4-FFF2-40B4-BE49-F238E27FC236}">
                <a16:creationId xmlns:a16="http://schemas.microsoft.com/office/drawing/2014/main" id="{8C04651D-B9F4-4935-A02D-364153FBDF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870692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3D9F409-0C32-67B5-3ACA-858614050D20}"/>
              </a:ext>
            </a:extLst>
          </p:cNvPr>
          <p:cNvSpPr>
            <a:spLocks noGrp="1"/>
          </p:cNvSpPr>
          <p:nvPr>
            <p:ph type="title"/>
          </p:nvPr>
        </p:nvSpPr>
        <p:spPr>
          <a:xfrm>
            <a:off x="123265" y="286603"/>
            <a:ext cx="1564341" cy="5367885"/>
          </a:xfrm>
        </p:spPr>
        <p:txBody>
          <a:bodyPr>
            <a:normAutofit/>
          </a:bodyPr>
          <a:lstStyle/>
          <a:p>
            <a:r>
              <a:rPr lang="en-GB" sz="2400" dirty="0"/>
              <a:t>Analysis to date: </a:t>
            </a:r>
            <a:br>
              <a:rPr lang="en-GB" sz="2400" dirty="0"/>
            </a:br>
            <a:br>
              <a:rPr lang="en-GB" sz="2400" dirty="0"/>
            </a:br>
            <a:r>
              <a:rPr lang="en-GB" sz="2400" dirty="0"/>
              <a:t>3 HRIA have collaborative partners </a:t>
            </a:r>
            <a:br>
              <a:rPr lang="en-GB" sz="2400" dirty="0"/>
            </a:br>
            <a:br>
              <a:rPr lang="en-GB" sz="2400" dirty="0"/>
            </a:br>
            <a:br>
              <a:rPr lang="en-GB" sz="2400" dirty="0"/>
            </a:br>
            <a:endParaRPr lang="en-GB" sz="2400" dirty="0"/>
          </a:p>
        </p:txBody>
      </p:sp>
      <p:pic>
        <p:nvPicPr>
          <p:cNvPr id="13" name="Picture 12">
            <a:extLst>
              <a:ext uri="{FF2B5EF4-FFF2-40B4-BE49-F238E27FC236}">
                <a16:creationId xmlns:a16="http://schemas.microsoft.com/office/drawing/2014/main" id="{087473E3-7C93-BB6E-6A2F-EA1A9B26A2C5}"/>
              </a:ext>
            </a:extLst>
          </p:cNvPr>
          <p:cNvPicPr>
            <a:picLocks noChangeAspect="1"/>
          </p:cNvPicPr>
          <p:nvPr/>
        </p:nvPicPr>
        <p:blipFill>
          <a:blip r:embed="rId3"/>
          <a:stretch>
            <a:fillRect/>
          </a:stretch>
        </p:blipFill>
        <p:spPr>
          <a:xfrm>
            <a:off x="3827074" y="1432537"/>
            <a:ext cx="1892763" cy="1350486"/>
          </a:xfrm>
          <a:prstGeom prst="rect">
            <a:avLst/>
          </a:prstGeom>
        </p:spPr>
      </p:pic>
      <p:sp>
        <p:nvSpPr>
          <p:cNvPr id="12" name="TextBox 11">
            <a:extLst>
              <a:ext uri="{FF2B5EF4-FFF2-40B4-BE49-F238E27FC236}">
                <a16:creationId xmlns:a16="http://schemas.microsoft.com/office/drawing/2014/main" id="{C3109BC9-7D08-633B-466C-2378A8083EBB}"/>
              </a:ext>
            </a:extLst>
          </p:cNvPr>
          <p:cNvSpPr txBox="1"/>
          <p:nvPr/>
        </p:nvSpPr>
        <p:spPr>
          <a:xfrm>
            <a:off x="4496985" y="1747553"/>
            <a:ext cx="410608" cy="769441"/>
          </a:xfrm>
          <a:prstGeom prst="rect">
            <a:avLst/>
          </a:prstGeom>
          <a:noFill/>
        </p:spPr>
        <p:txBody>
          <a:bodyPr wrap="square" rtlCol="0">
            <a:spAutoFit/>
          </a:bodyPr>
          <a:lstStyle/>
          <a:p>
            <a:r>
              <a:rPr lang="en-GB" sz="4400" dirty="0"/>
              <a:t>1</a:t>
            </a:r>
          </a:p>
        </p:txBody>
      </p:sp>
      <p:sp>
        <p:nvSpPr>
          <p:cNvPr id="17" name="TextBox 16">
            <a:extLst>
              <a:ext uri="{FF2B5EF4-FFF2-40B4-BE49-F238E27FC236}">
                <a16:creationId xmlns:a16="http://schemas.microsoft.com/office/drawing/2014/main" id="{044CCAB8-1846-6A39-913F-18CF387967E9}"/>
              </a:ext>
            </a:extLst>
          </p:cNvPr>
          <p:cNvSpPr txBox="1"/>
          <p:nvPr/>
        </p:nvSpPr>
        <p:spPr>
          <a:xfrm>
            <a:off x="6389748" y="1820460"/>
            <a:ext cx="410608" cy="769441"/>
          </a:xfrm>
          <a:prstGeom prst="rect">
            <a:avLst/>
          </a:prstGeom>
          <a:noFill/>
        </p:spPr>
        <p:txBody>
          <a:bodyPr wrap="square" rtlCol="0">
            <a:spAutoFit/>
          </a:bodyPr>
          <a:lstStyle/>
          <a:p>
            <a:r>
              <a:rPr lang="en-GB" sz="4400" dirty="0"/>
              <a:t>1</a:t>
            </a:r>
          </a:p>
        </p:txBody>
      </p:sp>
      <p:pic>
        <p:nvPicPr>
          <p:cNvPr id="19" name="Picture 18">
            <a:extLst>
              <a:ext uri="{FF2B5EF4-FFF2-40B4-BE49-F238E27FC236}">
                <a16:creationId xmlns:a16="http://schemas.microsoft.com/office/drawing/2014/main" id="{7BE20B0C-A85F-B9CF-1056-BC9F0BCB493C}"/>
              </a:ext>
            </a:extLst>
          </p:cNvPr>
          <p:cNvPicPr>
            <a:picLocks noChangeAspect="1"/>
          </p:cNvPicPr>
          <p:nvPr/>
        </p:nvPicPr>
        <p:blipFill rotWithShape="1">
          <a:blip r:embed="rId4">
            <a:alphaModFix amt="70000"/>
          </a:blip>
          <a:srcRect b="8151"/>
          <a:stretch/>
        </p:blipFill>
        <p:spPr>
          <a:xfrm>
            <a:off x="7759284" y="1562428"/>
            <a:ext cx="1751750" cy="1155151"/>
          </a:xfrm>
          <a:prstGeom prst="rect">
            <a:avLst/>
          </a:prstGeom>
        </p:spPr>
      </p:pic>
      <p:sp>
        <p:nvSpPr>
          <p:cNvPr id="20" name="TextBox 19">
            <a:extLst>
              <a:ext uri="{FF2B5EF4-FFF2-40B4-BE49-F238E27FC236}">
                <a16:creationId xmlns:a16="http://schemas.microsoft.com/office/drawing/2014/main" id="{4EDDB3B0-FB14-B5BD-8987-C77285802169}"/>
              </a:ext>
            </a:extLst>
          </p:cNvPr>
          <p:cNvSpPr txBox="1"/>
          <p:nvPr/>
        </p:nvSpPr>
        <p:spPr>
          <a:xfrm>
            <a:off x="8366608" y="1723059"/>
            <a:ext cx="410608" cy="769441"/>
          </a:xfrm>
          <a:prstGeom prst="rect">
            <a:avLst/>
          </a:prstGeom>
          <a:noFill/>
        </p:spPr>
        <p:txBody>
          <a:bodyPr wrap="square" rtlCol="0">
            <a:spAutoFit/>
          </a:bodyPr>
          <a:lstStyle/>
          <a:p>
            <a:r>
              <a:rPr lang="en-GB" sz="4400" dirty="0"/>
              <a:t>1</a:t>
            </a:r>
          </a:p>
        </p:txBody>
      </p:sp>
      <p:graphicFrame>
        <p:nvGraphicFramePr>
          <p:cNvPr id="24" name="Table 24">
            <a:extLst>
              <a:ext uri="{FF2B5EF4-FFF2-40B4-BE49-F238E27FC236}">
                <a16:creationId xmlns:a16="http://schemas.microsoft.com/office/drawing/2014/main" id="{AD3A7A19-C723-4041-CE79-FEABA6E64A85}"/>
              </a:ext>
            </a:extLst>
          </p:cNvPr>
          <p:cNvGraphicFramePr>
            <a:graphicFrameLocks noGrp="1"/>
          </p:cNvGraphicFramePr>
          <p:nvPr>
            <p:extLst>
              <p:ext uri="{D42A27DB-BD31-4B8C-83A1-F6EECF244321}">
                <p14:modId xmlns:p14="http://schemas.microsoft.com/office/powerpoint/2010/main" val="3618916173"/>
              </p:ext>
            </p:extLst>
          </p:nvPr>
        </p:nvGraphicFramePr>
        <p:xfrm>
          <a:off x="1826136" y="213360"/>
          <a:ext cx="9576967" cy="6012180"/>
        </p:xfrm>
        <a:graphic>
          <a:graphicData uri="http://schemas.openxmlformats.org/drawingml/2006/table">
            <a:tbl>
              <a:tblPr firstRow="1" bandRow="1">
                <a:tableStyleId>{5C22544A-7EE6-4342-B048-85BDC9FD1C3A}</a:tableStyleId>
              </a:tblPr>
              <a:tblGrid>
                <a:gridCol w="475602">
                  <a:extLst>
                    <a:ext uri="{9D8B030D-6E8A-4147-A177-3AD203B41FA5}">
                      <a16:colId xmlns:a16="http://schemas.microsoft.com/office/drawing/2014/main" val="1069852033"/>
                    </a:ext>
                  </a:extLst>
                </a:gridCol>
                <a:gridCol w="1350127">
                  <a:extLst>
                    <a:ext uri="{9D8B030D-6E8A-4147-A177-3AD203B41FA5}">
                      <a16:colId xmlns:a16="http://schemas.microsoft.com/office/drawing/2014/main" val="1140925092"/>
                    </a:ext>
                  </a:extLst>
                </a:gridCol>
                <a:gridCol w="2320341">
                  <a:extLst>
                    <a:ext uri="{9D8B030D-6E8A-4147-A177-3AD203B41FA5}">
                      <a16:colId xmlns:a16="http://schemas.microsoft.com/office/drawing/2014/main" val="3156666594"/>
                    </a:ext>
                  </a:extLst>
                </a:gridCol>
                <a:gridCol w="2505971">
                  <a:extLst>
                    <a:ext uri="{9D8B030D-6E8A-4147-A177-3AD203B41FA5}">
                      <a16:colId xmlns:a16="http://schemas.microsoft.com/office/drawing/2014/main" val="272493868"/>
                    </a:ext>
                  </a:extLst>
                </a:gridCol>
                <a:gridCol w="1191008">
                  <a:extLst>
                    <a:ext uri="{9D8B030D-6E8A-4147-A177-3AD203B41FA5}">
                      <a16:colId xmlns:a16="http://schemas.microsoft.com/office/drawing/2014/main" val="2649199739"/>
                    </a:ext>
                  </a:extLst>
                </a:gridCol>
                <a:gridCol w="1733918">
                  <a:extLst>
                    <a:ext uri="{9D8B030D-6E8A-4147-A177-3AD203B41FA5}">
                      <a16:colId xmlns:a16="http://schemas.microsoft.com/office/drawing/2014/main" val="4225507550"/>
                    </a:ext>
                  </a:extLst>
                </a:gridCol>
              </a:tblGrid>
              <a:tr h="0">
                <a:tc>
                  <a:txBody>
                    <a:bodyPr/>
                    <a:lstStyle/>
                    <a:p>
                      <a:r>
                        <a:rPr lang="en-GB" sz="1050" dirty="0">
                          <a:solidFill>
                            <a:schemeClr val="accent1"/>
                          </a:solidFill>
                        </a:rPr>
                        <a:t>No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50" dirty="0">
                          <a:solidFill>
                            <a:schemeClr val="accent1"/>
                          </a:solidFill>
                        </a:rPr>
                        <a:t>Product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50" dirty="0">
                          <a:solidFill>
                            <a:schemeClr val="accent1"/>
                          </a:solidFill>
                        </a:rPr>
                        <a:t>Country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50" dirty="0">
                          <a:solidFill>
                            <a:schemeClr val="accent1"/>
                          </a:solidFill>
                        </a:rPr>
                        <a:t>Brand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50" dirty="0">
                          <a:solidFill>
                            <a:schemeClr val="accent1"/>
                          </a:solidFill>
                        </a:rPr>
                        <a:t>Implementation partner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50" dirty="0">
                          <a:solidFill>
                            <a:schemeClr val="accent1"/>
                          </a:solidFill>
                        </a:rPr>
                        <a:t>Published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61153067"/>
                  </a:ext>
                </a:extLst>
              </a:tr>
              <a:tr h="0">
                <a:tc>
                  <a:txBody>
                    <a:bodyPr/>
                    <a:lstStyle/>
                    <a:p>
                      <a:r>
                        <a:rPr lang="en-GB" sz="1050" dirty="0"/>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50" dirty="0"/>
                        <a:t>Citrus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50" dirty="0"/>
                        <a:t>Spain</a:t>
                      </a:r>
                    </a:p>
                    <a:p>
                      <a:r>
                        <a:rPr lang="en-GB" sz="1050" dirty="0"/>
                        <a:t>Morocco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50" dirty="0"/>
                        <a:t>Aldi Nord</a:t>
                      </a:r>
                    </a:p>
                    <a:p>
                      <a:r>
                        <a:rPr lang="en-GB" sz="1050" dirty="0"/>
                        <a:t>Coop Sweden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50" dirty="0">
                          <a:solidFill>
                            <a:schemeClr val="tx1"/>
                          </a:solidFill>
                        </a:rPr>
                        <a:t>Ergon </a:t>
                      </a:r>
                    </a:p>
                    <a:p>
                      <a:r>
                        <a:rPr lang="en-GB" sz="1050" dirty="0">
                          <a:solidFill>
                            <a:schemeClr val="tx1"/>
                          </a:solidFill>
                        </a:rPr>
                        <a:t>Oxfam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50" dirty="0">
                          <a:solidFill>
                            <a:schemeClr val="accent1"/>
                          </a:solidFill>
                          <a:hlinkClick r:id="rId5">
                            <a:extLst>
                              <a:ext uri="{A12FA001-AC4F-418D-AE19-62706E023703}">
                                <ahyp:hlinkClr xmlns:ahyp="http://schemas.microsoft.com/office/drawing/2018/hyperlinkcolor" val="tx"/>
                              </a:ext>
                            </a:extLst>
                          </a:hlinkClick>
                        </a:rPr>
                        <a:t>2022 HRIA report</a:t>
                      </a:r>
                      <a:endParaRPr lang="en-GB" sz="1050" dirty="0">
                        <a:solidFill>
                          <a:schemeClr val="accent1"/>
                        </a:solidFill>
                      </a:endParaRPr>
                    </a:p>
                    <a:p>
                      <a:r>
                        <a:rPr lang="en-GB" sz="1050" dirty="0">
                          <a:solidFill>
                            <a:schemeClr val="accent1"/>
                          </a:solidFill>
                          <a:hlinkClick r:id="rId6">
                            <a:extLst>
                              <a:ext uri="{A12FA001-AC4F-418D-AE19-62706E023703}">
                                <ahyp:hlinkClr xmlns:ahyp="http://schemas.microsoft.com/office/drawing/2018/hyperlinkcolor" val="tx"/>
                              </a:ext>
                            </a:extLst>
                          </a:hlinkClick>
                        </a:rPr>
                        <a:t>2022 HRIA report</a:t>
                      </a:r>
                      <a:endParaRPr lang="en-GB" sz="1050" dirty="0">
                        <a:solidFill>
                          <a:schemeClr val="accent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46395731"/>
                  </a:ext>
                </a:extLst>
              </a:tr>
              <a:tr h="0">
                <a:tc>
                  <a:txBody>
                    <a:bodyPr/>
                    <a:lstStyle/>
                    <a:p>
                      <a:r>
                        <a:rPr lang="en-GB" sz="1050" dirty="0"/>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050" dirty="0"/>
                        <a:t>Coffee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050" dirty="0"/>
                        <a:t>Brazil </a:t>
                      </a:r>
                    </a:p>
                    <a:p>
                      <a:r>
                        <a:rPr lang="en-GB" sz="1050" dirty="0"/>
                        <a:t>Brazil</a:t>
                      </a:r>
                    </a:p>
                    <a:p>
                      <a:r>
                        <a:rPr lang="en-GB" sz="1050" dirty="0"/>
                        <a:t>Peru</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50" dirty="0"/>
                        <a:t>Aldi South</a:t>
                      </a:r>
                    </a:p>
                    <a:p>
                      <a:r>
                        <a:rPr lang="en-GB" sz="1050" dirty="0"/>
                        <a:t>Morrisons</a:t>
                      </a:r>
                    </a:p>
                    <a:p>
                      <a:r>
                        <a:rPr lang="en-GB" sz="1050" dirty="0"/>
                        <a:t>Morrisons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rPr>
                        <a:t>Ergon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rPr>
                        <a:t>Ergon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rPr>
                        <a:t>Ergon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50" dirty="0">
                          <a:solidFill>
                            <a:schemeClr val="accent1"/>
                          </a:solidFill>
                          <a:hlinkClick r:id="rId7">
                            <a:extLst>
                              <a:ext uri="{A12FA001-AC4F-418D-AE19-62706E023703}">
                                <ahyp:hlinkClr xmlns:ahyp="http://schemas.microsoft.com/office/drawing/2018/hyperlinkcolor" val="tx"/>
                              </a:ext>
                            </a:extLst>
                          </a:hlinkClick>
                        </a:rPr>
                        <a:t>2022 HRIA report</a:t>
                      </a:r>
                      <a:endParaRPr lang="en-GB" sz="1050" dirty="0">
                        <a:solidFill>
                          <a:schemeClr val="accent1"/>
                        </a:solidFill>
                      </a:endParaRPr>
                    </a:p>
                    <a:p>
                      <a:r>
                        <a:rPr lang="en-GB" sz="1050" dirty="0">
                          <a:solidFill>
                            <a:schemeClr val="tx1"/>
                          </a:solidFill>
                        </a:rPr>
                        <a:t>TBC 2023</a:t>
                      </a:r>
                    </a:p>
                    <a:p>
                      <a:r>
                        <a:rPr lang="en-GB" sz="1050" dirty="0">
                          <a:solidFill>
                            <a:schemeClr val="tx1"/>
                          </a:solidFill>
                        </a:rPr>
                        <a:t>TBC 2023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51160653"/>
                  </a:ext>
                </a:extLst>
              </a:tr>
              <a:tr h="0">
                <a:tc>
                  <a:txBody>
                    <a:bodyPr/>
                    <a:lstStyle/>
                    <a:p>
                      <a:r>
                        <a:rPr lang="en-GB" sz="1050"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050" dirty="0"/>
                        <a:t>Avocado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050" dirty="0"/>
                        <a:t>Peru</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50" dirty="0"/>
                        <a:t>Aldi South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rPr>
                        <a:t>Ergon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50" dirty="0">
                          <a:solidFill>
                            <a:schemeClr val="accent1"/>
                          </a:solidFill>
                          <a:hlinkClick r:id="rId8">
                            <a:extLst>
                              <a:ext uri="{A12FA001-AC4F-418D-AE19-62706E023703}">
                                <ahyp:hlinkClr xmlns:ahyp="http://schemas.microsoft.com/office/drawing/2018/hyperlinkcolor" val="tx"/>
                              </a:ext>
                            </a:extLst>
                          </a:hlinkClick>
                        </a:rPr>
                        <a:t>2022 HRIA report</a:t>
                      </a:r>
                      <a:endParaRPr lang="en-GB" sz="1050" dirty="0">
                        <a:solidFill>
                          <a:schemeClr val="accent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07605650"/>
                  </a:ext>
                </a:extLst>
              </a:tr>
              <a:tr h="0">
                <a:tc>
                  <a:txBody>
                    <a:bodyPr/>
                    <a:lstStyle/>
                    <a:p>
                      <a:r>
                        <a:rPr lang="en-GB" sz="1050" dirty="0"/>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050" dirty="0"/>
                        <a:t>Brazil nuts</a:t>
                      </a:r>
                    </a:p>
                    <a:p>
                      <a:r>
                        <a:rPr lang="en-GB" sz="1050" dirty="0"/>
                        <a:t>Hazelnuts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050" dirty="0"/>
                        <a:t>Bolivia</a:t>
                      </a:r>
                    </a:p>
                    <a:p>
                      <a:r>
                        <a:rPr lang="en-GB" sz="1050" dirty="0"/>
                        <a:t>Turkey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50" dirty="0"/>
                        <a:t>Aldi South</a:t>
                      </a:r>
                    </a:p>
                    <a:p>
                      <a:r>
                        <a:rPr lang="en-GB" sz="1050" dirty="0"/>
                        <a:t>Unilever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rPr>
                        <a:t>Ergon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srgbClr val="000000"/>
                          </a:solidFill>
                          <a:effectLst/>
                          <a:uLnTx/>
                          <a:uFillTx/>
                          <a:latin typeface="+mn-lt"/>
                          <a:ea typeface="+mn-ea"/>
                          <a:cs typeface="+mn-cs"/>
                        </a:rPr>
                        <a:t>Shift/Impactt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50" dirty="0">
                          <a:solidFill>
                            <a:schemeClr val="accent1"/>
                          </a:solidFill>
                          <a:hlinkClick r:id="rId9">
                            <a:extLst>
                              <a:ext uri="{A12FA001-AC4F-418D-AE19-62706E023703}">
                                <ahyp:hlinkClr xmlns:ahyp="http://schemas.microsoft.com/office/drawing/2018/hyperlinkcolor" val="tx"/>
                              </a:ext>
                            </a:extLst>
                          </a:hlinkClick>
                        </a:rPr>
                        <a:t>2022 HRIA report</a:t>
                      </a:r>
                      <a:endParaRPr lang="en-GB" sz="1050" dirty="0">
                        <a:solidFill>
                          <a:schemeClr val="accent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srgbClr val="418AB3"/>
                          </a:solidFill>
                          <a:effectLst/>
                          <a:uLnTx/>
                          <a:uFillTx/>
                          <a:latin typeface="+mn-lt"/>
                          <a:ea typeface="+mn-ea"/>
                          <a:cs typeface="+mn-cs"/>
                          <a:hlinkClick r:id="rId10">
                            <a:extLst>
                              <a:ext uri="{A12FA001-AC4F-418D-AE19-62706E023703}">
                                <ahyp:hlinkClr xmlns:ahyp="http://schemas.microsoft.com/office/drawing/2018/hyperlinkcolor" val="tx"/>
                              </a:ext>
                            </a:extLst>
                          </a:hlinkClick>
                        </a:rPr>
                        <a:t>2021 HRIA summary</a:t>
                      </a:r>
                      <a:endParaRPr kumimoji="0" lang="en-GB" sz="1050" b="0" i="0" u="none" strike="noStrike" kern="1200" cap="none" spc="0" normalizeH="0" baseline="0" noProof="0" dirty="0">
                        <a:ln>
                          <a:noFill/>
                        </a:ln>
                        <a:solidFill>
                          <a:srgbClr val="418AB3"/>
                        </a:solidFill>
                        <a:effectLst/>
                        <a:uLnTx/>
                        <a:uFillTx/>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76520080"/>
                  </a:ext>
                </a:extLst>
              </a:tr>
              <a:tr h="0">
                <a:tc>
                  <a:txBody>
                    <a:bodyPr/>
                    <a:lstStyle/>
                    <a:p>
                      <a:r>
                        <a:rPr lang="en-GB" sz="1050" dirty="0"/>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050" dirty="0"/>
                        <a:t>Tea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050" dirty="0"/>
                        <a:t>India</a:t>
                      </a:r>
                    </a:p>
                    <a:p>
                      <a:r>
                        <a:rPr lang="en-GB" sz="1050" dirty="0"/>
                        <a:t>Kenya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50" dirty="0"/>
                        <a:t>Aldi South</a:t>
                      </a:r>
                    </a:p>
                    <a:p>
                      <a:r>
                        <a:rPr lang="en-GB" sz="1050" dirty="0"/>
                        <a:t>Lidl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rPr>
                        <a:t>Ergon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rPr>
                        <a:t>Ergon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50" dirty="0"/>
                        <a:t>TBC 2023</a:t>
                      </a:r>
                    </a:p>
                    <a:p>
                      <a:r>
                        <a:rPr lang="en-GB" sz="1050" dirty="0">
                          <a:solidFill>
                            <a:schemeClr val="accent1"/>
                          </a:solidFill>
                          <a:hlinkClick r:id="rId11">
                            <a:extLst>
                              <a:ext uri="{A12FA001-AC4F-418D-AE19-62706E023703}">
                                <ahyp:hlinkClr xmlns:ahyp="http://schemas.microsoft.com/office/drawing/2018/hyperlinkcolor" val="tx"/>
                              </a:ext>
                            </a:extLst>
                          </a:hlinkClick>
                        </a:rPr>
                        <a:t>2020 HRIA report</a:t>
                      </a:r>
                      <a:endParaRPr lang="en-GB" sz="1050" dirty="0">
                        <a:solidFill>
                          <a:schemeClr val="accent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51986531"/>
                  </a:ext>
                </a:extLst>
              </a:tr>
              <a:tr h="0">
                <a:tc>
                  <a:txBody>
                    <a:bodyPr/>
                    <a:lstStyle/>
                    <a:p>
                      <a:r>
                        <a:rPr lang="en-GB" sz="1050"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050" dirty="0"/>
                        <a:t>Tuna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050" dirty="0"/>
                        <a:t>East pacific &amp; Indian ocean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50" dirty="0"/>
                        <a:t>Aldi Nord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50" dirty="0"/>
                        <a:t>Ergon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50" dirty="0">
                          <a:solidFill>
                            <a:schemeClr val="accent1"/>
                          </a:solidFill>
                          <a:hlinkClick r:id="rId12">
                            <a:extLst>
                              <a:ext uri="{A12FA001-AC4F-418D-AE19-62706E023703}">
                                <ahyp:hlinkClr xmlns:ahyp="http://schemas.microsoft.com/office/drawing/2018/hyperlinkcolor" val="tx"/>
                              </a:ext>
                            </a:extLst>
                          </a:hlinkClick>
                        </a:rPr>
                        <a:t>2021 HRIA report</a:t>
                      </a:r>
                      <a:endParaRPr lang="en-GB" sz="1050" dirty="0">
                        <a:solidFill>
                          <a:schemeClr val="accent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74321187"/>
                  </a:ext>
                </a:extLst>
              </a:tr>
              <a:tr h="0">
                <a:tc>
                  <a:txBody>
                    <a:bodyPr/>
                    <a:lstStyle/>
                    <a:p>
                      <a:r>
                        <a:rPr lang="en-GB" sz="1050" dirty="0"/>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050" dirty="0"/>
                        <a:t>Banana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050" dirty="0"/>
                        <a:t>Belize, Colombia, Costa Rica, Dominican Republic, Honduras</a:t>
                      </a:r>
                    </a:p>
                    <a:p>
                      <a:r>
                        <a:rPr lang="en-GB" sz="1050" dirty="0"/>
                        <a:t>Columbia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50" dirty="0" err="1"/>
                        <a:t>Fyfes</a:t>
                      </a:r>
                      <a:endParaRPr lang="en-GB" sz="1050" dirty="0"/>
                    </a:p>
                    <a:p>
                      <a:endParaRPr lang="en-GB" sz="1050" dirty="0"/>
                    </a:p>
                    <a:p>
                      <a:r>
                        <a:rPr lang="en-GB" sz="1050" dirty="0"/>
                        <a:t>Lidl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50" dirty="0"/>
                        <a:t>BSR</a:t>
                      </a:r>
                    </a:p>
                    <a:p>
                      <a:endParaRPr lang="en-GB" sz="1050" dirty="0"/>
                    </a:p>
                    <a:p>
                      <a:r>
                        <a:rPr lang="en-GB" sz="1050" dirty="0"/>
                        <a:t>Ergon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50" dirty="0">
                          <a:solidFill>
                            <a:schemeClr val="accent1"/>
                          </a:solidFill>
                          <a:hlinkClick r:id="rId13">
                            <a:extLst>
                              <a:ext uri="{A12FA001-AC4F-418D-AE19-62706E023703}">
                                <ahyp:hlinkClr xmlns:ahyp="http://schemas.microsoft.com/office/drawing/2018/hyperlinkcolor" val="tx"/>
                              </a:ext>
                            </a:extLst>
                          </a:hlinkClick>
                        </a:rPr>
                        <a:t>Summary in 2019/2020 Sustainability report</a:t>
                      </a:r>
                      <a:endParaRPr lang="en-GB" sz="1050" dirty="0">
                        <a:solidFill>
                          <a:schemeClr val="accent1"/>
                        </a:solidFill>
                      </a:endParaRPr>
                    </a:p>
                    <a:p>
                      <a:r>
                        <a:rPr lang="en-GB" sz="1050" dirty="0">
                          <a:solidFill>
                            <a:schemeClr val="accent1"/>
                          </a:solidFill>
                          <a:hlinkClick r:id="rId14">
                            <a:extLst>
                              <a:ext uri="{A12FA001-AC4F-418D-AE19-62706E023703}">
                                <ahyp:hlinkClr xmlns:ahyp="http://schemas.microsoft.com/office/drawing/2018/hyperlinkcolor" val="tx"/>
                              </a:ext>
                            </a:extLst>
                          </a:hlinkClick>
                        </a:rPr>
                        <a:t>2021 HRIA report</a:t>
                      </a:r>
                      <a:endParaRPr lang="en-GB" sz="1050" dirty="0">
                        <a:solidFill>
                          <a:schemeClr val="accent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25746508"/>
                  </a:ext>
                </a:extLst>
              </a:tr>
              <a:tr h="0">
                <a:tc>
                  <a:txBody>
                    <a:bodyPr/>
                    <a:lstStyle/>
                    <a:p>
                      <a:r>
                        <a:rPr lang="en-GB" sz="1050" dirty="0"/>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050" dirty="0"/>
                        <a:t>Berry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050" dirty="0"/>
                        <a:t>Spain </a:t>
                      </a:r>
                    </a:p>
                    <a:p>
                      <a:r>
                        <a:rPr lang="en-GB" sz="1050" dirty="0"/>
                        <a:t>Spain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50" dirty="0"/>
                        <a:t>Lidl</a:t>
                      </a:r>
                    </a:p>
                    <a:p>
                      <a:r>
                        <a:rPr lang="en-GB" sz="1050" dirty="0"/>
                        <a:t>M&amp;S &amp; Fresca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50" dirty="0"/>
                        <a:t>Ergon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50" dirty="0">
                          <a:solidFill>
                            <a:schemeClr val="accent1"/>
                          </a:solidFill>
                          <a:hlinkClick r:id="rId15">
                            <a:extLst>
                              <a:ext uri="{A12FA001-AC4F-418D-AE19-62706E023703}">
                                <ahyp:hlinkClr xmlns:ahyp="http://schemas.microsoft.com/office/drawing/2018/hyperlinkcolor" val="tx"/>
                              </a:ext>
                            </a:extLst>
                          </a:hlinkClick>
                        </a:rPr>
                        <a:t>2020 HRIA report</a:t>
                      </a:r>
                      <a:endParaRPr lang="en-GB" sz="1050" dirty="0">
                        <a:solidFill>
                          <a:schemeClr val="accent1"/>
                        </a:solidFill>
                      </a:endParaRPr>
                    </a:p>
                    <a:p>
                      <a:r>
                        <a:rPr lang="en-GB" sz="1050" dirty="0">
                          <a:solidFill>
                            <a:schemeClr val="tx1"/>
                          </a:solidFill>
                        </a:rPr>
                        <a:t>TBC 2023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32277585"/>
                  </a:ext>
                </a:extLst>
              </a:tr>
              <a:tr h="0">
                <a:tc>
                  <a:txBody>
                    <a:bodyPr/>
                    <a:lstStyle/>
                    <a:p>
                      <a:r>
                        <a:rPr lang="en-GB" sz="1050"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050" dirty="0"/>
                        <a:t>Beans &amp; Pulses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050" dirty="0"/>
                        <a:t>Argentina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50" dirty="0"/>
                        <a:t>Princes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50" dirty="0"/>
                        <a:t>Ergon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50" dirty="0"/>
                        <a:t>TBC 2023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78659271"/>
                  </a:ext>
                </a:extLst>
              </a:tr>
              <a:tr h="0">
                <a:tc>
                  <a:txBody>
                    <a:bodyPr/>
                    <a:lstStyle/>
                    <a:p>
                      <a:r>
                        <a:rPr lang="en-GB" sz="1050" dirty="0"/>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050" dirty="0"/>
                        <a:t>Prawns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050" dirty="0"/>
                        <a:t>Vietnam</a:t>
                      </a:r>
                    </a:p>
                    <a:p>
                      <a:r>
                        <a:rPr lang="en-GB" sz="1050" dirty="0"/>
                        <a:t>Thailand </a:t>
                      </a:r>
                    </a:p>
                    <a:p>
                      <a:r>
                        <a:rPr lang="en-GB" sz="1050" dirty="0"/>
                        <a:t>Vietnam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50" dirty="0"/>
                        <a:t>Tesco</a:t>
                      </a:r>
                    </a:p>
                    <a:p>
                      <a:r>
                        <a:rPr lang="en-GB" sz="1050" dirty="0"/>
                        <a:t>Unilever</a:t>
                      </a:r>
                    </a:p>
                    <a:p>
                      <a:r>
                        <a:rPr lang="en-GB" sz="1050" dirty="0"/>
                        <a:t>Coop, Sainsburys, Lyons seafood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50" dirty="0"/>
                        <a:t>Impactt</a:t>
                      </a:r>
                    </a:p>
                    <a:p>
                      <a:r>
                        <a:rPr lang="en-GB" sz="1050" dirty="0"/>
                        <a:t>Shift/Impactt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50" dirty="0">
                          <a:solidFill>
                            <a:schemeClr val="accent1"/>
                          </a:solidFill>
                          <a:hlinkClick r:id="rId16">
                            <a:extLst>
                              <a:ext uri="{A12FA001-AC4F-418D-AE19-62706E023703}">
                                <ahyp:hlinkClr xmlns:ahyp="http://schemas.microsoft.com/office/drawing/2018/hyperlinkcolor" val="tx"/>
                              </a:ext>
                            </a:extLst>
                          </a:hlinkClick>
                        </a:rPr>
                        <a:t>2021 HRIA report</a:t>
                      </a:r>
                      <a:endParaRPr lang="en-GB" sz="1050" dirty="0">
                        <a:solidFill>
                          <a:schemeClr val="accent1"/>
                        </a:solidFill>
                      </a:endParaRPr>
                    </a:p>
                    <a:p>
                      <a:r>
                        <a:rPr lang="en-GB" sz="1050" dirty="0">
                          <a:solidFill>
                            <a:schemeClr val="accent1"/>
                          </a:solidFill>
                          <a:hlinkClick r:id="rId10">
                            <a:extLst>
                              <a:ext uri="{A12FA001-AC4F-418D-AE19-62706E023703}">
                                <ahyp:hlinkClr xmlns:ahyp="http://schemas.microsoft.com/office/drawing/2018/hyperlinkcolor" val="tx"/>
                              </a:ext>
                            </a:extLst>
                          </a:hlinkClick>
                        </a:rPr>
                        <a:t>2021 HRIA summary</a:t>
                      </a:r>
                      <a:endParaRPr lang="en-GB" sz="1050" dirty="0">
                        <a:solidFill>
                          <a:schemeClr val="accent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35319320"/>
                  </a:ext>
                </a:extLst>
              </a:tr>
              <a:tr h="0">
                <a:tc>
                  <a:txBody>
                    <a:bodyPr/>
                    <a:lstStyle/>
                    <a:p>
                      <a:r>
                        <a:rPr lang="en-GB" sz="1050"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050" dirty="0"/>
                        <a:t>Pork and Lamb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050" dirty="0"/>
                        <a:t>UK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50" dirty="0"/>
                        <a:t>Pilgrims, Waitrose &amp; Coop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50" dirty="0"/>
                        <a:t>Impactt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50" dirty="0"/>
                        <a:t>TBC 2023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17518295"/>
                  </a:ext>
                </a:extLst>
              </a:tr>
              <a:tr h="0">
                <a:tc>
                  <a:txBody>
                    <a:bodyPr/>
                    <a:lstStyle/>
                    <a:p>
                      <a:r>
                        <a:rPr lang="en-GB" sz="1050" dirty="0"/>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050" dirty="0"/>
                        <a:t>Processed Tomatoes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050" dirty="0"/>
                        <a:t>Italy </a:t>
                      </a:r>
                    </a:p>
                    <a:p>
                      <a:r>
                        <a:rPr lang="en-GB" sz="1050" dirty="0"/>
                        <a:t>Italy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50" dirty="0"/>
                        <a:t>SOK Corporation</a:t>
                      </a:r>
                    </a:p>
                    <a:p>
                      <a:r>
                        <a:rPr lang="en-GB" sz="1050" dirty="0"/>
                        <a:t>CBL Dutch Food Retail Association/ Lidl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50" dirty="0">
                          <a:solidFill>
                            <a:schemeClr val="tx1"/>
                          </a:solidFill>
                        </a:rPr>
                        <a:t>Oxfam</a:t>
                      </a:r>
                    </a:p>
                    <a:p>
                      <a:r>
                        <a:rPr lang="en-GB" sz="1050" dirty="0" err="1">
                          <a:solidFill>
                            <a:schemeClr val="tx1"/>
                          </a:solidFill>
                        </a:rPr>
                        <a:t>ImpactBuying</a:t>
                      </a:r>
                      <a:r>
                        <a:rPr lang="en-GB" sz="1050" dirty="0">
                          <a:solidFill>
                            <a:schemeClr val="tx1"/>
                          </a:solidFill>
                        </a:rPr>
                        <a:t> </a:t>
                      </a:r>
                      <a:r>
                        <a:rPr lang="en-GB" sz="1050" dirty="0" err="1">
                          <a:solidFill>
                            <a:schemeClr val="tx1"/>
                          </a:solidFill>
                        </a:rPr>
                        <a:t>bv</a:t>
                      </a:r>
                      <a:endParaRPr lang="en-GB" sz="105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50" dirty="0">
                          <a:solidFill>
                            <a:schemeClr val="accent1"/>
                          </a:solidFill>
                          <a:hlinkClick r:id="rId17">
                            <a:extLst>
                              <a:ext uri="{A12FA001-AC4F-418D-AE19-62706E023703}">
                                <ahyp:hlinkClr xmlns:ahyp="http://schemas.microsoft.com/office/drawing/2018/hyperlinkcolor" val="tx"/>
                              </a:ext>
                            </a:extLst>
                          </a:hlinkClick>
                        </a:rPr>
                        <a:t>2019 HRIA report</a:t>
                      </a:r>
                      <a:endParaRPr lang="en-GB" sz="1050" dirty="0">
                        <a:solidFill>
                          <a:schemeClr val="accent1"/>
                        </a:solidFill>
                      </a:endParaRPr>
                    </a:p>
                    <a:p>
                      <a:r>
                        <a:rPr lang="en-GB" sz="1050" dirty="0">
                          <a:solidFill>
                            <a:schemeClr val="accent1"/>
                          </a:solidFill>
                          <a:hlinkClick r:id="rId18">
                            <a:extLst>
                              <a:ext uri="{A12FA001-AC4F-418D-AE19-62706E023703}">
                                <ahyp:hlinkClr xmlns:ahyp="http://schemas.microsoft.com/office/drawing/2018/hyperlinkcolor" val="tx"/>
                              </a:ext>
                            </a:extLst>
                          </a:hlinkClick>
                        </a:rPr>
                        <a:t>2022 HRIA report</a:t>
                      </a:r>
                      <a:endParaRPr lang="en-GB" sz="1050" dirty="0">
                        <a:solidFill>
                          <a:schemeClr val="accent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32292140"/>
                  </a:ext>
                </a:extLst>
              </a:tr>
              <a:tr h="0">
                <a:tc>
                  <a:txBody>
                    <a:bodyPr/>
                    <a:lstStyle/>
                    <a:p>
                      <a:r>
                        <a:rPr lang="en-GB" sz="1050" dirty="0"/>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050" dirty="0"/>
                        <a:t>Wine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050" dirty="0"/>
                        <a:t>Italy </a:t>
                      </a:r>
                    </a:p>
                    <a:p>
                      <a:r>
                        <a:rPr lang="en-GB" sz="1050" dirty="0"/>
                        <a:t>South Africa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50" dirty="0"/>
                        <a:t>Systembolaget AB</a:t>
                      </a:r>
                    </a:p>
                    <a:p>
                      <a:r>
                        <a:rPr lang="en-GB" sz="1050" dirty="0" err="1"/>
                        <a:t>Ahold</a:t>
                      </a:r>
                      <a:r>
                        <a:rPr lang="en-GB" sz="1050" dirty="0"/>
                        <a:t> </a:t>
                      </a:r>
                      <a:r>
                        <a:rPr lang="en-GB" sz="1050" dirty="0" err="1"/>
                        <a:t>delahaize</a:t>
                      </a:r>
                      <a:r>
                        <a:rPr lang="en-GB" sz="1050" dirty="0"/>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50" dirty="0"/>
                        <a:t>Oxfam </a:t>
                      </a:r>
                    </a:p>
                    <a:p>
                      <a:r>
                        <a:rPr lang="en-GB" sz="1050" dirty="0"/>
                        <a:t>ICCO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50" dirty="0">
                          <a:solidFill>
                            <a:schemeClr val="accent1"/>
                          </a:solidFill>
                          <a:hlinkClick r:id="rId19">
                            <a:extLst>
                              <a:ext uri="{A12FA001-AC4F-418D-AE19-62706E023703}">
                                <ahyp:hlinkClr xmlns:ahyp="http://schemas.microsoft.com/office/drawing/2018/hyperlinkcolor" val="tx"/>
                              </a:ext>
                            </a:extLst>
                          </a:hlinkClick>
                        </a:rPr>
                        <a:t>2021 HRIA report</a:t>
                      </a:r>
                      <a:endParaRPr lang="en-GB" sz="1050" dirty="0">
                        <a:solidFill>
                          <a:schemeClr val="accent1"/>
                        </a:solidFill>
                      </a:endParaRPr>
                    </a:p>
                    <a:p>
                      <a:r>
                        <a:rPr lang="en-GB" sz="1050" dirty="0">
                          <a:solidFill>
                            <a:schemeClr val="accent1"/>
                          </a:solidFill>
                          <a:hlinkClick r:id="rId20">
                            <a:extLst>
                              <a:ext uri="{A12FA001-AC4F-418D-AE19-62706E023703}">
                                <ahyp:hlinkClr xmlns:ahyp="http://schemas.microsoft.com/office/drawing/2018/hyperlinkcolor" val="tx"/>
                              </a:ext>
                            </a:extLst>
                          </a:hlinkClick>
                        </a:rPr>
                        <a:t>2021 HRIA report</a:t>
                      </a:r>
                      <a:endParaRPr lang="en-GB" sz="1050" dirty="0">
                        <a:solidFill>
                          <a:schemeClr val="accent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1820406"/>
                  </a:ext>
                </a:extLst>
              </a:tr>
              <a:tr h="0">
                <a:tc>
                  <a:txBody>
                    <a:bodyPr/>
                    <a:lstStyle/>
                    <a:p>
                      <a:r>
                        <a:rPr lang="en-GB" sz="1050"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050" dirty="0"/>
                        <a:t>Palm oil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050" dirty="0"/>
                        <a:t>Indonesia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50" dirty="0"/>
                        <a:t>Nestle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50" dirty="0"/>
                        <a:t>DIHR/TFT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50" dirty="0">
                          <a:solidFill>
                            <a:schemeClr val="accent1"/>
                          </a:solidFill>
                          <a:hlinkClick r:id="rId21">
                            <a:extLst>
                              <a:ext uri="{A12FA001-AC4F-418D-AE19-62706E023703}">
                                <ahyp:hlinkClr xmlns:ahyp="http://schemas.microsoft.com/office/drawing/2018/hyperlinkcolor" val="tx"/>
                              </a:ext>
                            </a:extLst>
                          </a:hlinkClick>
                        </a:rPr>
                        <a:t>2018 HRIA report</a:t>
                      </a:r>
                      <a:endParaRPr lang="en-GB" sz="1050" dirty="0">
                        <a:solidFill>
                          <a:schemeClr val="accent1"/>
                        </a:solidFill>
                      </a:endParaRPr>
                    </a:p>
                    <a:p>
                      <a:r>
                        <a:rPr lang="en-GB" sz="1050" dirty="0">
                          <a:solidFill>
                            <a:schemeClr val="accent1"/>
                          </a:solidFill>
                          <a:hlinkClick r:id="rId22">
                            <a:extLst>
                              <a:ext uri="{A12FA001-AC4F-418D-AE19-62706E023703}">
                                <ahyp:hlinkClr xmlns:ahyp="http://schemas.microsoft.com/office/drawing/2018/hyperlinkcolor" val="tx"/>
                              </a:ext>
                            </a:extLst>
                          </a:hlinkClick>
                        </a:rPr>
                        <a:t>Nestle HRIA summary report</a:t>
                      </a:r>
                      <a:endParaRPr lang="en-GB" sz="1050" dirty="0">
                        <a:solidFill>
                          <a:schemeClr val="accent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81686285"/>
                  </a:ext>
                </a:extLst>
              </a:tr>
            </a:tbl>
          </a:graphicData>
        </a:graphic>
      </p:graphicFrame>
    </p:spTree>
    <p:extLst>
      <p:ext uri="{BB962C8B-B14F-4D97-AF65-F5344CB8AC3E}">
        <p14:creationId xmlns:p14="http://schemas.microsoft.com/office/powerpoint/2010/main" val="4186743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F1CE7C8-24A4-36CB-7805-4E4F1AF6B067}"/>
              </a:ext>
            </a:extLst>
          </p:cNvPr>
          <p:cNvSpPr>
            <a:spLocks noGrp="1"/>
          </p:cNvSpPr>
          <p:nvPr>
            <p:ph type="title"/>
          </p:nvPr>
        </p:nvSpPr>
        <p:spPr/>
        <p:txBody>
          <a:bodyPr/>
          <a:lstStyle/>
          <a:p>
            <a:r>
              <a:rPr lang="en-GB" dirty="0"/>
              <a:t>What are some of the new insights found? </a:t>
            </a:r>
          </a:p>
        </p:txBody>
      </p:sp>
      <p:sp>
        <p:nvSpPr>
          <p:cNvPr id="9" name="Oval 8">
            <a:extLst>
              <a:ext uri="{FF2B5EF4-FFF2-40B4-BE49-F238E27FC236}">
                <a16:creationId xmlns:a16="http://schemas.microsoft.com/office/drawing/2014/main" id="{E76BEEE4-0140-0094-33D6-096F0D60E5C4}"/>
              </a:ext>
            </a:extLst>
          </p:cNvPr>
          <p:cNvSpPr/>
          <p:nvPr/>
        </p:nvSpPr>
        <p:spPr>
          <a:xfrm>
            <a:off x="564775" y="1553134"/>
            <a:ext cx="2366683" cy="156658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Informality</a:t>
            </a:r>
          </a:p>
        </p:txBody>
      </p:sp>
      <p:sp>
        <p:nvSpPr>
          <p:cNvPr id="10" name="Oval 9">
            <a:extLst>
              <a:ext uri="{FF2B5EF4-FFF2-40B4-BE49-F238E27FC236}">
                <a16:creationId xmlns:a16="http://schemas.microsoft.com/office/drawing/2014/main" id="{0AA7317E-C7A7-4AC6-0866-3C8371E67745}"/>
              </a:ext>
            </a:extLst>
          </p:cNvPr>
          <p:cNvSpPr/>
          <p:nvPr/>
        </p:nvSpPr>
        <p:spPr>
          <a:xfrm>
            <a:off x="3505201" y="1492753"/>
            <a:ext cx="2429436" cy="156658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Issues relating to contracts</a:t>
            </a:r>
          </a:p>
        </p:txBody>
      </p:sp>
      <p:sp>
        <p:nvSpPr>
          <p:cNvPr id="11" name="Oval 10">
            <a:extLst>
              <a:ext uri="{FF2B5EF4-FFF2-40B4-BE49-F238E27FC236}">
                <a16:creationId xmlns:a16="http://schemas.microsoft.com/office/drawing/2014/main" id="{92F2BDAE-F9FE-034B-9CBB-E790A7E91CE0}"/>
              </a:ext>
            </a:extLst>
          </p:cNvPr>
          <p:cNvSpPr/>
          <p:nvPr/>
        </p:nvSpPr>
        <p:spPr>
          <a:xfrm>
            <a:off x="6167717" y="1464084"/>
            <a:ext cx="2366682" cy="159833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Excessive working hours</a:t>
            </a:r>
          </a:p>
        </p:txBody>
      </p:sp>
      <p:sp>
        <p:nvSpPr>
          <p:cNvPr id="12" name="Oval 11">
            <a:extLst>
              <a:ext uri="{FF2B5EF4-FFF2-40B4-BE49-F238E27FC236}">
                <a16:creationId xmlns:a16="http://schemas.microsoft.com/office/drawing/2014/main" id="{C137AED5-4C20-8AD7-7370-B4A00E12FA22}"/>
              </a:ext>
            </a:extLst>
          </p:cNvPr>
          <p:cNvSpPr/>
          <p:nvPr/>
        </p:nvSpPr>
        <p:spPr>
          <a:xfrm>
            <a:off x="6476998" y="3155603"/>
            <a:ext cx="2480983" cy="14821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TextBox 12">
            <a:extLst>
              <a:ext uri="{FF2B5EF4-FFF2-40B4-BE49-F238E27FC236}">
                <a16:creationId xmlns:a16="http://schemas.microsoft.com/office/drawing/2014/main" id="{03DC7FB8-C572-708A-6AB3-D99C1E076329}"/>
              </a:ext>
            </a:extLst>
          </p:cNvPr>
          <p:cNvSpPr txBox="1"/>
          <p:nvPr/>
        </p:nvSpPr>
        <p:spPr>
          <a:xfrm>
            <a:off x="6833348" y="3290475"/>
            <a:ext cx="1660712" cy="646331"/>
          </a:xfrm>
          <a:prstGeom prst="rect">
            <a:avLst/>
          </a:prstGeom>
          <a:noFill/>
        </p:spPr>
        <p:txBody>
          <a:bodyPr wrap="square" rtlCol="0">
            <a:spAutoFit/>
          </a:bodyPr>
          <a:lstStyle/>
          <a:p>
            <a:pPr algn="ctr"/>
            <a:r>
              <a:rPr lang="en-GB" dirty="0">
                <a:solidFill>
                  <a:schemeClr val="bg1"/>
                </a:solidFill>
              </a:rPr>
              <a:t>Serious health implications</a:t>
            </a:r>
          </a:p>
        </p:txBody>
      </p:sp>
      <p:sp>
        <p:nvSpPr>
          <p:cNvPr id="14" name="Oval 13">
            <a:extLst>
              <a:ext uri="{FF2B5EF4-FFF2-40B4-BE49-F238E27FC236}">
                <a16:creationId xmlns:a16="http://schemas.microsoft.com/office/drawing/2014/main" id="{494BFAC1-303A-A135-EAAA-1DC18D644F41}"/>
              </a:ext>
            </a:extLst>
          </p:cNvPr>
          <p:cNvSpPr/>
          <p:nvPr/>
        </p:nvSpPr>
        <p:spPr>
          <a:xfrm>
            <a:off x="387722" y="3253910"/>
            <a:ext cx="2366683" cy="156658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Anti union activity by employers</a:t>
            </a:r>
          </a:p>
        </p:txBody>
      </p:sp>
      <p:sp>
        <p:nvSpPr>
          <p:cNvPr id="15" name="Oval 14">
            <a:extLst>
              <a:ext uri="{FF2B5EF4-FFF2-40B4-BE49-F238E27FC236}">
                <a16:creationId xmlns:a16="http://schemas.microsoft.com/office/drawing/2014/main" id="{42CDF116-8ABD-CF1A-933C-D90152A2DB9F}"/>
              </a:ext>
            </a:extLst>
          </p:cNvPr>
          <p:cNvSpPr/>
          <p:nvPr/>
        </p:nvSpPr>
        <p:spPr>
          <a:xfrm>
            <a:off x="8915400" y="1982437"/>
            <a:ext cx="2366683" cy="156658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i="0" dirty="0">
                <a:solidFill>
                  <a:schemeClr val="bg1"/>
                </a:solidFill>
                <a:effectLst/>
                <a:latin typeface="Graphik-web"/>
              </a:rPr>
              <a:t>Low and /underpaid wages</a:t>
            </a:r>
          </a:p>
        </p:txBody>
      </p:sp>
      <p:sp>
        <p:nvSpPr>
          <p:cNvPr id="16" name="Oval 15">
            <a:extLst>
              <a:ext uri="{FF2B5EF4-FFF2-40B4-BE49-F238E27FC236}">
                <a16:creationId xmlns:a16="http://schemas.microsoft.com/office/drawing/2014/main" id="{76093272-20CA-5C74-FE86-9F4FE7FBF451}"/>
              </a:ext>
            </a:extLst>
          </p:cNvPr>
          <p:cNvSpPr/>
          <p:nvPr/>
        </p:nvSpPr>
        <p:spPr>
          <a:xfrm>
            <a:off x="1065679" y="4800478"/>
            <a:ext cx="2366683" cy="156658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Forced labour</a:t>
            </a:r>
          </a:p>
        </p:txBody>
      </p:sp>
      <p:sp>
        <p:nvSpPr>
          <p:cNvPr id="17" name="Oval 16">
            <a:extLst>
              <a:ext uri="{FF2B5EF4-FFF2-40B4-BE49-F238E27FC236}">
                <a16:creationId xmlns:a16="http://schemas.microsoft.com/office/drawing/2014/main" id="{27BF411A-1717-B9A2-406A-930EB16F8492}"/>
              </a:ext>
            </a:extLst>
          </p:cNvPr>
          <p:cNvSpPr/>
          <p:nvPr/>
        </p:nvSpPr>
        <p:spPr>
          <a:xfrm>
            <a:off x="3610535" y="3181496"/>
            <a:ext cx="2366683" cy="156658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Direct and indirect gender discrimination</a:t>
            </a:r>
          </a:p>
        </p:txBody>
      </p:sp>
      <p:sp>
        <p:nvSpPr>
          <p:cNvPr id="18" name="Oval 17">
            <a:extLst>
              <a:ext uri="{FF2B5EF4-FFF2-40B4-BE49-F238E27FC236}">
                <a16:creationId xmlns:a16="http://schemas.microsoft.com/office/drawing/2014/main" id="{14E6193E-F237-E5E4-3753-B8476584E03A}"/>
              </a:ext>
            </a:extLst>
          </p:cNvPr>
          <p:cNvSpPr/>
          <p:nvPr/>
        </p:nvSpPr>
        <p:spPr>
          <a:xfrm>
            <a:off x="4110319" y="4774729"/>
            <a:ext cx="2366683" cy="156658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Negative impacts on the right to life, liberty and security </a:t>
            </a:r>
          </a:p>
        </p:txBody>
      </p:sp>
      <p:sp>
        <p:nvSpPr>
          <p:cNvPr id="21" name="Oval 20">
            <a:extLst>
              <a:ext uri="{FF2B5EF4-FFF2-40B4-BE49-F238E27FC236}">
                <a16:creationId xmlns:a16="http://schemas.microsoft.com/office/drawing/2014/main" id="{0FF2F13C-C187-BC1E-C662-7D16AF22B5BA}"/>
              </a:ext>
            </a:extLst>
          </p:cNvPr>
          <p:cNvSpPr/>
          <p:nvPr/>
        </p:nvSpPr>
        <p:spPr>
          <a:xfrm>
            <a:off x="9338117" y="4224823"/>
            <a:ext cx="2366683" cy="156658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Lack of available and accessible grievance mechanisms</a:t>
            </a:r>
          </a:p>
        </p:txBody>
      </p:sp>
      <p:sp>
        <p:nvSpPr>
          <p:cNvPr id="23" name="Oval 22">
            <a:extLst>
              <a:ext uri="{FF2B5EF4-FFF2-40B4-BE49-F238E27FC236}">
                <a16:creationId xmlns:a16="http://schemas.microsoft.com/office/drawing/2014/main" id="{51ECCE27-9619-A58D-964D-4A29A76FE38E}"/>
              </a:ext>
            </a:extLst>
          </p:cNvPr>
          <p:cNvSpPr/>
          <p:nvPr/>
        </p:nvSpPr>
        <p:spPr>
          <a:xfrm>
            <a:off x="6793261" y="4699545"/>
            <a:ext cx="2366683" cy="156658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Poorly maintained and / or inadequate housing and sanitation </a:t>
            </a:r>
          </a:p>
        </p:txBody>
      </p:sp>
    </p:spTree>
    <p:extLst>
      <p:ext uri="{BB962C8B-B14F-4D97-AF65-F5344CB8AC3E}">
        <p14:creationId xmlns:p14="http://schemas.microsoft.com/office/powerpoint/2010/main" val="34859921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F1CE7C8-24A4-36CB-7805-4E4F1AF6B067}"/>
              </a:ext>
            </a:extLst>
          </p:cNvPr>
          <p:cNvSpPr>
            <a:spLocks noGrp="1"/>
          </p:cNvSpPr>
          <p:nvPr>
            <p:ph type="title"/>
          </p:nvPr>
        </p:nvSpPr>
        <p:spPr/>
        <p:txBody>
          <a:bodyPr/>
          <a:lstStyle/>
          <a:p>
            <a:r>
              <a:rPr lang="en-GB" dirty="0"/>
              <a:t>Root Causes </a:t>
            </a:r>
          </a:p>
        </p:txBody>
      </p:sp>
      <p:sp>
        <p:nvSpPr>
          <p:cNvPr id="9" name="Oval 8">
            <a:extLst>
              <a:ext uri="{FF2B5EF4-FFF2-40B4-BE49-F238E27FC236}">
                <a16:creationId xmlns:a16="http://schemas.microsoft.com/office/drawing/2014/main" id="{E76BEEE4-0140-0094-33D6-096F0D60E5C4}"/>
              </a:ext>
            </a:extLst>
          </p:cNvPr>
          <p:cNvSpPr/>
          <p:nvPr/>
        </p:nvSpPr>
        <p:spPr>
          <a:xfrm>
            <a:off x="564775" y="1553134"/>
            <a:ext cx="2366683" cy="156658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Weak labour market</a:t>
            </a:r>
            <a:endParaRPr lang="en-GB" dirty="0"/>
          </a:p>
        </p:txBody>
      </p:sp>
      <p:sp>
        <p:nvSpPr>
          <p:cNvPr id="10" name="Oval 9">
            <a:extLst>
              <a:ext uri="{FF2B5EF4-FFF2-40B4-BE49-F238E27FC236}">
                <a16:creationId xmlns:a16="http://schemas.microsoft.com/office/drawing/2014/main" id="{0AA7317E-C7A7-4AC6-0866-3C8371E67745}"/>
              </a:ext>
            </a:extLst>
          </p:cNvPr>
          <p:cNvSpPr/>
          <p:nvPr/>
        </p:nvSpPr>
        <p:spPr>
          <a:xfrm>
            <a:off x="3505201" y="1492753"/>
            <a:ext cx="2429436" cy="156658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Poor regulatory framework and enforcement</a:t>
            </a:r>
          </a:p>
        </p:txBody>
      </p:sp>
      <p:sp>
        <p:nvSpPr>
          <p:cNvPr id="11" name="Oval 10">
            <a:extLst>
              <a:ext uri="{FF2B5EF4-FFF2-40B4-BE49-F238E27FC236}">
                <a16:creationId xmlns:a16="http://schemas.microsoft.com/office/drawing/2014/main" id="{92F2BDAE-F9FE-034B-9CBB-E790A7E91CE0}"/>
              </a:ext>
            </a:extLst>
          </p:cNvPr>
          <p:cNvSpPr/>
          <p:nvPr/>
        </p:nvSpPr>
        <p:spPr>
          <a:xfrm>
            <a:off x="6167717" y="1464084"/>
            <a:ext cx="2366682" cy="159833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Embeded social norms</a:t>
            </a:r>
          </a:p>
        </p:txBody>
      </p:sp>
      <p:sp>
        <p:nvSpPr>
          <p:cNvPr id="12" name="Oval 11">
            <a:extLst>
              <a:ext uri="{FF2B5EF4-FFF2-40B4-BE49-F238E27FC236}">
                <a16:creationId xmlns:a16="http://schemas.microsoft.com/office/drawing/2014/main" id="{C137AED5-4C20-8AD7-7370-B4A00E12FA22}"/>
              </a:ext>
            </a:extLst>
          </p:cNvPr>
          <p:cNvSpPr/>
          <p:nvPr/>
        </p:nvSpPr>
        <p:spPr>
          <a:xfrm>
            <a:off x="6476998" y="3155603"/>
            <a:ext cx="2480983" cy="14821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TextBox 12">
            <a:extLst>
              <a:ext uri="{FF2B5EF4-FFF2-40B4-BE49-F238E27FC236}">
                <a16:creationId xmlns:a16="http://schemas.microsoft.com/office/drawing/2014/main" id="{03DC7FB8-C572-708A-6AB3-D99C1E076329}"/>
              </a:ext>
            </a:extLst>
          </p:cNvPr>
          <p:cNvSpPr txBox="1"/>
          <p:nvPr/>
        </p:nvSpPr>
        <p:spPr>
          <a:xfrm>
            <a:off x="6833348" y="3290475"/>
            <a:ext cx="1660712" cy="1200329"/>
          </a:xfrm>
          <a:prstGeom prst="rect">
            <a:avLst/>
          </a:prstGeom>
          <a:noFill/>
        </p:spPr>
        <p:txBody>
          <a:bodyPr wrap="square" rtlCol="0">
            <a:spAutoFit/>
          </a:bodyPr>
          <a:lstStyle/>
          <a:p>
            <a:pPr algn="ctr"/>
            <a:r>
              <a:rPr lang="en-GB" dirty="0">
                <a:solidFill>
                  <a:schemeClr val="bg1"/>
                </a:solidFill>
              </a:rPr>
              <a:t>Volatile prices/ doesn’t cover</a:t>
            </a:r>
          </a:p>
          <a:p>
            <a:pPr algn="ctr"/>
            <a:r>
              <a:rPr lang="en-GB" dirty="0">
                <a:solidFill>
                  <a:schemeClr val="bg1"/>
                </a:solidFill>
              </a:rPr>
              <a:t>Cost of production</a:t>
            </a:r>
          </a:p>
        </p:txBody>
      </p:sp>
      <p:sp>
        <p:nvSpPr>
          <p:cNvPr id="14" name="Oval 13">
            <a:extLst>
              <a:ext uri="{FF2B5EF4-FFF2-40B4-BE49-F238E27FC236}">
                <a16:creationId xmlns:a16="http://schemas.microsoft.com/office/drawing/2014/main" id="{494BFAC1-303A-A135-EAAA-1DC18D644F41}"/>
              </a:ext>
            </a:extLst>
          </p:cNvPr>
          <p:cNvSpPr/>
          <p:nvPr/>
        </p:nvSpPr>
        <p:spPr>
          <a:xfrm>
            <a:off x="387722" y="3253910"/>
            <a:ext cx="2366683" cy="156658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Certification benefits not realised</a:t>
            </a:r>
          </a:p>
        </p:txBody>
      </p:sp>
      <p:sp>
        <p:nvSpPr>
          <p:cNvPr id="15" name="Oval 14">
            <a:extLst>
              <a:ext uri="{FF2B5EF4-FFF2-40B4-BE49-F238E27FC236}">
                <a16:creationId xmlns:a16="http://schemas.microsoft.com/office/drawing/2014/main" id="{42CDF116-8ABD-CF1A-933C-D90152A2DB9F}"/>
              </a:ext>
            </a:extLst>
          </p:cNvPr>
          <p:cNvSpPr/>
          <p:nvPr/>
        </p:nvSpPr>
        <p:spPr>
          <a:xfrm>
            <a:off x="8915400" y="1982437"/>
            <a:ext cx="2366683" cy="156658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i="0" dirty="0">
                <a:solidFill>
                  <a:schemeClr val="bg1"/>
                </a:solidFill>
                <a:effectLst/>
                <a:latin typeface="Graphik-web"/>
              </a:rPr>
              <a:t>Length and complexity of many supply chains</a:t>
            </a:r>
          </a:p>
        </p:txBody>
      </p:sp>
      <p:sp>
        <p:nvSpPr>
          <p:cNvPr id="16" name="Oval 15">
            <a:extLst>
              <a:ext uri="{FF2B5EF4-FFF2-40B4-BE49-F238E27FC236}">
                <a16:creationId xmlns:a16="http://schemas.microsoft.com/office/drawing/2014/main" id="{76093272-20CA-5C74-FE86-9F4FE7FBF451}"/>
              </a:ext>
            </a:extLst>
          </p:cNvPr>
          <p:cNvSpPr/>
          <p:nvPr/>
        </p:nvSpPr>
        <p:spPr>
          <a:xfrm>
            <a:off x="1864658" y="4521573"/>
            <a:ext cx="2366683" cy="156658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Climate change</a:t>
            </a:r>
          </a:p>
        </p:txBody>
      </p:sp>
      <p:sp>
        <p:nvSpPr>
          <p:cNvPr id="17" name="Oval 16">
            <a:extLst>
              <a:ext uri="{FF2B5EF4-FFF2-40B4-BE49-F238E27FC236}">
                <a16:creationId xmlns:a16="http://schemas.microsoft.com/office/drawing/2014/main" id="{27BF411A-1717-B9A2-406A-930EB16F8492}"/>
              </a:ext>
            </a:extLst>
          </p:cNvPr>
          <p:cNvSpPr/>
          <p:nvPr/>
        </p:nvSpPr>
        <p:spPr>
          <a:xfrm>
            <a:off x="3610535" y="3181496"/>
            <a:ext cx="2366683" cy="156658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New pests &amp; disease result unpredictable yield and earnings</a:t>
            </a:r>
          </a:p>
        </p:txBody>
      </p:sp>
      <p:sp>
        <p:nvSpPr>
          <p:cNvPr id="18" name="Oval 17">
            <a:extLst>
              <a:ext uri="{FF2B5EF4-FFF2-40B4-BE49-F238E27FC236}">
                <a16:creationId xmlns:a16="http://schemas.microsoft.com/office/drawing/2014/main" id="{14E6193E-F237-E5E4-3753-B8476584E03A}"/>
              </a:ext>
            </a:extLst>
          </p:cNvPr>
          <p:cNvSpPr/>
          <p:nvPr/>
        </p:nvSpPr>
        <p:spPr>
          <a:xfrm>
            <a:off x="5356411" y="4654126"/>
            <a:ext cx="2366683" cy="156658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Labour shortages</a:t>
            </a:r>
          </a:p>
        </p:txBody>
      </p:sp>
      <p:sp>
        <p:nvSpPr>
          <p:cNvPr id="21" name="Oval 20">
            <a:extLst>
              <a:ext uri="{FF2B5EF4-FFF2-40B4-BE49-F238E27FC236}">
                <a16:creationId xmlns:a16="http://schemas.microsoft.com/office/drawing/2014/main" id="{0FF2F13C-C187-BC1E-C662-7D16AF22B5BA}"/>
              </a:ext>
            </a:extLst>
          </p:cNvPr>
          <p:cNvSpPr/>
          <p:nvPr/>
        </p:nvSpPr>
        <p:spPr>
          <a:xfrm>
            <a:off x="8415618" y="4674297"/>
            <a:ext cx="2366683" cy="156658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Buying practices</a:t>
            </a:r>
          </a:p>
        </p:txBody>
      </p:sp>
    </p:spTree>
    <p:extLst>
      <p:ext uri="{BB962C8B-B14F-4D97-AF65-F5344CB8AC3E}">
        <p14:creationId xmlns:p14="http://schemas.microsoft.com/office/powerpoint/2010/main" val="9183921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6AE5F50-B3A9-F3BF-732F-F5C739B41BB4}"/>
              </a:ext>
            </a:extLst>
          </p:cNvPr>
          <p:cNvSpPr>
            <a:spLocks noGrp="1"/>
          </p:cNvSpPr>
          <p:nvPr>
            <p:ph type="title"/>
          </p:nvPr>
        </p:nvSpPr>
        <p:spPr>
          <a:xfrm>
            <a:off x="236939" y="139431"/>
            <a:ext cx="11217600" cy="1058400"/>
          </a:xfrm>
        </p:spPr>
        <p:txBody>
          <a:bodyPr/>
          <a:lstStyle/>
          <a:p>
            <a:r>
              <a:rPr lang="en-GB" dirty="0"/>
              <a:t>What are the typical types of recommendations </a:t>
            </a:r>
          </a:p>
        </p:txBody>
      </p:sp>
      <p:sp>
        <p:nvSpPr>
          <p:cNvPr id="16" name="TextBox 15">
            <a:extLst>
              <a:ext uri="{FF2B5EF4-FFF2-40B4-BE49-F238E27FC236}">
                <a16:creationId xmlns:a16="http://schemas.microsoft.com/office/drawing/2014/main" id="{77CC83E8-6E84-9BFF-2DD9-230D3433D0CA}"/>
              </a:ext>
            </a:extLst>
          </p:cNvPr>
          <p:cNvSpPr txBox="1"/>
          <p:nvPr/>
        </p:nvSpPr>
        <p:spPr>
          <a:xfrm>
            <a:off x="2594858" y="1875964"/>
            <a:ext cx="891427" cy="854080"/>
          </a:xfrm>
          <a:prstGeom prst="rect">
            <a:avLst/>
          </a:prstGeom>
          <a:noFill/>
        </p:spPr>
        <p:txBody>
          <a:bodyPr wrap="square" rtlCol="0">
            <a:spAutoFit/>
          </a:bodyPr>
          <a:lstStyle/>
          <a:p>
            <a:pPr algn="ctr"/>
            <a:r>
              <a:rPr lang="en-GB" sz="1050" dirty="0">
                <a:solidFill>
                  <a:schemeClr val="bg1"/>
                </a:solidFill>
              </a:rPr>
              <a:t>Pricing and Purchasing Practices</a:t>
            </a:r>
          </a:p>
          <a:p>
            <a:pPr algn="ctr"/>
            <a:endParaRPr lang="en-GB" dirty="0">
              <a:solidFill>
                <a:schemeClr val="bg1"/>
              </a:solidFill>
            </a:endParaRPr>
          </a:p>
        </p:txBody>
      </p:sp>
      <p:sp>
        <p:nvSpPr>
          <p:cNvPr id="32" name="Oval 31">
            <a:extLst>
              <a:ext uri="{FF2B5EF4-FFF2-40B4-BE49-F238E27FC236}">
                <a16:creationId xmlns:a16="http://schemas.microsoft.com/office/drawing/2014/main" id="{DE3C343D-B350-A43A-7E65-AC6AFC3D152B}"/>
              </a:ext>
            </a:extLst>
          </p:cNvPr>
          <p:cNvSpPr/>
          <p:nvPr/>
        </p:nvSpPr>
        <p:spPr>
          <a:xfrm>
            <a:off x="613030" y="3639561"/>
            <a:ext cx="1284259" cy="12708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GB" sz="1400" dirty="0"/>
          </a:p>
        </p:txBody>
      </p:sp>
      <p:sp>
        <p:nvSpPr>
          <p:cNvPr id="33" name="TextBox 32">
            <a:extLst>
              <a:ext uri="{FF2B5EF4-FFF2-40B4-BE49-F238E27FC236}">
                <a16:creationId xmlns:a16="http://schemas.microsoft.com/office/drawing/2014/main" id="{E6F8722A-3507-2F8C-F7F1-24DA9B73EAB5}"/>
              </a:ext>
            </a:extLst>
          </p:cNvPr>
          <p:cNvSpPr txBox="1"/>
          <p:nvPr/>
        </p:nvSpPr>
        <p:spPr>
          <a:xfrm>
            <a:off x="673304" y="3889354"/>
            <a:ext cx="1087844" cy="1015663"/>
          </a:xfrm>
          <a:prstGeom prst="rect">
            <a:avLst/>
          </a:prstGeom>
          <a:noFill/>
        </p:spPr>
        <p:txBody>
          <a:bodyPr wrap="square" rtlCol="0">
            <a:spAutoFit/>
          </a:bodyPr>
          <a:lstStyle/>
          <a:p>
            <a:pPr algn="ctr"/>
            <a:r>
              <a:rPr lang="en-GB" sz="1400" dirty="0">
                <a:solidFill>
                  <a:schemeClr val="bg1"/>
                </a:solidFill>
              </a:rPr>
              <a:t>Pricing and Purchasing Practices</a:t>
            </a:r>
          </a:p>
          <a:p>
            <a:pPr algn="ctr"/>
            <a:endParaRPr lang="en-GB" dirty="0">
              <a:solidFill>
                <a:schemeClr val="bg1"/>
              </a:solidFill>
            </a:endParaRPr>
          </a:p>
        </p:txBody>
      </p:sp>
      <p:sp>
        <p:nvSpPr>
          <p:cNvPr id="34" name="Oval 33">
            <a:extLst>
              <a:ext uri="{FF2B5EF4-FFF2-40B4-BE49-F238E27FC236}">
                <a16:creationId xmlns:a16="http://schemas.microsoft.com/office/drawing/2014/main" id="{D9CB68D8-0CFC-D77F-989D-CBE98E19C83B}"/>
              </a:ext>
            </a:extLst>
          </p:cNvPr>
          <p:cNvSpPr/>
          <p:nvPr/>
        </p:nvSpPr>
        <p:spPr>
          <a:xfrm>
            <a:off x="1743737" y="3726674"/>
            <a:ext cx="807457" cy="855177"/>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dirty="0"/>
          </a:p>
        </p:txBody>
      </p:sp>
      <p:sp>
        <p:nvSpPr>
          <p:cNvPr id="35" name="Oval 34">
            <a:extLst>
              <a:ext uri="{FF2B5EF4-FFF2-40B4-BE49-F238E27FC236}">
                <a16:creationId xmlns:a16="http://schemas.microsoft.com/office/drawing/2014/main" id="{605DD913-1684-6F73-90DB-61F01CB30A74}"/>
              </a:ext>
            </a:extLst>
          </p:cNvPr>
          <p:cNvSpPr/>
          <p:nvPr/>
        </p:nvSpPr>
        <p:spPr>
          <a:xfrm>
            <a:off x="1255159" y="4640108"/>
            <a:ext cx="807457" cy="855177"/>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dirty="0"/>
          </a:p>
        </p:txBody>
      </p:sp>
      <p:sp>
        <p:nvSpPr>
          <p:cNvPr id="36" name="Oval 35">
            <a:extLst>
              <a:ext uri="{FF2B5EF4-FFF2-40B4-BE49-F238E27FC236}">
                <a16:creationId xmlns:a16="http://schemas.microsoft.com/office/drawing/2014/main" id="{B7E36304-BE27-744D-9AB8-7DBE023F0120}"/>
              </a:ext>
            </a:extLst>
          </p:cNvPr>
          <p:cNvSpPr/>
          <p:nvPr/>
        </p:nvSpPr>
        <p:spPr>
          <a:xfrm>
            <a:off x="277994" y="4581851"/>
            <a:ext cx="807457" cy="855177"/>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dirty="0"/>
          </a:p>
        </p:txBody>
      </p:sp>
      <p:sp>
        <p:nvSpPr>
          <p:cNvPr id="37" name="TextBox 36">
            <a:extLst>
              <a:ext uri="{FF2B5EF4-FFF2-40B4-BE49-F238E27FC236}">
                <a16:creationId xmlns:a16="http://schemas.microsoft.com/office/drawing/2014/main" id="{5CF58E7C-75A6-4680-9F31-749D6BC1C695}"/>
              </a:ext>
            </a:extLst>
          </p:cNvPr>
          <p:cNvSpPr txBox="1"/>
          <p:nvPr/>
        </p:nvSpPr>
        <p:spPr>
          <a:xfrm>
            <a:off x="1694933" y="3929681"/>
            <a:ext cx="833717" cy="692497"/>
          </a:xfrm>
          <a:prstGeom prst="rect">
            <a:avLst/>
          </a:prstGeom>
          <a:noFill/>
        </p:spPr>
        <p:txBody>
          <a:bodyPr wrap="square" rtlCol="0">
            <a:spAutoFit/>
          </a:bodyPr>
          <a:lstStyle/>
          <a:p>
            <a:pPr algn="ctr"/>
            <a:r>
              <a:rPr lang="en-GB" sz="1050" dirty="0">
                <a:solidFill>
                  <a:schemeClr val="bg1"/>
                </a:solidFill>
              </a:rPr>
              <a:t>Strategic sourcing</a:t>
            </a:r>
          </a:p>
          <a:p>
            <a:pPr algn="ctr"/>
            <a:endParaRPr lang="en-GB" dirty="0">
              <a:solidFill>
                <a:schemeClr val="bg1"/>
              </a:solidFill>
            </a:endParaRPr>
          </a:p>
        </p:txBody>
      </p:sp>
      <p:sp>
        <p:nvSpPr>
          <p:cNvPr id="21" name="TextBox 20">
            <a:extLst>
              <a:ext uri="{FF2B5EF4-FFF2-40B4-BE49-F238E27FC236}">
                <a16:creationId xmlns:a16="http://schemas.microsoft.com/office/drawing/2014/main" id="{BB4B9841-9ACF-4DFB-1259-BD879292C961}"/>
              </a:ext>
            </a:extLst>
          </p:cNvPr>
          <p:cNvSpPr txBox="1"/>
          <p:nvPr/>
        </p:nvSpPr>
        <p:spPr>
          <a:xfrm>
            <a:off x="1217225" y="4744531"/>
            <a:ext cx="833717" cy="854080"/>
          </a:xfrm>
          <a:prstGeom prst="rect">
            <a:avLst/>
          </a:prstGeom>
          <a:noFill/>
        </p:spPr>
        <p:txBody>
          <a:bodyPr wrap="square" rtlCol="0">
            <a:spAutoFit/>
          </a:bodyPr>
          <a:lstStyle/>
          <a:p>
            <a:pPr algn="ctr"/>
            <a:r>
              <a:rPr lang="en-GB" sz="1050" dirty="0">
                <a:solidFill>
                  <a:schemeClr val="bg1"/>
                </a:solidFill>
              </a:rPr>
              <a:t>Fair price and incentives </a:t>
            </a:r>
          </a:p>
          <a:p>
            <a:pPr algn="ctr"/>
            <a:endParaRPr lang="en-GB" dirty="0">
              <a:solidFill>
                <a:schemeClr val="bg1"/>
              </a:solidFill>
            </a:endParaRPr>
          </a:p>
        </p:txBody>
      </p:sp>
      <p:sp>
        <p:nvSpPr>
          <p:cNvPr id="19" name="TextBox 18">
            <a:extLst>
              <a:ext uri="{FF2B5EF4-FFF2-40B4-BE49-F238E27FC236}">
                <a16:creationId xmlns:a16="http://schemas.microsoft.com/office/drawing/2014/main" id="{C3937B65-2514-E157-D4B1-11282C369B00}"/>
              </a:ext>
            </a:extLst>
          </p:cNvPr>
          <p:cNvSpPr txBox="1"/>
          <p:nvPr/>
        </p:nvSpPr>
        <p:spPr>
          <a:xfrm>
            <a:off x="247367" y="4792421"/>
            <a:ext cx="833717" cy="738664"/>
          </a:xfrm>
          <a:prstGeom prst="rect">
            <a:avLst/>
          </a:prstGeom>
          <a:noFill/>
        </p:spPr>
        <p:txBody>
          <a:bodyPr wrap="square" rtlCol="0">
            <a:spAutoFit/>
          </a:bodyPr>
          <a:lstStyle/>
          <a:p>
            <a:pPr algn="ctr"/>
            <a:r>
              <a:rPr lang="en-GB" sz="1050" dirty="0">
                <a:solidFill>
                  <a:schemeClr val="bg1"/>
                </a:solidFill>
              </a:rPr>
              <a:t>Longer term contracts</a:t>
            </a:r>
          </a:p>
          <a:p>
            <a:pPr algn="ctr"/>
            <a:endParaRPr lang="en-GB" sz="1050" dirty="0">
              <a:solidFill>
                <a:schemeClr val="bg1"/>
              </a:solidFill>
            </a:endParaRPr>
          </a:p>
        </p:txBody>
      </p:sp>
      <p:grpSp>
        <p:nvGrpSpPr>
          <p:cNvPr id="68" name="Group 67">
            <a:extLst>
              <a:ext uri="{FF2B5EF4-FFF2-40B4-BE49-F238E27FC236}">
                <a16:creationId xmlns:a16="http://schemas.microsoft.com/office/drawing/2014/main" id="{7F114AA9-C6BF-B24F-7F4F-458BC518020D}"/>
              </a:ext>
            </a:extLst>
          </p:cNvPr>
          <p:cNvGrpSpPr/>
          <p:nvPr/>
        </p:nvGrpSpPr>
        <p:grpSpPr>
          <a:xfrm>
            <a:off x="9625742" y="1443349"/>
            <a:ext cx="1953721" cy="2187864"/>
            <a:chOff x="2898913" y="1500729"/>
            <a:chExt cx="1953721" cy="2187864"/>
          </a:xfrm>
        </p:grpSpPr>
        <p:sp>
          <p:nvSpPr>
            <p:cNvPr id="38" name="Oval 37">
              <a:extLst>
                <a:ext uri="{FF2B5EF4-FFF2-40B4-BE49-F238E27FC236}">
                  <a16:creationId xmlns:a16="http://schemas.microsoft.com/office/drawing/2014/main" id="{7417D107-B4A0-84FF-1D8C-A5D0A8E74017}"/>
                </a:ext>
              </a:extLst>
            </p:cNvPr>
            <p:cNvSpPr/>
            <p:nvPr/>
          </p:nvSpPr>
          <p:spPr>
            <a:xfrm>
              <a:off x="2981702" y="1759593"/>
              <a:ext cx="1284259" cy="12708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GB" sz="1400" dirty="0"/>
            </a:p>
          </p:txBody>
        </p:sp>
        <p:sp>
          <p:nvSpPr>
            <p:cNvPr id="25" name="TextBox 24">
              <a:extLst>
                <a:ext uri="{FF2B5EF4-FFF2-40B4-BE49-F238E27FC236}">
                  <a16:creationId xmlns:a16="http://schemas.microsoft.com/office/drawing/2014/main" id="{1EE2EDF4-D1FC-C30F-B17D-EA33FB414267}"/>
                </a:ext>
              </a:extLst>
            </p:cNvPr>
            <p:cNvSpPr txBox="1"/>
            <p:nvPr/>
          </p:nvSpPr>
          <p:spPr>
            <a:xfrm>
              <a:off x="3140710" y="1818186"/>
              <a:ext cx="891427" cy="1231106"/>
            </a:xfrm>
            <a:prstGeom prst="rect">
              <a:avLst/>
            </a:prstGeom>
            <a:noFill/>
          </p:spPr>
          <p:txBody>
            <a:bodyPr wrap="square" rtlCol="0">
              <a:spAutoFit/>
            </a:bodyPr>
            <a:lstStyle/>
            <a:p>
              <a:pPr algn="ctr"/>
              <a:r>
                <a:rPr lang="en-GB" sz="1400" dirty="0">
                  <a:solidFill>
                    <a:schemeClr val="bg1"/>
                  </a:solidFill>
                </a:rPr>
                <a:t>Living wages and incomes</a:t>
              </a:r>
            </a:p>
            <a:p>
              <a:pPr algn="ctr"/>
              <a:endParaRPr lang="en-GB" dirty="0">
                <a:solidFill>
                  <a:schemeClr val="bg1"/>
                </a:solidFill>
              </a:endParaRPr>
            </a:p>
          </p:txBody>
        </p:sp>
        <p:sp>
          <p:nvSpPr>
            <p:cNvPr id="39" name="Oval 38">
              <a:extLst>
                <a:ext uri="{FF2B5EF4-FFF2-40B4-BE49-F238E27FC236}">
                  <a16:creationId xmlns:a16="http://schemas.microsoft.com/office/drawing/2014/main" id="{C63C0F7A-34BE-A783-22FB-3A68A9ED18DB}"/>
                </a:ext>
              </a:extLst>
            </p:cNvPr>
            <p:cNvSpPr/>
            <p:nvPr/>
          </p:nvSpPr>
          <p:spPr>
            <a:xfrm>
              <a:off x="3932548" y="1500729"/>
              <a:ext cx="807457" cy="855177"/>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dirty="0"/>
            </a:p>
          </p:txBody>
        </p:sp>
        <p:sp>
          <p:nvSpPr>
            <p:cNvPr id="23" name="TextBox 22">
              <a:extLst>
                <a:ext uri="{FF2B5EF4-FFF2-40B4-BE49-F238E27FC236}">
                  <a16:creationId xmlns:a16="http://schemas.microsoft.com/office/drawing/2014/main" id="{60F562F6-8844-4D90-0D41-81FD3F065582}"/>
                </a:ext>
              </a:extLst>
            </p:cNvPr>
            <p:cNvSpPr txBox="1"/>
            <p:nvPr/>
          </p:nvSpPr>
          <p:spPr>
            <a:xfrm>
              <a:off x="3847746" y="1751795"/>
              <a:ext cx="1004888" cy="530915"/>
            </a:xfrm>
            <a:prstGeom prst="rect">
              <a:avLst/>
            </a:prstGeom>
            <a:noFill/>
          </p:spPr>
          <p:txBody>
            <a:bodyPr wrap="square" rtlCol="0">
              <a:spAutoFit/>
            </a:bodyPr>
            <a:lstStyle/>
            <a:p>
              <a:pPr algn="ctr"/>
              <a:r>
                <a:rPr lang="en-GB" sz="1050" dirty="0">
                  <a:solidFill>
                    <a:schemeClr val="bg1"/>
                  </a:solidFill>
                </a:rPr>
                <a:t>Benchmarking</a:t>
              </a:r>
            </a:p>
            <a:p>
              <a:pPr algn="ctr"/>
              <a:endParaRPr lang="en-GB" dirty="0">
                <a:solidFill>
                  <a:schemeClr val="bg1"/>
                </a:solidFill>
              </a:endParaRPr>
            </a:p>
          </p:txBody>
        </p:sp>
        <p:sp>
          <p:nvSpPr>
            <p:cNvPr id="40" name="Oval 39">
              <a:extLst>
                <a:ext uri="{FF2B5EF4-FFF2-40B4-BE49-F238E27FC236}">
                  <a16:creationId xmlns:a16="http://schemas.microsoft.com/office/drawing/2014/main" id="{984EE59C-1896-9DDB-BC85-F0E7BFF8B7BC}"/>
                </a:ext>
              </a:extLst>
            </p:cNvPr>
            <p:cNvSpPr/>
            <p:nvPr/>
          </p:nvSpPr>
          <p:spPr>
            <a:xfrm>
              <a:off x="3947982" y="2513323"/>
              <a:ext cx="807457" cy="855177"/>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dirty="0"/>
            </a:p>
          </p:txBody>
        </p:sp>
        <p:sp>
          <p:nvSpPr>
            <p:cNvPr id="41" name="TextBox 40">
              <a:extLst>
                <a:ext uri="{FF2B5EF4-FFF2-40B4-BE49-F238E27FC236}">
                  <a16:creationId xmlns:a16="http://schemas.microsoft.com/office/drawing/2014/main" id="{9D2A8A72-5DA7-5BAA-B510-B8F7ACDFC5C9}"/>
                </a:ext>
              </a:extLst>
            </p:cNvPr>
            <p:cNvSpPr txBox="1"/>
            <p:nvPr/>
          </p:nvSpPr>
          <p:spPr>
            <a:xfrm>
              <a:off x="3893993" y="2664352"/>
              <a:ext cx="833717" cy="692497"/>
            </a:xfrm>
            <a:prstGeom prst="rect">
              <a:avLst/>
            </a:prstGeom>
            <a:noFill/>
          </p:spPr>
          <p:txBody>
            <a:bodyPr wrap="square" rtlCol="0">
              <a:spAutoFit/>
            </a:bodyPr>
            <a:lstStyle/>
            <a:p>
              <a:pPr algn="ctr"/>
              <a:r>
                <a:rPr lang="en-GB" sz="1050" dirty="0">
                  <a:solidFill>
                    <a:schemeClr val="bg1"/>
                  </a:solidFill>
                </a:rPr>
                <a:t>Sectorial initiatives</a:t>
              </a:r>
            </a:p>
            <a:p>
              <a:pPr algn="ctr"/>
              <a:endParaRPr lang="en-GB" dirty="0">
                <a:solidFill>
                  <a:schemeClr val="bg1"/>
                </a:solidFill>
              </a:endParaRPr>
            </a:p>
          </p:txBody>
        </p:sp>
        <p:sp>
          <p:nvSpPr>
            <p:cNvPr id="42" name="Oval 41">
              <a:extLst>
                <a:ext uri="{FF2B5EF4-FFF2-40B4-BE49-F238E27FC236}">
                  <a16:creationId xmlns:a16="http://schemas.microsoft.com/office/drawing/2014/main" id="{5A924AE4-5A95-D282-586F-5105D63DDE38}"/>
                </a:ext>
              </a:extLst>
            </p:cNvPr>
            <p:cNvSpPr/>
            <p:nvPr/>
          </p:nvSpPr>
          <p:spPr>
            <a:xfrm>
              <a:off x="2968149" y="2833416"/>
              <a:ext cx="807457" cy="855177"/>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dirty="0"/>
            </a:p>
          </p:txBody>
        </p:sp>
        <p:sp>
          <p:nvSpPr>
            <p:cNvPr id="43" name="TextBox 42">
              <a:extLst>
                <a:ext uri="{FF2B5EF4-FFF2-40B4-BE49-F238E27FC236}">
                  <a16:creationId xmlns:a16="http://schemas.microsoft.com/office/drawing/2014/main" id="{5B3FE73A-E164-1E95-43B9-6C49A6E60DEA}"/>
                </a:ext>
              </a:extLst>
            </p:cNvPr>
            <p:cNvSpPr txBox="1"/>
            <p:nvPr/>
          </p:nvSpPr>
          <p:spPr>
            <a:xfrm>
              <a:off x="2898913" y="3125717"/>
              <a:ext cx="960501" cy="530915"/>
            </a:xfrm>
            <a:prstGeom prst="rect">
              <a:avLst/>
            </a:prstGeom>
            <a:noFill/>
          </p:spPr>
          <p:txBody>
            <a:bodyPr wrap="square" rtlCol="0">
              <a:spAutoFit/>
            </a:bodyPr>
            <a:lstStyle/>
            <a:p>
              <a:pPr algn="ctr"/>
              <a:r>
                <a:rPr lang="en-GB" sz="1050" dirty="0">
                  <a:solidFill>
                    <a:schemeClr val="bg1"/>
                  </a:solidFill>
                </a:rPr>
                <a:t>Certification</a:t>
              </a:r>
            </a:p>
            <a:p>
              <a:pPr algn="ctr"/>
              <a:endParaRPr lang="en-GB" dirty="0">
                <a:solidFill>
                  <a:schemeClr val="bg1"/>
                </a:solidFill>
              </a:endParaRPr>
            </a:p>
          </p:txBody>
        </p:sp>
      </p:grpSp>
      <p:grpSp>
        <p:nvGrpSpPr>
          <p:cNvPr id="71" name="Group 70">
            <a:extLst>
              <a:ext uri="{FF2B5EF4-FFF2-40B4-BE49-F238E27FC236}">
                <a16:creationId xmlns:a16="http://schemas.microsoft.com/office/drawing/2014/main" id="{9156C0E2-45F0-89D2-6345-4E5A4623D3BB}"/>
              </a:ext>
            </a:extLst>
          </p:cNvPr>
          <p:cNvGrpSpPr/>
          <p:nvPr/>
        </p:nvGrpSpPr>
        <p:grpSpPr>
          <a:xfrm>
            <a:off x="2504383" y="1432260"/>
            <a:ext cx="2517983" cy="2105704"/>
            <a:chOff x="68668" y="1507762"/>
            <a:chExt cx="2517983" cy="2105704"/>
          </a:xfrm>
        </p:grpSpPr>
        <p:sp>
          <p:nvSpPr>
            <p:cNvPr id="2" name="Oval 1">
              <a:extLst>
                <a:ext uri="{FF2B5EF4-FFF2-40B4-BE49-F238E27FC236}">
                  <a16:creationId xmlns:a16="http://schemas.microsoft.com/office/drawing/2014/main" id="{B614755C-2C7E-78C2-3DD5-91A3A1FBA73F}"/>
                </a:ext>
              </a:extLst>
            </p:cNvPr>
            <p:cNvSpPr/>
            <p:nvPr/>
          </p:nvSpPr>
          <p:spPr>
            <a:xfrm>
              <a:off x="615482" y="1647265"/>
              <a:ext cx="1284259" cy="127089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GB" sz="1400" dirty="0"/>
                <a:t>Supplier selection </a:t>
              </a:r>
            </a:p>
          </p:txBody>
        </p:sp>
        <p:sp>
          <p:nvSpPr>
            <p:cNvPr id="12" name="Oval 11">
              <a:extLst>
                <a:ext uri="{FF2B5EF4-FFF2-40B4-BE49-F238E27FC236}">
                  <a16:creationId xmlns:a16="http://schemas.microsoft.com/office/drawing/2014/main" id="{34F1C083-D64F-2A86-A8D8-42292503FCC9}"/>
                </a:ext>
              </a:extLst>
            </p:cNvPr>
            <p:cNvSpPr/>
            <p:nvPr/>
          </p:nvSpPr>
          <p:spPr>
            <a:xfrm>
              <a:off x="75175" y="2312771"/>
              <a:ext cx="807457" cy="855177"/>
            </a:xfrm>
            <a:prstGeom prst="ellips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dirty="0"/>
            </a:p>
          </p:txBody>
        </p:sp>
        <p:sp>
          <p:nvSpPr>
            <p:cNvPr id="13" name="TextBox 12">
              <a:extLst>
                <a:ext uri="{FF2B5EF4-FFF2-40B4-BE49-F238E27FC236}">
                  <a16:creationId xmlns:a16="http://schemas.microsoft.com/office/drawing/2014/main" id="{01098C80-4B20-635D-E34C-DF2587D0EB82}"/>
                </a:ext>
              </a:extLst>
            </p:cNvPr>
            <p:cNvSpPr txBox="1"/>
            <p:nvPr/>
          </p:nvSpPr>
          <p:spPr>
            <a:xfrm>
              <a:off x="68668" y="2481076"/>
              <a:ext cx="833717" cy="692497"/>
            </a:xfrm>
            <a:prstGeom prst="rect">
              <a:avLst/>
            </a:prstGeom>
            <a:noFill/>
          </p:spPr>
          <p:txBody>
            <a:bodyPr wrap="square" rtlCol="0">
              <a:spAutoFit/>
            </a:bodyPr>
            <a:lstStyle/>
            <a:p>
              <a:pPr algn="ctr"/>
              <a:r>
                <a:rPr lang="en-GB" sz="1050" dirty="0">
                  <a:solidFill>
                    <a:schemeClr val="bg1"/>
                  </a:solidFill>
                </a:rPr>
                <a:t>Source </a:t>
              </a:r>
            </a:p>
            <a:p>
              <a:pPr algn="ctr"/>
              <a:r>
                <a:rPr lang="en-GB" sz="1050" dirty="0">
                  <a:solidFill>
                    <a:schemeClr val="bg1"/>
                  </a:solidFill>
                </a:rPr>
                <a:t>direct</a:t>
              </a:r>
            </a:p>
            <a:p>
              <a:pPr algn="ctr"/>
              <a:endParaRPr lang="en-GB" dirty="0">
                <a:solidFill>
                  <a:schemeClr val="bg1"/>
                </a:solidFill>
              </a:endParaRPr>
            </a:p>
          </p:txBody>
        </p:sp>
        <p:sp>
          <p:nvSpPr>
            <p:cNvPr id="28" name="Oval 27">
              <a:extLst>
                <a:ext uri="{FF2B5EF4-FFF2-40B4-BE49-F238E27FC236}">
                  <a16:creationId xmlns:a16="http://schemas.microsoft.com/office/drawing/2014/main" id="{AA8E8B3F-5ADF-EB3F-10D2-B63A6EAB3748}"/>
                </a:ext>
              </a:extLst>
            </p:cNvPr>
            <p:cNvSpPr/>
            <p:nvPr/>
          </p:nvSpPr>
          <p:spPr>
            <a:xfrm>
              <a:off x="1589397" y="2373294"/>
              <a:ext cx="807457" cy="855177"/>
            </a:xfrm>
            <a:prstGeom prst="ellips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dirty="0"/>
            </a:p>
          </p:txBody>
        </p:sp>
        <p:sp>
          <p:nvSpPr>
            <p:cNvPr id="29" name="TextBox 28">
              <a:extLst>
                <a:ext uri="{FF2B5EF4-FFF2-40B4-BE49-F238E27FC236}">
                  <a16:creationId xmlns:a16="http://schemas.microsoft.com/office/drawing/2014/main" id="{9054EE48-D55C-EF27-E957-386A6B547B5F}"/>
                </a:ext>
              </a:extLst>
            </p:cNvPr>
            <p:cNvSpPr txBox="1"/>
            <p:nvPr/>
          </p:nvSpPr>
          <p:spPr>
            <a:xfrm>
              <a:off x="1520048" y="2492981"/>
              <a:ext cx="833717" cy="854080"/>
            </a:xfrm>
            <a:prstGeom prst="rect">
              <a:avLst/>
            </a:prstGeom>
            <a:noFill/>
          </p:spPr>
          <p:txBody>
            <a:bodyPr wrap="square" rtlCol="0">
              <a:spAutoFit/>
            </a:bodyPr>
            <a:lstStyle/>
            <a:p>
              <a:pPr algn="ctr"/>
              <a:r>
                <a:rPr lang="en-GB" sz="1050" dirty="0">
                  <a:solidFill>
                    <a:schemeClr val="bg1"/>
                  </a:solidFill>
                </a:rPr>
                <a:t>Shorten supply chain</a:t>
              </a:r>
            </a:p>
            <a:p>
              <a:pPr algn="ctr"/>
              <a:endParaRPr lang="en-GB" dirty="0">
                <a:solidFill>
                  <a:schemeClr val="bg1"/>
                </a:solidFill>
              </a:endParaRPr>
            </a:p>
          </p:txBody>
        </p:sp>
        <p:sp>
          <p:nvSpPr>
            <p:cNvPr id="30" name="Oval 29">
              <a:extLst>
                <a:ext uri="{FF2B5EF4-FFF2-40B4-BE49-F238E27FC236}">
                  <a16:creationId xmlns:a16="http://schemas.microsoft.com/office/drawing/2014/main" id="{A9228B43-7CAA-0A14-E74B-ECD0D0EDD29F}"/>
                </a:ext>
              </a:extLst>
            </p:cNvPr>
            <p:cNvSpPr/>
            <p:nvPr/>
          </p:nvSpPr>
          <p:spPr>
            <a:xfrm>
              <a:off x="1721322" y="1507762"/>
              <a:ext cx="807457" cy="855177"/>
            </a:xfrm>
            <a:prstGeom prst="ellips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dirty="0"/>
            </a:p>
          </p:txBody>
        </p:sp>
        <p:sp>
          <p:nvSpPr>
            <p:cNvPr id="31" name="TextBox 30">
              <a:extLst>
                <a:ext uri="{FF2B5EF4-FFF2-40B4-BE49-F238E27FC236}">
                  <a16:creationId xmlns:a16="http://schemas.microsoft.com/office/drawing/2014/main" id="{865D1006-4F93-7A06-34D3-D0A0C966BD42}"/>
                </a:ext>
              </a:extLst>
            </p:cNvPr>
            <p:cNvSpPr txBox="1"/>
            <p:nvPr/>
          </p:nvSpPr>
          <p:spPr>
            <a:xfrm>
              <a:off x="1673196" y="1600974"/>
              <a:ext cx="913455" cy="854080"/>
            </a:xfrm>
            <a:prstGeom prst="rect">
              <a:avLst/>
            </a:prstGeom>
            <a:noFill/>
          </p:spPr>
          <p:txBody>
            <a:bodyPr wrap="square" rtlCol="0">
              <a:spAutoFit/>
            </a:bodyPr>
            <a:lstStyle/>
            <a:p>
              <a:pPr algn="ctr"/>
              <a:r>
                <a:rPr lang="en-GB" sz="1050" dirty="0">
                  <a:solidFill>
                    <a:schemeClr val="bg1"/>
                  </a:solidFill>
                </a:rPr>
                <a:t>Evaluate performance in tendering</a:t>
              </a:r>
            </a:p>
            <a:p>
              <a:pPr algn="ctr"/>
              <a:endParaRPr lang="en-GB" dirty="0">
                <a:solidFill>
                  <a:schemeClr val="bg1"/>
                </a:solidFill>
              </a:endParaRPr>
            </a:p>
          </p:txBody>
        </p:sp>
        <p:sp>
          <p:nvSpPr>
            <p:cNvPr id="46" name="Oval 45">
              <a:extLst>
                <a:ext uri="{FF2B5EF4-FFF2-40B4-BE49-F238E27FC236}">
                  <a16:creationId xmlns:a16="http://schemas.microsoft.com/office/drawing/2014/main" id="{BA1E3A1C-173F-617B-CA5E-25C2DD574BC0}"/>
                </a:ext>
              </a:extLst>
            </p:cNvPr>
            <p:cNvSpPr/>
            <p:nvPr/>
          </p:nvSpPr>
          <p:spPr>
            <a:xfrm>
              <a:off x="795553" y="2758289"/>
              <a:ext cx="807457" cy="855177"/>
            </a:xfrm>
            <a:prstGeom prst="ellips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dirty="0"/>
            </a:p>
          </p:txBody>
        </p:sp>
        <p:sp>
          <p:nvSpPr>
            <p:cNvPr id="47" name="TextBox 46">
              <a:extLst>
                <a:ext uri="{FF2B5EF4-FFF2-40B4-BE49-F238E27FC236}">
                  <a16:creationId xmlns:a16="http://schemas.microsoft.com/office/drawing/2014/main" id="{90C17CCD-8050-46F9-3DDF-12C22720495A}"/>
                </a:ext>
              </a:extLst>
            </p:cNvPr>
            <p:cNvSpPr txBox="1"/>
            <p:nvPr/>
          </p:nvSpPr>
          <p:spPr>
            <a:xfrm>
              <a:off x="720337" y="3018927"/>
              <a:ext cx="960501" cy="530915"/>
            </a:xfrm>
            <a:prstGeom prst="rect">
              <a:avLst/>
            </a:prstGeom>
            <a:noFill/>
          </p:spPr>
          <p:txBody>
            <a:bodyPr wrap="square" rtlCol="0">
              <a:spAutoFit/>
            </a:bodyPr>
            <a:lstStyle/>
            <a:p>
              <a:pPr algn="ctr"/>
              <a:r>
                <a:rPr lang="en-GB" sz="1050" dirty="0">
                  <a:solidFill>
                    <a:schemeClr val="bg1"/>
                  </a:solidFill>
                </a:rPr>
                <a:t>Transparency</a:t>
              </a:r>
            </a:p>
            <a:p>
              <a:pPr algn="ctr"/>
              <a:endParaRPr lang="en-GB" dirty="0">
                <a:solidFill>
                  <a:schemeClr val="bg1"/>
                </a:solidFill>
              </a:endParaRPr>
            </a:p>
          </p:txBody>
        </p:sp>
      </p:grpSp>
      <p:grpSp>
        <p:nvGrpSpPr>
          <p:cNvPr id="69" name="Group 68">
            <a:extLst>
              <a:ext uri="{FF2B5EF4-FFF2-40B4-BE49-F238E27FC236}">
                <a16:creationId xmlns:a16="http://schemas.microsoft.com/office/drawing/2014/main" id="{00EA026F-FD93-AE05-4386-9AE3CCE43754}"/>
              </a:ext>
            </a:extLst>
          </p:cNvPr>
          <p:cNvGrpSpPr/>
          <p:nvPr/>
        </p:nvGrpSpPr>
        <p:grpSpPr>
          <a:xfrm>
            <a:off x="9645635" y="3852599"/>
            <a:ext cx="2027483" cy="2104836"/>
            <a:chOff x="2946977" y="3502092"/>
            <a:chExt cx="2027483" cy="2104836"/>
          </a:xfrm>
        </p:grpSpPr>
        <p:sp>
          <p:nvSpPr>
            <p:cNvPr id="44" name="Oval 43">
              <a:extLst>
                <a:ext uri="{FF2B5EF4-FFF2-40B4-BE49-F238E27FC236}">
                  <a16:creationId xmlns:a16="http://schemas.microsoft.com/office/drawing/2014/main" id="{702642EC-9A02-ADE8-00E4-A86F1BA31E43}"/>
                </a:ext>
              </a:extLst>
            </p:cNvPr>
            <p:cNvSpPr/>
            <p:nvPr/>
          </p:nvSpPr>
          <p:spPr>
            <a:xfrm>
              <a:off x="3205616" y="3725706"/>
              <a:ext cx="1284259" cy="12708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GB" sz="1400" dirty="0"/>
            </a:p>
          </p:txBody>
        </p:sp>
        <p:sp>
          <p:nvSpPr>
            <p:cNvPr id="45" name="Oval 44">
              <a:extLst>
                <a:ext uri="{FF2B5EF4-FFF2-40B4-BE49-F238E27FC236}">
                  <a16:creationId xmlns:a16="http://schemas.microsoft.com/office/drawing/2014/main" id="{5BED7019-77EA-5EDF-CD59-FEC115CFD084}"/>
                </a:ext>
              </a:extLst>
            </p:cNvPr>
            <p:cNvSpPr/>
            <p:nvPr/>
          </p:nvSpPr>
          <p:spPr>
            <a:xfrm>
              <a:off x="4153874" y="3502092"/>
              <a:ext cx="807457" cy="855177"/>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solidFill>
                  <a:schemeClr val="bg1"/>
                </a:solidFill>
              </a:endParaRPr>
            </a:p>
          </p:txBody>
        </p:sp>
        <p:sp>
          <p:nvSpPr>
            <p:cNvPr id="48" name="TextBox 47">
              <a:extLst>
                <a:ext uri="{FF2B5EF4-FFF2-40B4-BE49-F238E27FC236}">
                  <a16:creationId xmlns:a16="http://schemas.microsoft.com/office/drawing/2014/main" id="{06E63C25-8E66-82A7-089C-26E502B1081D}"/>
                </a:ext>
              </a:extLst>
            </p:cNvPr>
            <p:cNvSpPr txBox="1"/>
            <p:nvPr/>
          </p:nvSpPr>
          <p:spPr>
            <a:xfrm>
              <a:off x="3146794" y="4002747"/>
              <a:ext cx="1343081" cy="738664"/>
            </a:xfrm>
            <a:prstGeom prst="rect">
              <a:avLst/>
            </a:prstGeom>
            <a:noFill/>
          </p:spPr>
          <p:txBody>
            <a:bodyPr wrap="square" rtlCol="0">
              <a:spAutoFit/>
            </a:bodyPr>
            <a:lstStyle/>
            <a:p>
              <a:pPr algn="ctr"/>
              <a:r>
                <a:rPr lang="en-GB" sz="1400" dirty="0">
                  <a:solidFill>
                    <a:schemeClr val="bg1"/>
                  </a:solidFill>
                </a:rPr>
                <a:t>Gender equality &amp; empowerment</a:t>
              </a:r>
              <a:endParaRPr lang="en-GB" dirty="0">
                <a:solidFill>
                  <a:schemeClr val="bg1"/>
                </a:solidFill>
              </a:endParaRPr>
            </a:p>
          </p:txBody>
        </p:sp>
        <p:sp>
          <p:nvSpPr>
            <p:cNvPr id="49" name="TextBox 48">
              <a:extLst>
                <a:ext uri="{FF2B5EF4-FFF2-40B4-BE49-F238E27FC236}">
                  <a16:creationId xmlns:a16="http://schemas.microsoft.com/office/drawing/2014/main" id="{413FC49E-2D0F-3F3C-E570-5A36A4E44A39}"/>
                </a:ext>
              </a:extLst>
            </p:cNvPr>
            <p:cNvSpPr txBox="1"/>
            <p:nvPr/>
          </p:nvSpPr>
          <p:spPr>
            <a:xfrm>
              <a:off x="4140743" y="3698665"/>
              <a:ext cx="833717" cy="692497"/>
            </a:xfrm>
            <a:prstGeom prst="rect">
              <a:avLst/>
            </a:prstGeom>
            <a:noFill/>
          </p:spPr>
          <p:txBody>
            <a:bodyPr wrap="square" rtlCol="0">
              <a:spAutoFit/>
            </a:bodyPr>
            <a:lstStyle/>
            <a:p>
              <a:pPr algn="ctr"/>
              <a:r>
                <a:rPr lang="en-GB" sz="1050" dirty="0">
                  <a:solidFill>
                    <a:schemeClr val="bg1"/>
                  </a:solidFill>
                </a:rPr>
                <a:t>Gender Strategy</a:t>
              </a:r>
            </a:p>
            <a:p>
              <a:pPr algn="ctr"/>
              <a:endParaRPr lang="en-GB" dirty="0">
                <a:solidFill>
                  <a:schemeClr val="bg1"/>
                </a:solidFill>
              </a:endParaRPr>
            </a:p>
          </p:txBody>
        </p:sp>
        <p:sp>
          <p:nvSpPr>
            <p:cNvPr id="50" name="Oval 49">
              <a:extLst>
                <a:ext uri="{FF2B5EF4-FFF2-40B4-BE49-F238E27FC236}">
                  <a16:creationId xmlns:a16="http://schemas.microsoft.com/office/drawing/2014/main" id="{42F9902C-F72C-C62A-E777-842F48C55B38}"/>
                </a:ext>
              </a:extLst>
            </p:cNvPr>
            <p:cNvSpPr/>
            <p:nvPr/>
          </p:nvSpPr>
          <p:spPr>
            <a:xfrm>
              <a:off x="3997083" y="4658761"/>
              <a:ext cx="807457" cy="855177"/>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solidFill>
                  <a:schemeClr val="bg1"/>
                </a:solidFill>
              </a:endParaRPr>
            </a:p>
          </p:txBody>
        </p:sp>
        <p:sp>
          <p:nvSpPr>
            <p:cNvPr id="51" name="TextBox 50">
              <a:extLst>
                <a:ext uri="{FF2B5EF4-FFF2-40B4-BE49-F238E27FC236}">
                  <a16:creationId xmlns:a16="http://schemas.microsoft.com/office/drawing/2014/main" id="{D4E60166-0B6F-B03F-9682-6DC7BC698F93}"/>
                </a:ext>
              </a:extLst>
            </p:cNvPr>
            <p:cNvSpPr txBox="1"/>
            <p:nvPr/>
          </p:nvSpPr>
          <p:spPr>
            <a:xfrm>
              <a:off x="3932548" y="4833092"/>
              <a:ext cx="983982" cy="692497"/>
            </a:xfrm>
            <a:prstGeom prst="rect">
              <a:avLst/>
            </a:prstGeom>
            <a:noFill/>
          </p:spPr>
          <p:txBody>
            <a:bodyPr wrap="square" rtlCol="0">
              <a:spAutoFit/>
            </a:bodyPr>
            <a:lstStyle/>
            <a:p>
              <a:pPr algn="ctr"/>
              <a:r>
                <a:rPr lang="en-GB" sz="1050" dirty="0">
                  <a:solidFill>
                    <a:schemeClr val="bg1"/>
                  </a:solidFill>
                </a:rPr>
                <a:t>Gender Data requirements</a:t>
              </a:r>
            </a:p>
            <a:p>
              <a:pPr algn="ctr"/>
              <a:endParaRPr lang="en-GB" dirty="0">
                <a:solidFill>
                  <a:schemeClr val="bg1"/>
                </a:solidFill>
              </a:endParaRPr>
            </a:p>
          </p:txBody>
        </p:sp>
        <p:sp>
          <p:nvSpPr>
            <p:cNvPr id="52" name="Oval 51">
              <a:extLst>
                <a:ext uri="{FF2B5EF4-FFF2-40B4-BE49-F238E27FC236}">
                  <a16:creationId xmlns:a16="http://schemas.microsoft.com/office/drawing/2014/main" id="{02A3346F-6AE5-2BBA-6CB3-A3E9676D517C}"/>
                </a:ext>
              </a:extLst>
            </p:cNvPr>
            <p:cNvSpPr/>
            <p:nvPr/>
          </p:nvSpPr>
          <p:spPr>
            <a:xfrm>
              <a:off x="3040288" y="4751751"/>
              <a:ext cx="807457" cy="855177"/>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solidFill>
                  <a:schemeClr val="bg1"/>
                </a:solidFill>
              </a:endParaRPr>
            </a:p>
          </p:txBody>
        </p:sp>
        <p:sp>
          <p:nvSpPr>
            <p:cNvPr id="53" name="TextBox 52">
              <a:extLst>
                <a:ext uri="{FF2B5EF4-FFF2-40B4-BE49-F238E27FC236}">
                  <a16:creationId xmlns:a16="http://schemas.microsoft.com/office/drawing/2014/main" id="{ECA283C2-17BA-AD18-B97C-33D96369E660}"/>
                </a:ext>
              </a:extLst>
            </p:cNvPr>
            <p:cNvSpPr txBox="1"/>
            <p:nvPr/>
          </p:nvSpPr>
          <p:spPr>
            <a:xfrm>
              <a:off x="2946977" y="4905017"/>
              <a:ext cx="953304" cy="692497"/>
            </a:xfrm>
            <a:prstGeom prst="rect">
              <a:avLst/>
            </a:prstGeom>
            <a:noFill/>
          </p:spPr>
          <p:txBody>
            <a:bodyPr wrap="square" rtlCol="0">
              <a:spAutoFit/>
            </a:bodyPr>
            <a:lstStyle/>
            <a:p>
              <a:pPr algn="ctr"/>
              <a:r>
                <a:rPr lang="en-GB" sz="1050" dirty="0">
                  <a:solidFill>
                    <a:schemeClr val="bg1"/>
                  </a:solidFill>
                </a:rPr>
                <a:t>Gender programmes</a:t>
              </a:r>
            </a:p>
            <a:p>
              <a:pPr algn="ctr"/>
              <a:endParaRPr lang="en-GB" dirty="0">
                <a:solidFill>
                  <a:schemeClr val="bg1"/>
                </a:solidFill>
              </a:endParaRPr>
            </a:p>
          </p:txBody>
        </p:sp>
      </p:grpSp>
      <p:sp>
        <p:nvSpPr>
          <p:cNvPr id="54" name="Oval 53">
            <a:extLst>
              <a:ext uri="{FF2B5EF4-FFF2-40B4-BE49-F238E27FC236}">
                <a16:creationId xmlns:a16="http://schemas.microsoft.com/office/drawing/2014/main" id="{FEF29D4A-F2B1-EC65-3A0D-457F455705B0}"/>
              </a:ext>
            </a:extLst>
          </p:cNvPr>
          <p:cNvSpPr/>
          <p:nvPr/>
        </p:nvSpPr>
        <p:spPr>
          <a:xfrm>
            <a:off x="7911670" y="4029353"/>
            <a:ext cx="1284259" cy="12708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GB" sz="1400" dirty="0"/>
              <a:t>Social Dialogue </a:t>
            </a:r>
          </a:p>
        </p:txBody>
      </p:sp>
      <p:sp>
        <p:nvSpPr>
          <p:cNvPr id="55" name="Oval 54">
            <a:extLst>
              <a:ext uri="{FF2B5EF4-FFF2-40B4-BE49-F238E27FC236}">
                <a16:creationId xmlns:a16="http://schemas.microsoft.com/office/drawing/2014/main" id="{7C93D26B-9C29-006C-5343-210930662D98}"/>
              </a:ext>
            </a:extLst>
          </p:cNvPr>
          <p:cNvSpPr/>
          <p:nvPr/>
        </p:nvSpPr>
        <p:spPr>
          <a:xfrm>
            <a:off x="8838177" y="3708875"/>
            <a:ext cx="807457" cy="855177"/>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solidFill>
                <a:schemeClr val="bg1"/>
              </a:solidFill>
            </a:endParaRPr>
          </a:p>
        </p:txBody>
      </p:sp>
      <p:sp>
        <p:nvSpPr>
          <p:cNvPr id="56" name="TextBox 55">
            <a:extLst>
              <a:ext uri="{FF2B5EF4-FFF2-40B4-BE49-F238E27FC236}">
                <a16:creationId xmlns:a16="http://schemas.microsoft.com/office/drawing/2014/main" id="{FA6A1472-AAAA-7419-FE97-7426BFCCEBC2}"/>
              </a:ext>
            </a:extLst>
          </p:cNvPr>
          <p:cNvSpPr txBox="1"/>
          <p:nvPr/>
        </p:nvSpPr>
        <p:spPr>
          <a:xfrm>
            <a:off x="8838177" y="4014729"/>
            <a:ext cx="833717" cy="530915"/>
          </a:xfrm>
          <a:prstGeom prst="rect">
            <a:avLst/>
          </a:prstGeom>
          <a:noFill/>
        </p:spPr>
        <p:txBody>
          <a:bodyPr wrap="square" rtlCol="0">
            <a:spAutoFit/>
          </a:bodyPr>
          <a:lstStyle/>
          <a:p>
            <a:pPr algn="ctr"/>
            <a:r>
              <a:rPr lang="en-GB" sz="1050" dirty="0">
                <a:solidFill>
                  <a:schemeClr val="bg1"/>
                </a:solidFill>
              </a:rPr>
              <a:t>Advocacy</a:t>
            </a:r>
          </a:p>
          <a:p>
            <a:pPr algn="ctr"/>
            <a:endParaRPr lang="en-GB" dirty="0">
              <a:solidFill>
                <a:schemeClr val="bg1"/>
              </a:solidFill>
            </a:endParaRPr>
          </a:p>
        </p:txBody>
      </p:sp>
      <p:sp>
        <p:nvSpPr>
          <p:cNvPr id="57" name="Oval 56">
            <a:extLst>
              <a:ext uri="{FF2B5EF4-FFF2-40B4-BE49-F238E27FC236}">
                <a16:creationId xmlns:a16="http://schemas.microsoft.com/office/drawing/2014/main" id="{4F7CBC6D-6828-5402-21E5-BC0DCF36CF39}"/>
              </a:ext>
            </a:extLst>
          </p:cNvPr>
          <p:cNvSpPr/>
          <p:nvPr/>
        </p:nvSpPr>
        <p:spPr>
          <a:xfrm>
            <a:off x="8813045" y="4778412"/>
            <a:ext cx="807457" cy="855177"/>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solidFill>
                <a:schemeClr val="bg1"/>
              </a:solidFill>
            </a:endParaRPr>
          </a:p>
        </p:txBody>
      </p:sp>
      <p:sp>
        <p:nvSpPr>
          <p:cNvPr id="58" name="TextBox 57">
            <a:extLst>
              <a:ext uri="{FF2B5EF4-FFF2-40B4-BE49-F238E27FC236}">
                <a16:creationId xmlns:a16="http://schemas.microsoft.com/office/drawing/2014/main" id="{48817851-647F-2DE1-1DBC-866DFC5433E1}"/>
              </a:ext>
            </a:extLst>
          </p:cNvPr>
          <p:cNvSpPr txBox="1"/>
          <p:nvPr/>
        </p:nvSpPr>
        <p:spPr>
          <a:xfrm>
            <a:off x="8747922" y="4916953"/>
            <a:ext cx="923444" cy="692497"/>
          </a:xfrm>
          <a:prstGeom prst="rect">
            <a:avLst/>
          </a:prstGeom>
          <a:noFill/>
        </p:spPr>
        <p:txBody>
          <a:bodyPr wrap="square" rtlCol="0">
            <a:spAutoFit/>
          </a:bodyPr>
          <a:lstStyle/>
          <a:p>
            <a:pPr algn="ctr"/>
            <a:r>
              <a:rPr lang="en-GB" sz="1050" dirty="0">
                <a:solidFill>
                  <a:schemeClr val="bg1"/>
                </a:solidFill>
              </a:rPr>
              <a:t>Union engagement</a:t>
            </a:r>
          </a:p>
          <a:p>
            <a:pPr algn="ctr"/>
            <a:endParaRPr lang="en-GB" dirty="0">
              <a:solidFill>
                <a:schemeClr val="bg1"/>
              </a:solidFill>
            </a:endParaRPr>
          </a:p>
        </p:txBody>
      </p:sp>
      <p:grpSp>
        <p:nvGrpSpPr>
          <p:cNvPr id="70" name="Group 69">
            <a:extLst>
              <a:ext uri="{FF2B5EF4-FFF2-40B4-BE49-F238E27FC236}">
                <a16:creationId xmlns:a16="http://schemas.microsoft.com/office/drawing/2014/main" id="{0C447F86-D77E-C32E-DEB1-D494641C0973}"/>
              </a:ext>
            </a:extLst>
          </p:cNvPr>
          <p:cNvGrpSpPr/>
          <p:nvPr/>
        </p:nvGrpSpPr>
        <p:grpSpPr>
          <a:xfrm>
            <a:off x="554390" y="1326915"/>
            <a:ext cx="1830374" cy="2187982"/>
            <a:chOff x="5540170" y="3567838"/>
            <a:chExt cx="1830374" cy="2187982"/>
          </a:xfrm>
        </p:grpSpPr>
        <p:sp>
          <p:nvSpPr>
            <p:cNvPr id="61" name="Oval 60">
              <a:extLst>
                <a:ext uri="{FF2B5EF4-FFF2-40B4-BE49-F238E27FC236}">
                  <a16:creationId xmlns:a16="http://schemas.microsoft.com/office/drawing/2014/main" id="{C9D96C3E-E24F-4768-A127-A8E3F16B2672}"/>
                </a:ext>
              </a:extLst>
            </p:cNvPr>
            <p:cNvSpPr/>
            <p:nvPr/>
          </p:nvSpPr>
          <p:spPr>
            <a:xfrm>
              <a:off x="5540170" y="3796806"/>
              <a:ext cx="1284259" cy="12708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1400" dirty="0"/>
                <a:t>Enhanced Due Diligence</a:t>
              </a:r>
            </a:p>
          </p:txBody>
        </p:sp>
        <p:sp>
          <p:nvSpPr>
            <p:cNvPr id="62" name="Oval 61">
              <a:extLst>
                <a:ext uri="{FF2B5EF4-FFF2-40B4-BE49-F238E27FC236}">
                  <a16:creationId xmlns:a16="http://schemas.microsoft.com/office/drawing/2014/main" id="{7BEDF45F-7F4A-C0BD-E5B1-A3B0F4112E5B}"/>
                </a:ext>
              </a:extLst>
            </p:cNvPr>
            <p:cNvSpPr/>
            <p:nvPr/>
          </p:nvSpPr>
          <p:spPr>
            <a:xfrm>
              <a:off x="6563087" y="3567838"/>
              <a:ext cx="807457" cy="855177"/>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dirty="0"/>
            </a:p>
          </p:txBody>
        </p:sp>
        <p:sp>
          <p:nvSpPr>
            <p:cNvPr id="63" name="TextBox 62">
              <a:extLst>
                <a:ext uri="{FF2B5EF4-FFF2-40B4-BE49-F238E27FC236}">
                  <a16:creationId xmlns:a16="http://schemas.microsoft.com/office/drawing/2014/main" id="{93C87C77-A165-3307-8224-E8943E60A8B5}"/>
                </a:ext>
              </a:extLst>
            </p:cNvPr>
            <p:cNvSpPr txBox="1"/>
            <p:nvPr/>
          </p:nvSpPr>
          <p:spPr>
            <a:xfrm>
              <a:off x="6536827" y="3754392"/>
              <a:ext cx="833717" cy="692497"/>
            </a:xfrm>
            <a:prstGeom prst="rect">
              <a:avLst/>
            </a:prstGeom>
            <a:noFill/>
          </p:spPr>
          <p:txBody>
            <a:bodyPr wrap="square" rtlCol="0">
              <a:spAutoFit/>
            </a:bodyPr>
            <a:lstStyle/>
            <a:p>
              <a:pPr algn="ctr"/>
              <a:r>
                <a:rPr lang="en-GB" sz="1050" dirty="0">
                  <a:solidFill>
                    <a:schemeClr val="bg1"/>
                  </a:solidFill>
                </a:rPr>
                <a:t>Policies and SOP’s</a:t>
              </a:r>
            </a:p>
            <a:p>
              <a:pPr algn="ctr"/>
              <a:endParaRPr lang="en-GB" dirty="0">
                <a:solidFill>
                  <a:schemeClr val="bg1"/>
                </a:solidFill>
              </a:endParaRPr>
            </a:p>
          </p:txBody>
        </p:sp>
        <p:sp>
          <p:nvSpPr>
            <p:cNvPr id="64" name="Oval 63">
              <a:extLst>
                <a:ext uri="{FF2B5EF4-FFF2-40B4-BE49-F238E27FC236}">
                  <a16:creationId xmlns:a16="http://schemas.microsoft.com/office/drawing/2014/main" id="{23ED29D5-7769-75E8-A2FD-DCAE3AF28A0A}"/>
                </a:ext>
              </a:extLst>
            </p:cNvPr>
            <p:cNvSpPr/>
            <p:nvPr/>
          </p:nvSpPr>
          <p:spPr>
            <a:xfrm>
              <a:off x="6536827" y="4479795"/>
              <a:ext cx="807457" cy="855177"/>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dirty="0"/>
            </a:p>
          </p:txBody>
        </p:sp>
        <p:sp>
          <p:nvSpPr>
            <p:cNvPr id="65" name="TextBox 64">
              <a:extLst>
                <a:ext uri="{FF2B5EF4-FFF2-40B4-BE49-F238E27FC236}">
                  <a16:creationId xmlns:a16="http://schemas.microsoft.com/office/drawing/2014/main" id="{49FDCDD2-3336-B795-C60B-E31BBBA0D8C9}"/>
                </a:ext>
              </a:extLst>
            </p:cNvPr>
            <p:cNvSpPr txBox="1"/>
            <p:nvPr/>
          </p:nvSpPr>
          <p:spPr>
            <a:xfrm>
              <a:off x="6510567" y="4658761"/>
              <a:ext cx="833717" cy="692497"/>
            </a:xfrm>
            <a:prstGeom prst="rect">
              <a:avLst/>
            </a:prstGeom>
            <a:noFill/>
          </p:spPr>
          <p:txBody>
            <a:bodyPr wrap="square" rtlCol="0">
              <a:spAutoFit/>
            </a:bodyPr>
            <a:lstStyle/>
            <a:p>
              <a:pPr algn="ctr"/>
              <a:r>
                <a:rPr lang="en-GB" sz="1050" dirty="0">
                  <a:solidFill>
                    <a:schemeClr val="bg1"/>
                  </a:solidFill>
                </a:rPr>
                <a:t>Risk assessment</a:t>
              </a:r>
            </a:p>
            <a:p>
              <a:pPr algn="ctr"/>
              <a:endParaRPr lang="en-GB" dirty="0">
                <a:solidFill>
                  <a:schemeClr val="bg1"/>
                </a:solidFill>
              </a:endParaRPr>
            </a:p>
          </p:txBody>
        </p:sp>
        <p:sp>
          <p:nvSpPr>
            <p:cNvPr id="66" name="Oval 65">
              <a:extLst>
                <a:ext uri="{FF2B5EF4-FFF2-40B4-BE49-F238E27FC236}">
                  <a16:creationId xmlns:a16="http://schemas.microsoft.com/office/drawing/2014/main" id="{67612686-17BE-8CBE-E7BE-C9D0871ED300}"/>
                </a:ext>
              </a:extLst>
            </p:cNvPr>
            <p:cNvSpPr/>
            <p:nvPr/>
          </p:nvSpPr>
          <p:spPr>
            <a:xfrm>
              <a:off x="5766146" y="4900643"/>
              <a:ext cx="807457" cy="855177"/>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dirty="0"/>
            </a:p>
          </p:txBody>
        </p:sp>
        <p:sp>
          <p:nvSpPr>
            <p:cNvPr id="67" name="TextBox 66">
              <a:extLst>
                <a:ext uri="{FF2B5EF4-FFF2-40B4-BE49-F238E27FC236}">
                  <a16:creationId xmlns:a16="http://schemas.microsoft.com/office/drawing/2014/main" id="{2282A897-E879-801F-B382-0658AF4A3DD6}"/>
                </a:ext>
              </a:extLst>
            </p:cNvPr>
            <p:cNvSpPr txBox="1"/>
            <p:nvPr/>
          </p:nvSpPr>
          <p:spPr>
            <a:xfrm>
              <a:off x="5697872" y="5148862"/>
              <a:ext cx="953304" cy="530915"/>
            </a:xfrm>
            <a:prstGeom prst="rect">
              <a:avLst/>
            </a:prstGeom>
            <a:noFill/>
          </p:spPr>
          <p:txBody>
            <a:bodyPr wrap="square" rtlCol="0">
              <a:spAutoFit/>
            </a:bodyPr>
            <a:lstStyle/>
            <a:p>
              <a:pPr algn="ctr"/>
              <a:r>
                <a:rPr lang="en-GB" sz="1050" dirty="0">
                  <a:solidFill>
                    <a:schemeClr val="bg1"/>
                  </a:solidFill>
                </a:rPr>
                <a:t>Governance</a:t>
              </a:r>
            </a:p>
            <a:p>
              <a:pPr algn="ctr"/>
              <a:endParaRPr lang="en-GB" dirty="0">
                <a:solidFill>
                  <a:schemeClr val="bg1"/>
                </a:solidFill>
              </a:endParaRPr>
            </a:p>
          </p:txBody>
        </p:sp>
      </p:grpSp>
      <p:sp>
        <p:nvSpPr>
          <p:cNvPr id="59" name="Oval 58">
            <a:extLst>
              <a:ext uri="{FF2B5EF4-FFF2-40B4-BE49-F238E27FC236}">
                <a16:creationId xmlns:a16="http://schemas.microsoft.com/office/drawing/2014/main" id="{A3E36BA0-5CFD-75C9-142C-C30A8166D3F1}"/>
              </a:ext>
            </a:extLst>
          </p:cNvPr>
          <p:cNvSpPr/>
          <p:nvPr/>
        </p:nvSpPr>
        <p:spPr>
          <a:xfrm>
            <a:off x="7909284" y="4978002"/>
            <a:ext cx="807457" cy="855177"/>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solidFill>
                <a:schemeClr val="bg1"/>
              </a:solidFill>
            </a:endParaRPr>
          </a:p>
        </p:txBody>
      </p:sp>
      <p:sp>
        <p:nvSpPr>
          <p:cNvPr id="60" name="TextBox 59">
            <a:extLst>
              <a:ext uri="{FF2B5EF4-FFF2-40B4-BE49-F238E27FC236}">
                <a16:creationId xmlns:a16="http://schemas.microsoft.com/office/drawing/2014/main" id="{9A88DFB1-99E9-4F0A-1827-6295A4C6AE17}"/>
              </a:ext>
            </a:extLst>
          </p:cNvPr>
          <p:cNvSpPr txBox="1"/>
          <p:nvPr/>
        </p:nvSpPr>
        <p:spPr>
          <a:xfrm>
            <a:off x="7850209" y="5089489"/>
            <a:ext cx="923444" cy="854080"/>
          </a:xfrm>
          <a:prstGeom prst="rect">
            <a:avLst/>
          </a:prstGeom>
          <a:noFill/>
        </p:spPr>
        <p:txBody>
          <a:bodyPr wrap="square" rtlCol="0">
            <a:spAutoFit/>
          </a:bodyPr>
          <a:lstStyle/>
          <a:p>
            <a:pPr algn="ctr"/>
            <a:r>
              <a:rPr lang="en-GB" sz="1050" dirty="0">
                <a:solidFill>
                  <a:schemeClr val="bg1"/>
                </a:solidFill>
              </a:rPr>
              <a:t>Worker rights awareness</a:t>
            </a:r>
          </a:p>
          <a:p>
            <a:pPr algn="ctr"/>
            <a:endParaRPr lang="en-GB" dirty="0">
              <a:solidFill>
                <a:schemeClr val="bg1"/>
              </a:solidFill>
            </a:endParaRPr>
          </a:p>
        </p:txBody>
      </p:sp>
      <p:sp>
        <p:nvSpPr>
          <p:cNvPr id="74" name="Oval 73">
            <a:extLst>
              <a:ext uri="{FF2B5EF4-FFF2-40B4-BE49-F238E27FC236}">
                <a16:creationId xmlns:a16="http://schemas.microsoft.com/office/drawing/2014/main" id="{639820CA-8708-DE85-17B5-E0AF71CBBB48}"/>
              </a:ext>
            </a:extLst>
          </p:cNvPr>
          <p:cNvSpPr/>
          <p:nvPr/>
        </p:nvSpPr>
        <p:spPr>
          <a:xfrm>
            <a:off x="3233631" y="3747138"/>
            <a:ext cx="1284259" cy="127089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GB" sz="1400" dirty="0"/>
          </a:p>
        </p:txBody>
      </p:sp>
      <p:sp>
        <p:nvSpPr>
          <p:cNvPr id="75" name="TextBox 74">
            <a:extLst>
              <a:ext uri="{FF2B5EF4-FFF2-40B4-BE49-F238E27FC236}">
                <a16:creationId xmlns:a16="http://schemas.microsoft.com/office/drawing/2014/main" id="{B565C86F-B2D9-595B-FE1C-6D2A75887223}"/>
              </a:ext>
            </a:extLst>
          </p:cNvPr>
          <p:cNvSpPr txBox="1"/>
          <p:nvPr/>
        </p:nvSpPr>
        <p:spPr>
          <a:xfrm>
            <a:off x="3291826" y="3915651"/>
            <a:ext cx="1079450" cy="1015663"/>
          </a:xfrm>
          <a:prstGeom prst="rect">
            <a:avLst/>
          </a:prstGeom>
          <a:noFill/>
        </p:spPr>
        <p:txBody>
          <a:bodyPr wrap="square" rtlCol="0">
            <a:spAutoFit/>
          </a:bodyPr>
          <a:lstStyle/>
          <a:p>
            <a:pPr algn="ctr"/>
            <a:r>
              <a:rPr lang="en-GB" sz="1400" dirty="0">
                <a:solidFill>
                  <a:schemeClr val="bg1"/>
                </a:solidFill>
              </a:rPr>
              <a:t>Supply chain monitoring</a:t>
            </a:r>
          </a:p>
          <a:p>
            <a:endParaRPr lang="en-GB" dirty="0"/>
          </a:p>
        </p:txBody>
      </p:sp>
      <p:sp>
        <p:nvSpPr>
          <p:cNvPr id="76" name="Oval 75">
            <a:extLst>
              <a:ext uri="{FF2B5EF4-FFF2-40B4-BE49-F238E27FC236}">
                <a16:creationId xmlns:a16="http://schemas.microsoft.com/office/drawing/2014/main" id="{53097334-0A7E-29F7-9B3D-2D18227C96A6}"/>
              </a:ext>
            </a:extLst>
          </p:cNvPr>
          <p:cNvSpPr/>
          <p:nvPr/>
        </p:nvSpPr>
        <p:spPr>
          <a:xfrm>
            <a:off x="4286168" y="3539381"/>
            <a:ext cx="807457" cy="855177"/>
          </a:xfrm>
          <a:prstGeom prst="ellips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dirty="0"/>
          </a:p>
        </p:txBody>
      </p:sp>
      <p:sp>
        <p:nvSpPr>
          <p:cNvPr id="77" name="TextBox 76">
            <a:extLst>
              <a:ext uri="{FF2B5EF4-FFF2-40B4-BE49-F238E27FC236}">
                <a16:creationId xmlns:a16="http://schemas.microsoft.com/office/drawing/2014/main" id="{A267C2E5-B693-0860-75D4-09973CAA4A44}"/>
              </a:ext>
            </a:extLst>
          </p:cNvPr>
          <p:cNvSpPr txBox="1"/>
          <p:nvPr/>
        </p:nvSpPr>
        <p:spPr>
          <a:xfrm>
            <a:off x="4266359" y="3860212"/>
            <a:ext cx="833717" cy="530915"/>
          </a:xfrm>
          <a:prstGeom prst="rect">
            <a:avLst/>
          </a:prstGeom>
          <a:noFill/>
        </p:spPr>
        <p:txBody>
          <a:bodyPr wrap="square" rtlCol="0">
            <a:spAutoFit/>
          </a:bodyPr>
          <a:lstStyle/>
          <a:p>
            <a:pPr algn="ctr"/>
            <a:r>
              <a:rPr lang="en-GB" sz="1050" dirty="0">
                <a:solidFill>
                  <a:schemeClr val="bg1"/>
                </a:solidFill>
              </a:rPr>
              <a:t>Realtime</a:t>
            </a:r>
          </a:p>
          <a:p>
            <a:pPr algn="ctr"/>
            <a:endParaRPr lang="en-GB" dirty="0">
              <a:solidFill>
                <a:schemeClr val="bg1"/>
              </a:solidFill>
            </a:endParaRPr>
          </a:p>
        </p:txBody>
      </p:sp>
      <p:sp>
        <p:nvSpPr>
          <p:cNvPr id="78" name="Oval 77">
            <a:extLst>
              <a:ext uri="{FF2B5EF4-FFF2-40B4-BE49-F238E27FC236}">
                <a16:creationId xmlns:a16="http://schemas.microsoft.com/office/drawing/2014/main" id="{6AB3133F-CFCB-1BE2-8892-97BE6BD90D97}"/>
              </a:ext>
            </a:extLst>
          </p:cNvPr>
          <p:cNvSpPr/>
          <p:nvPr/>
        </p:nvSpPr>
        <p:spPr>
          <a:xfrm>
            <a:off x="4246133" y="4475694"/>
            <a:ext cx="807457" cy="855177"/>
          </a:xfrm>
          <a:prstGeom prst="ellips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dirty="0"/>
          </a:p>
        </p:txBody>
      </p:sp>
      <p:sp>
        <p:nvSpPr>
          <p:cNvPr id="79" name="TextBox 78">
            <a:extLst>
              <a:ext uri="{FF2B5EF4-FFF2-40B4-BE49-F238E27FC236}">
                <a16:creationId xmlns:a16="http://schemas.microsoft.com/office/drawing/2014/main" id="{BD3A6EFB-DEB1-7B4D-6FCF-E9365C45C02D}"/>
              </a:ext>
            </a:extLst>
          </p:cNvPr>
          <p:cNvSpPr txBox="1"/>
          <p:nvPr/>
        </p:nvSpPr>
        <p:spPr>
          <a:xfrm>
            <a:off x="4137652" y="4564202"/>
            <a:ext cx="990145" cy="854080"/>
          </a:xfrm>
          <a:prstGeom prst="rect">
            <a:avLst/>
          </a:prstGeom>
          <a:noFill/>
        </p:spPr>
        <p:txBody>
          <a:bodyPr wrap="square" rtlCol="0">
            <a:spAutoFit/>
          </a:bodyPr>
          <a:lstStyle/>
          <a:p>
            <a:pPr algn="ctr"/>
            <a:r>
              <a:rPr lang="en-GB" sz="1050" dirty="0">
                <a:solidFill>
                  <a:schemeClr val="bg1"/>
                </a:solidFill>
              </a:rPr>
              <a:t>Focused on vulnerability &amp; saliency</a:t>
            </a:r>
          </a:p>
          <a:p>
            <a:pPr algn="ctr"/>
            <a:endParaRPr lang="en-GB" dirty="0">
              <a:solidFill>
                <a:schemeClr val="bg1"/>
              </a:solidFill>
            </a:endParaRPr>
          </a:p>
        </p:txBody>
      </p:sp>
      <p:sp>
        <p:nvSpPr>
          <p:cNvPr id="80" name="Oval 79">
            <a:extLst>
              <a:ext uri="{FF2B5EF4-FFF2-40B4-BE49-F238E27FC236}">
                <a16:creationId xmlns:a16="http://schemas.microsoft.com/office/drawing/2014/main" id="{29C7C7CD-8E00-858C-5627-B3C486B7629C}"/>
              </a:ext>
            </a:extLst>
          </p:cNvPr>
          <p:cNvSpPr/>
          <p:nvPr/>
        </p:nvSpPr>
        <p:spPr>
          <a:xfrm>
            <a:off x="3148306" y="4756564"/>
            <a:ext cx="807457" cy="855177"/>
          </a:xfrm>
          <a:prstGeom prst="ellips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dirty="0"/>
          </a:p>
        </p:txBody>
      </p:sp>
      <p:sp>
        <p:nvSpPr>
          <p:cNvPr id="81" name="TextBox 80">
            <a:extLst>
              <a:ext uri="{FF2B5EF4-FFF2-40B4-BE49-F238E27FC236}">
                <a16:creationId xmlns:a16="http://schemas.microsoft.com/office/drawing/2014/main" id="{C5C7E957-3252-45A8-368C-FE294DBADE88}"/>
              </a:ext>
            </a:extLst>
          </p:cNvPr>
          <p:cNvSpPr txBox="1"/>
          <p:nvPr/>
        </p:nvSpPr>
        <p:spPr>
          <a:xfrm>
            <a:off x="3051198" y="4997745"/>
            <a:ext cx="909798" cy="530915"/>
          </a:xfrm>
          <a:prstGeom prst="rect">
            <a:avLst/>
          </a:prstGeom>
          <a:noFill/>
        </p:spPr>
        <p:txBody>
          <a:bodyPr wrap="square" rtlCol="0">
            <a:spAutoFit/>
          </a:bodyPr>
          <a:lstStyle/>
          <a:p>
            <a:pPr algn="ctr"/>
            <a:r>
              <a:rPr lang="en-GB" sz="1050" dirty="0">
                <a:solidFill>
                  <a:schemeClr val="bg1"/>
                </a:solidFill>
              </a:rPr>
              <a:t>Certification</a:t>
            </a:r>
          </a:p>
          <a:p>
            <a:pPr algn="ctr"/>
            <a:endParaRPr lang="en-GB" dirty="0">
              <a:solidFill>
                <a:schemeClr val="bg1"/>
              </a:solidFill>
            </a:endParaRPr>
          </a:p>
        </p:txBody>
      </p:sp>
      <p:sp>
        <p:nvSpPr>
          <p:cNvPr id="82" name="Oval 81">
            <a:extLst>
              <a:ext uri="{FF2B5EF4-FFF2-40B4-BE49-F238E27FC236}">
                <a16:creationId xmlns:a16="http://schemas.microsoft.com/office/drawing/2014/main" id="{3D2397F0-D4BB-1008-AACF-4B20277A1F6D}"/>
              </a:ext>
            </a:extLst>
          </p:cNvPr>
          <p:cNvSpPr/>
          <p:nvPr/>
        </p:nvSpPr>
        <p:spPr>
          <a:xfrm>
            <a:off x="5717777" y="1570521"/>
            <a:ext cx="1284259" cy="127089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GB" sz="1400" dirty="0"/>
          </a:p>
        </p:txBody>
      </p:sp>
      <p:sp>
        <p:nvSpPr>
          <p:cNvPr id="83" name="TextBox 82">
            <a:extLst>
              <a:ext uri="{FF2B5EF4-FFF2-40B4-BE49-F238E27FC236}">
                <a16:creationId xmlns:a16="http://schemas.microsoft.com/office/drawing/2014/main" id="{B3F09CB5-441A-3405-68D9-46E6F4D1976D}"/>
              </a:ext>
            </a:extLst>
          </p:cNvPr>
          <p:cNvSpPr txBox="1"/>
          <p:nvPr/>
        </p:nvSpPr>
        <p:spPr>
          <a:xfrm>
            <a:off x="5843661" y="2038898"/>
            <a:ext cx="1310300" cy="584775"/>
          </a:xfrm>
          <a:prstGeom prst="rect">
            <a:avLst/>
          </a:prstGeom>
          <a:noFill/>
        </p:spPr>
        <p:txBody>
          <a:bodyPr wrap="square" rtlCol="0">
            <a:spAutoFit/>
          </a:bodyPr>
          <a:lstStyle/>
          <a:p>
            <a:r>
              <a:rPr lang="en-GB" sz="1400" dirty="0">
                <a:solidFill>
                  <a:schemeClr val="bg1"/>
                </a:solidFill>
              </a:rPr>
              <a:t>Collaboration</a:t>
            </a:r>
          </a:p>
          <a:p>
            <a:endParaRPr lang="en-GB" dirty="0">
              <a:solidFill>
                <a:schemeClr val="bg1"/>
              </a:solidFill>
            </a:endParaRPr>
          </a:p>
        </p:txBody>
      </p:sp>
      <p:sp>
        <p:nvSpPr>
          <p:cNvPr id="84" name="Oval 83">
            <a:extLst>
              <a:ext uri="{FF2B5EF4-FFF2-40B4-BE49-F238E27FC236}">
                <a16:creationId xmlns:a16="http://schemas.microsoft.com/office/drawing/2014/main" id="{0DE78409-A10E-D20B-7D6F-0649551644B9}"/>
              </a:ext>
            </a:extLst>
          </p:cNvPr>
          <p:cNvSpPr/>
          <p:nvPr/>
        </p:nvSpPr>
        <p:spPr>
          <a:xfrm>
            <a:off x="6658622" y="1266826"/>
            <a:ext cx="807457" cy="855177"/>
          </a:xfrm>
          <a:prstGeom prst="ellipse">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dirty="0"/>
          </a:p>
        </p:txBody>
      </p:sp>
      <p:sp>
        <p:nvSpPr>
          <p:cNvPr id="85" name="TextBox 84">
            <a:extLst>
              <a:ext uri="{FF2B5EF4-FFF2-40B4-BE49-F238E27FC236}">
                <a16:creationId xmlns:a16="http://schemas.microsoft.com/office/drawing/2014/main" id="{F2F9554C-DACE-5D86-F4A5-C6EF36D3A35B}"/>
              </a:ext>
            </a:extLst>
          </p:cNvPr>
          <p:cNvSpPr txBox="1"/>
          <p:nvPr/>
        </p:nvSpPr>
        <p:spPr>
          <a:xfrm>
            <a:off x="6625092" y="1412083"/>
            <a:ext cx="833717" cy="854080"/>
          </a:xfrm>
          <a:prstGeom prst="rect">
            <a:avLst/>
          </a:prstGeom>
          <a:noFill/>
        </p:spPr>
        <p:txBody>
          <a:bodyPr wrap="square" rtlCol="0">
            <a:spAutoFit/>
          </a:bodyPr>
          <a:lstStyle/>
          <a:p>
            <a:pPr algn="ctr"/>
            <a:r>
              <a:rPr lang="en-GB" sz="1050" dirty="0">
                <a:solidFill>
                  <a:schemeClr val="bg1"/>
                </a:solidFill>
              </a:rPr>
              <a:t>Enable systemic change</a:t>
            </a:r>
          </a:p>
          <a:p>
            <a:pPr algn="ctr"/>
            <a:endParaRPr lang="en-GB" dirty="0">
              <a:solidFill>
                <a:schemeClr val="bg1"/>
              </a:solidFill>
            </a:endParaRPr>
          </a:p>
        </p:txBody>
      </p:sp>
      <p:sp>
        <p:nvSpPr>
          <p:cNvPr id="86" name="Oval 85">
            <a:extLst>
              <a:ext uri="{FF2B5EF4-FFF2-40B4-BE49-F238E27FC236}">
                <a16:creationId xmlns:a16="http://schemas.microsoft.com/office/drawing/2014/main" id="{32389D8B-C0FA-1F9A-6F69-6124B82DD4E6}"/>
              </a:ext>
            </a:extLst>
          </p:cNvPr>
          <p:cNvSpPr/>
          <p:nvPr/>
        </p:nvSpPr>
        <p:spPr>
          <a:xfrm>
            <a:off x="6618209" y="2395311"/>
            <a:ext cx="807457" cy="855177"/>
          </a:xfrm>
          <a:prstGeom prst="ellipse">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dirty="0"/>
          </a:p>
        </p:txBody>
      </p:sp>
      <p:sp>
        <p:nvSpPr>
          <p:cNvPr id="87" name="TextBox 86">
            <a:extLst>
              <a:ext uri="{FF2B5EF4-FFF2-40B4-BE49-F238E27FC236}">
                <a16:creationId xmlns:a16="http://schemas.microsoft.com/office/drawing/2014/main" id="{A0BBC69A-C0CF-C60E-42FE-8CAD6907C0FA}"/>
              </a:ext>
            </a:extLst>
          </p:cNvPr>
          <p:cNvSpPr txBox="1"/>
          <p:nvPr/>
        </p:nvSpPr>
        <p:spPr>
          <a:xfrm>
            <a:off x="6615073" y="2542757"/>
            <a:ext cx="833717" cy="854080"/>
          </a:xfrm>
          <a:prstGeom prst="rect">
            <a:avLst/>
          </a:prstGeom>
          <a:noFill/>
        </p:spPr>
        <p:txBody>
          <a:bodyPr wrap="square" rtlCol="0">
            <a:spAutoFit/>
          </a:bodyPr>
          <a:lstStyle/>
          <a:p>
            <a:pPr algn="ctr"/>
            <a:r>
              <a:rPr lang="en-GB" sz="1050" dirty="0">
                <a:solidFill>
                  <a:schemeClr val="bg1"/>
                </a:solidFill>
              </a:rPr>
              <a:t>Increase leverage at lower tiers</a:t>
            </a:r>
          </a:p>
          <a:p>
            <a:pPr algn="ctr"/>
            <a:endParaRPr lang="en-GB" dirty="0">
              <a:solidFill>
                <a:schemeClr val="bg1"/>
              </a:solidFill>
            </a:endParaRPr>
          </a:p>
        </p:txBody>
      </p:sp>
      <p:sp>
        <p:nvSpPr>
          <p:cNvPr id="88" name="Oval 87">
            <a:extLst>
              <a:ext uri="{FF2B5EF4-FFF2-40B4-BE49-F238E27FC236}">
                <a16:creationId xmlns:a16="http://schemas.microsoft.com/office/drawing/2014/main" id="{07F6006C-4D87-5492-C662-00D13E28C02D}"/>
              </a:ext>
            </a:extLst>
          </p:cNvPr>
          <p:cNvSpPr/>
          <p:nvPr/>
        </p:nvSpPr>
        <p:spPr>
          <a:xfrm>
            <a:off x="5573792" y="2541660"/>
            <a:ext cx="807457" cy="855177"/>
          </a:xfrm>
          <a:prstGeom prst="ellipse">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dirty="0"/>
          </a:p>
        </p:txBody>
      </p:sp>
      <p:sp>
        <p:nvSpPr>
          <p:cNvPr id="89" name="TextBox 88">
            <a:extLst>
              <a:ext uri="{FF2B5EF4-FFF2-40B4-BE49-F238E27FC236}">
                <a16:creationId xmlns:a16="http://schemas.microsoft.com/office/drawing/2014/main" id="{401D29AF-0759-8B00-2E03-AA22E399C7E2}"/>
              </a:ext>
            </a:extLst>
          </p:cNvPr>
          <p:cNvSpPr txBox="1"/>
          <p:nvPr/>
        </p:nvSpPr>
        <p:spPr>
          <a:xfrm>
            <a:off x="5542941" y="2577418"/>
            <a:ext cx="833717" cy="1015663"/>
          </a:xfrm>
          <a:prstGeom prst="rect">
            <a:avLst/>
          </a:prstGeom>
          <a:noFill/>
        </p:spPr>
        <p:txBody>
          <a:bodyPr wrap="square" rtlCol="0">
            <a:spAutoFit/>
          </a:bodyPr>
          <a:lstStyle/>
          <a:p>
            <a:pPr algn="ctr"/>
            <a:r>
              <a:rPr lang="en-GB" sz="1050" dirty="0">
                <a:solidFill>
                  <a:schemeClr val="bg1"/>
                </a:solidFill>
              </a:rPr>
              <a:t>Make it easier for key actors to engage</a:t>
            </a:r>
          </a:p>
          <a:p>
            <a:pPr algn="ctr"/>
            <a:endParaRPr lang="en-GB" dirty="0">
              <a:solidFill>
                <a:schemeClr val="bg1"/>
              </a:solidFill>
            </a:endParaRPr>
          </a:p>
        </p:txBody>
      </p:sp>
      <p:sp>
        <p:nvSpPr>
          <p:cNvPr id="90" name="Oval 89">
            <a:extLst>
              <a:ext uri="{FF2B5EF4-FFF2-40B4-BE49-F238E27FC236}">
                <a16:creationId xmlns:a16="http://schemas.microsoft.com/office/drawing/2014/main" id="{C2BA044C-9C1B-373F-205F-41FA50F4E38C}"/>
              </a:ext>
            </a:extLst>
          </p:cNvPr>
          <p:cNvSpPr/>
          <p:nvPr/>
        </p:nvSpPr>
        <p:spPr>
          <a:xfrm>
            <a:off x="5716243" y="3746980"/>
            <a:ext cx="1284259" cy="127089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GB" sz="1400" dirty="0"/>
          </a:p>
        </p:txBody>
      </p:sp>
      <p:sp>
        <p:nvSpPr>
          <p:cNvPr id="91" name="TextBox 90">
            <a:extLst>
              <a:ext uri="{FF2B5EF4-FFF2-40B4-BE49-F238E27FC236}">
                <a16:creationId xmlns:a16="http://schemas.microsoft.com/office/drawing/2014/main" id="{C32D8B23-0A26-D88B-F9CB-6507B84488DE}"/>
              </a:ext>
            </a:extLst>
          </p:cNvPr>
          <p:cNvSpPr txBox="1"/>
          <p:nvPr/>
        </p:nvSpPr>
        <p:spPr>
          <a:xfrm>
            <a:off x="5696666" y="4167917"/>
            <a:ext cx="1836814" cy="307777"/>
          </a:xfrm>
          <a:prstGeom prst="rect">
            <a:avLst/>
          </a:prstGeom>
          <a:noFill/>
        </p:spPr>
        <p:txBody>
          <a:bodyPr wrap="square" rtlCol="0">
            <a:spAutoFit/>
          </a:bodyPr>
          <a:lstStyle/>
          <a:p>
            <a:r>
              <a:rPr lang="en-GB" sz="1400" dirty="0">
                <a:solidFill>
                  <a:schemeClr val="bg1"/>
                </a:solidFill>
              </a:rPr>
              <a:t>Communications</a:t>
            </a:r>
          </a:p>
        </p:txBody>
      </p:sp>
      <p:sp>
        <p:nvSpPr>
          <p:cNvPr id="92" name="Oval 91">
            <a:extLst>
              <a:ext uri="{FF2B5EF4-FFF2-40B4-BE49-F238E27FC236}">
                <a16:creationId xmlns:a16="http://schemas.microsoft.com/office/drawing/2014/main" id="{7418DB36-5D1C-8BDE-7FF7-423536B95635}"/>
              </a:ext>
            </a:extLst>
          </p:cNvPr>
          <p:cNvSpPr/>
          <p:nvPr/>
        </p:nvSpPr>
        <p:spPr>
          <a:xfrm>
            <a:off x="6726023" y="3402102"/>
            <a:ext cx="807457" cy="855177"/>
          </a:xfrm>
          <a:prstGeom prst="ellipse">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dirty="0"/>
          </a:p>
        </p:txBody>
      </p:sp>
      <p:sp>
        <p:nvSpPr>
          <p:cNvPr id="93" name="TextBox 92">
            <a:extLst>
              <a:ext uri="{FF2B5EF4-FFF2-40B4-BE49-F238E27FC236}">
                <a16:creationId xmlns:a16="http://schemas.microsoft.com/office/drawing/2014/main" id="{8C5C2896-0F04-AE98-0FC7-57E216693247}"/>
              </a:ext>
            </a:extLst>
          </p:cNvPr>
          <p:cNvSpPr txBox="1"/>
          <p:nvPr/>
        </p:nvSpPr>
        <p:spPr>
          <a:xfrm>
            <a:off x="6689353" y="3482703"/>
            <a:ext cx="833717" cy="854080"/>
          </a:xfrm>
          <a:prstGeom prst="rect">
            <a:avLst/>
          </a:prstGeom>
          <a:noFill/>
        </p:spPr>
        <p:txBody>
          <a:bodyPr wrap="square" rtlCol="0">
            <a:spAutoFit/>
          </a:bodyPr>
          <a:lstStyle/>
          <a:p>
            <a:pPr algn="ctr"/>
            <a:r>
              <a:rPr lang="en-GB" sz="1050" dirty="0">
                <a:solidFill>
                  <a:schemeClr val="bg1"/>
                </a:solidFill>
              </a:rPr>
              <a:t>Supplier awareness of HRIA</a:t>
            </a:r>
          </a:p>
          <a:p>
            <a:pPr algn="ctr"/>
            <a:endParaRPr lang="en-GB" dirty="0">
              <a:solidFill>
                <a:schemeClr val="bg1"/>
              </a:solidFill>
            </a:endParaRPr>
          </a:p>
        </p:txBody>
      </p:sp>
      <p:sp>
        <p:nvSpPr>
          <p:cNvPr id="94" name="Oval 93">
            <a:extLst>
              <a:ext uri="{FF2B5EF4-FFF2-40B4-BE49-F238E27FC236}">
                <a16:creationId xmlns:a16="http://schemas.microsoft.com/office/drawing/2014/main" id="{B2220697-60AC-85AF-CF25-214123256B3B}"/>
              </a:ext>
            </a:extLst>
          </p:cNvPr>
          <p:cNvSpPr/>
          <p:nvPr/>
        </p:nvSpPr>
        <p:spPr>
          <a:xfrm>
            <a:off x="6726022" y="4386332"/>
            <a:ext cx="807457" cy="855177"/>
          </a:xfrm>
          <a:prstGeom prst="ellipse">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dirty="0"/>
          </a:p>
        </p:txBody>
      </p:sp>
      <p:sp>
        <p:nvSpPr>
          <p:cNvPr id="95" name="TextBox 94">
            <a:extLst>
              <a:ext uri="{FF2B5EF4-FFF2-40B4-BE49-F238E27FC236}">
                <a16:creationId xmlns:a16="http://schemas.microsoft.com/office/drawing/2014/main" id="{EF3EEE6C-8A1B-3972-815F-BC8D3CEF0433}"/>
              </a:ext>
            </a:extLst>
          </p:cNvPr>
          <p:cNvSpPr txBox="1"/>
          <p:nvPr/>
        </p:nvSpPr>
        <p:spPr>
          <a:xfrm>
            <a:off x="6689700" y="4423482"/>
            <a:ext cx="909797" cy="1015663"/>
          </a:xfrm>
          <a:prstGeom prst="rect">
            <a:avLst/>
          </a:prstGeom>
          <a:noFill/>
        </p:spPr>
        <p:txBody>
          <a:bodyPr wrap="square" rtlCol="0">
            <a:spAutoFit/>
          </a:bodyPr>
          <a:lstStyle/>
          <a:p>
            <a:pPr algn="ctr"/>
            <a:r>
              <a:rPr lang="en-GB" sz="1050" dirty="0">
                <a:solidFill>
                  <a:schemeClr val="bg1"/>
                </a:solidFill>
              </a:rPr>
              <a:t>Consumer engagement to inform purchasing</a:t>
            </a:r>
          </a:p>
          <a:p>
            <a:pPr algn="ctr"/>
            <a:endParaRPr lang="en-GB" dirty="0">
              <a:solidFill>
                <a:schemeClr val="bg1"/>
              </a:solidFill>
            </a:endParaRPr>
          </a:p>
        </p:txBody>
      </p:sp>
      <p:sp>
        <p:nvSpPr>
          <p:cNvPr id="97" name="Oval 96">
            <a:extLst>
              <a:ext uri="{FF2B5EF4-FFF2-40B4-BE49-F238E27FC236}">
                <a16:creationId xmlns:a16="http://schemas.microsoft.com/office/drawing/2014/main" id="{D11B8EEE-4607-D38D-DABE-4FE3BB94F189}"/>
              </a:ext>
            </a:extLst>
          </p:cNvPr>
          <p:cNvSpPr/>
          <p:nvPr/>
        </p:nvSpPr>
        <p:spPr>
          <a:xfrm>
            <a:off x="5336569" y="4529831"/>
            <a:ext cx="807457" cy="855177"/>
          </a:xfrm>
          <a:prstGeom prst="ellipse">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dirty="0"/>
          </a:p>
        </p:txBody>
      </p:sp>
      <p:sp>
        <p:nvSpPr>
          <p:cNvPr id="96" name="TextBox 95">
            <a:extLst>
              <a:ext uri="{FF2B5EF4-FFF2-40B4-BE49-F238E27FC236}">
                <a16:creationId xmlns:a16="http://schemas.microsoft.com/office/drawing/2014/main" id="{4D5156DE-1FC9-05F8-C09C-AA576339E0F2}"/>
              </a:ext>
            </a:extLst>
          </p:cNvPr>
          <p:cNvSpPr txBox="1"/>
          <p:nvPr/>
        </p:nvSpPr>
        <p:spPr>
          <a:xfrm>
            <a:off x="5293746" y="4654219"/>
            <a:ext cx="971381" cy="692497"/>
          </a:xfrm>
          <a:prstGeom prst="rect">
            <a:avLst/>
          </a:prstGeom>
          <a:noFill/>
        </p:spPr>
        <p:txBody>
          <a:bodyPr wrap="square" rtlCol="0">
            <a:spAutoFit/>
          </a:bodyPr>
          <a:lstStyle/>
          <a:p>
            <a:pPr algn="ctr"/>
            <a:r>
              <a:rPr lang="en-GB" sz="1050" dirty="0">
                <a:solidFill>
                  <a:schemeClr val="bg1"/>
                </a:solidFill>
              </a:rPr>
              <a:t>Stakeholder engagement </a:t>
            </a:r>
          </a:p>
          <a:p>
            <a:pPr algn="ctr"/>
            <a:endParaRPr lang="en-GB" dirty="0">
              <a:solidFill>
                <a:schemeClr val="bg1"/>
              </a:solidFill>
            </a:endParaRPr>
          </a:p>
        </p:txBody>
      </p:sp>
      <p:sp>
        <p:nvSpPr>
          <p:cNvPr id="98" name="Oval 97">
            <a:extLst>
              <a:ext uri="{FF2B5EF4-FFF2-40B4-BE49-F238E27FC236}">
                <a16:creationId xmlns:a16="http://schemas.microsoft.com/office/drawing/2014/main" id="{C42D3BD4-1DC0-39EA-20C6-DA9102A2EF0D}"/>
              </a:ext>
            </a:extLst>
          </p:cNvPr>
          <p:cNvSpPr/>
          <p:nvPr/>
        </p:nvSpPr>
        <p:spPr>
          <a:xfrm>
            <a:off x="18231" y="2213160"/>
            <a:ext cx="807457" cy="855177"/>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dirty="0"/>
          </a:p>
        </p:txBody>
      </p:sp>
      <p:sp>
        <p:nvSpPr>
          <p:cNvPr id="99" name="TextBox 98">
            <a:extLst>
              <a:ext uri="{FF2B5EF4-FFF2-40B4-BE49-F238E27FC236}">
                <a16:creationId xmlns:a16="http://schemas.microsoft.com/office/drawing/2014/main" id="{916585EA-65B5-A730-B9D1-C799B6BF771B}"/>
              </a:ext>
            </a:extLst>
          </p:cNvPr>
          <p:cNvSpPr txBox="1"/>
          <p:nvPr/>
        </p:nvSpPr>
        <p:spPr>
          <a:xfrm>
            <a:off x="-30566" y="2420486"/>
            <a:ext cx="953304" cy="530915"/>
          </a:xfrm>
          <a:prstGeom prst="rect">
            <a:avLst/>
          </a:prstGeom>
          <a:noFill/>
        </p:spPr>
        <p:txBody>
          <a:bodyPr wrap="square" rtlCol="0">
            <a:spAutoFit/>
          </a:bodyPr>
          <a:lstStyle/>
          <a:p>
            <a:pPr algn="ctr"/>
            <a:r>
              <a:rPr lang="en-GB" sz="1050" dirty="0">
                <a:solidFill>
                  <a:schemeClr val="bg1"/>
                </a:solidFill>
              </a:rPr>
              <a:t>Grievances</a:t>
            </a:r>
          </a:p>
          <a:p>
            <a:pPr algn="ctr"/>
            <a:endParaRPr lang="en-GB" dirty="0">
              <a:solidFill>
                <a:schemeClr val="bg1"/>
              </a:solidFill>
            </a:endParaRPr>
          </a:p>
        </p:txBody>
      </p:sp>
      <p:sp>
        <p:nvSpPr>
          <p:cNvPr id="100" name="Oval 99">
            <a:extLst>
              <a:ext uri="{FF2B5EF4-FFF2-40B4-BE49-F238E27FC236}">
                <a16:creationId xmlns:a16="http://schemas.microsoft.com/office/drawing/2014/main" id="{F3795C25-E645-326C-9D8E-056ACB56271E}"/>
              </a:ext>
            </a:extLst>
          </p:cNvPr>
          <p:cNvSpPr/>
          <p:nvPr/>
        </p:nvSpPr>
        <p:spPr>
          <a:xfrm>
            <a:off x="7728317" y="1740914"/>
            <a:ext cx="1284259" cy="12708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1400" dirty="0"/>
              <a:t>Health and safety</a:t>
            </a:r>
          </a:p>
        </p:txBody>
      </p:sp>
      <p:sp>
        <p:nvSpPr>
          <p:cNvPr id="101" name="Oval 100">
            <a:extLst>
              <a:ext uri="{FF2B5EF4-FFF2-40B4-BE49-F238E27FC236}">
                <a16:creationId xmlns:a16="http://schemas.microsoft.com/office/drawing/2014/main" id="{004C193B-A6D2-45A4-3883-E4FD0D604F16}"/>
              </a:ext>
            </a:extLst>
          </p:cNvPr>
          <p:cNvSpPr/>
          <p:nvPr/>
        </p:nvSpPr>
        <p:spPr>
          <a:xfrm>
            <a:off x="6080846" y="4896631"/>
            <a:ext cx="807457" cy="855177"/>
          </a:xfrm>
          <a:prstGeom prst="ellipse">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dirty="0"/>
          </a:p>
        </p:txBody>
      </p:sp>
      <p:sp>
        <p:nvSpPr>
          <p:cNvPr id="102" name="TextBox 101">
            <a:extLst>
              <a:ext uri="{FF2B5EF4-FFF2-40B4-BE49-F238E27FC236}">
                <a16:creationId xmlns:a16="http://schemas.microsoft.com/office/drawing/2014/main" id="{45A6D6D6-6564-8F5B-BA90-0D18C4B6577C}"/>
              </a:ext>
            </a:extLst>
          </p:cNvPr>
          <p:cNvSpPr txBox="1"/>
          <p:nvPr/>
        </p:nvSpPr>
        <p:spPr>
          <a:xfrm>
            <a:off x="5964049" y="5075790"/>
            <a:ext cx="971381" cy="692497"/>
          </a:xfrm>
          <a:prstGeom prst="rect">
            <a:avLst/>
          </a:prstGeom>
          <a:noFill/>
        </p:spPr>
        <p:txBody>
          <a:bodyPr wrap="square" rtlCol="0">
            <a:spAutoFit/>
          </a:bodyPr>
          <a:lstStyle/>
          <a:p>
            <a:pPr algn="ctr"/>
            <a:r>
              <a:rPr lang="en-GB" sz="1050" dirty="0">
                <a:solidFill>
                  <a:schemeClr val="bg1"/>
                </a:solidFill>
              </a:rPr>
              <a:t>Marketing policies/SOP</a:t>
            </a:r>
          </a:p>
          <a:p>
            <a:pPr algn="ctr"/>
            <a:endParaRPr lang="en-GB" dirty="0">
              <a:solidFill>
                <a:schemeClr val="bg1"/>
              </a:solidFill>
            </a:endParaRPr>
          </a:p>
        </p:txBody>
      </p:sp>
      <p:sp>
        <p:nvSpPr>
          <p:cNvPr id="103" name="Oval 102">
            <a:extLst>
              <a:ext uri="{FF2B5EF4-FFF2-40B4-BE49-F238E27FC236}">
                <a16:creationId xmlns:a16="http://schemas.microsoft.com/office/drawing/2014/main" id="{BE81EAE3-B2A0-A7FC-1629-C5F1789308CC}"/>
              </a:ext>
            </a:extLst>
          </p:cNvPr>
          <p:cNvSpPr/>
          <p:nvPr/>
        </p:nvSpPr>
        <p:spPr>
          <a:xfrm>
            <a:off x="8785498" y="1702642"/>
            <a:ext cx="807457" cy="855177"/>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dirty="0"/>
          </a:p>
        </p:txBody>
      </p:sp>
      <p:sp>
        <p:nvSpPr>
          <p:cNvPr id="104" name="TextBox 103">
            <a:extLst>
              <a:ext uri="{FF2B5EF4-FFF2-40B4-BE49-F238E27FC236}">
                <a16:creationId xmlns:a16="http://schemas.microsoft.com/office/drawing/2014/main" id="{C2486C3A-9F96-8174-1CFB-9FF455C5D7A0}"/>
              </a:ext>
            </a:extLst>
          </p:cNvPr>
          <p:cNvSpPr txBox="1"/>
          <p:nvPr/>
        </p:nvSpPr>
        <p:spPr>
          <a:xfrm>
            <a:off x="8952012" y="1900490"/>
            <a:ext cx="552831" cy="415498"/>
          </a:xfrm>
          <a:prstGeom prst="rect">
            <a:avLst/>
          </a:prstGeom>
          <a:noFill/>
        </p:spPr>
        <p:txBody>
          <a:bodyPr wrap="square" rtlCol="0">
            <a:spAutoFit/>
          </a:bodyPr>
          <a:lstStyle/>
          <a:p>
            <a:pPr algn="ctr"/>
            <a:r>
              <a:rPr lang="en-GB" sz="1050" dirty="0">
                <a:solidFill>
                  <a:schemeClr val="bg1"/>
                </a:solidFill>
              </a:rPr>
              <a:t>Road safety</a:t>
            </a:r>
          </a:p>
        </p:txBody>
      </p:sp>
      <p:sp>
        <p:nvSpPr>
          <p:cNvPr id="105" name="Oval 104">
            <a:extLst>
              <a:ext uri="{FF2B5EF4-FFF2-40B4-BE49-F238E27FC236}">
                <a16:creationId xmlns:a16="http://schemas.microsoft.com/office/drawing/2014/main" id="{1E053B88-88CA-28D5-EDE4-3DF0D05F9A47}"/>
              </a:ext>
            </a:extLst>
          </p:cNvPr>
          <p:cNvSpPr/>
          <p:nvPr/>
        </p:nvSpPr>
        <p:spPr>
          <a:xfrm>
            <a:off x="8604402" y="2598839"/>
            <a:ext cx="807457" cy="855177"/>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dirty="0"/>
          </a:p>
        </p:txBody>
      </p:sp>
      <p:sp>
        <p:nvSpPr>
          <p:cNvPr id="106" name="TextBox 105">
            <a:extLst>
              <a:ext uri="{FF2B5EF4-FFF2-40B4-BE49-F238E27FC236}">
                <a16:creationId xmlns:a16="http://schemas.microsoft.com/office/drawing/2014/main" id="{F0FEC329-09E5-F577-36FA-EEFD982180EC}"/>
              </a:ext>
            </a:extLst>
          </p:cNvPr>
          <p:cNvSpPr txBox="1"/>
          <p:nvPr/>
        </p:nvSpPr>
        <p:spPr>
          <a:xfrm>
            <a:off x="8631448" y="2798908"/>
            <a:ext cx="734428" cy="253916"/>
          </a:xfrm>
          <a:prstGeom prst="rect">
            <a:avLst/>
          </a:prstGeom>
          <a:noFill/>
        </p:spPr>
        <p:txBody>
          <a:bodyPr wrap="square" rtlCol="0">
            <a:spAutoFit/>
          </a:bodyPr>
          <a:lstStyle/>
          <a:p>
            <a:pPr algn="ctr"/>
            <a:r>
              <a:rPr lang="en-GB" sz="1050" dirty="0">
                <a:solidFill>
                  <a:schemeClr val="bg1"/>
                </a:solidFill>
              </a:rPr>
              <a:t>Security</a:t>
            </a:r>
          </a:p>
        </p:txBody>
      </p:sp>
      <p:sp>
        <p:nvSpPr>
          <p:cNvPr id="107" name="Oval 106">
            <a:extLst>
              <a:ext uri="{FF2B5EF4-FFF2-40B4-BE49-F238E27FC236}">
                <a16:creationId xmlns:a16="http://schemas.microsoft.com/office/drawing/2014/main" id="{DF890BDA-43B5-D743-A00A-A3293176D370}"/>
              </a:ext>
            </a:extLst>
          </p:cNvPr>
          <p:cNvSpPr/>
          <p:nvPr/>
        </p:nvSpPr>
        <p:spPr>
          <a:xfrm>
            <a:off x="7728317" y="2725380"/>
            <a:ext cx="807457" cy="855177"/>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dirty="0"/>
          </a:p>
        </p:txBody>
      </p:sp>
      <p:sp>
        <p:nvSpPr>
          <p:cNvPr id="108" name="TextBox 107">
            <a:extLst>
              <a:ext uri="{FF2B5EF4-FFF2-40B4-BE49-F238E27FC236}">
                <a16:creationId xmlns:a16="http://schemas.microsoft.com/office/drawing/2014/main" id="{908D37F1-A7D7-C657-97DF-240F3D27DAEB}"/>
              </a:ext>
            </a:extLst>
          </p:cNvPr>
          <p:cNvSpPr txBox="1"/>
          <p:nvPr/>
        </p:nvSpPr>
        <p:spPr>
          <a:xfrm>
            <a:off x="7714523" y="2996572"/>
            <a:ext cx="835890" cy="253916"/>
          </a:xfrm>
          <a:prstGeom prst="rect">
            <a:avLst/>
          </a:prstGeom>
          <a:noFill/>
        </p:spPr>
        <p:txBody>
          <a:bodyPr wrap="square" rtlCol="0">
            <a:spAutoFit/>
          </a:bodyPr>
          <a:lstStyle/>
          <a:p>
            <a:pPr algn="ctr"/>
            <a:r>
              <a:rPr lang="en-GB" sz="1050" dirty="0">
                <a:solidFill>
                  <a:schemeClr val="bg1"/>
                </a:solidFill>
              </a:rPr>
              <a:t>Prevention</a:t>
            </a:r>
          </a:p>
        </p:txBody>
      </p:sp>
      <p:sp>
        <p:nvSpPr>
          <p:cNvPr id="109" name="Oval 108">
            <a:extLst>
              <a:ext uri="{FF2B5EF4-FFF2-40B4-BE49-F238E27FC236}">
                <a16:creationId xmlns:a16="http://schemas.microsoft.com/office/drawing/2014/main" id="{4A94EDFA-6290-25D0-F7C1-C6AA9B22EB8A}"/>
              </a:ext>
            </a:extLst>
          </p:cNvPr>
          <p:cNvSpPr/>
          <p:nvPr/>
        </p:nvSpPr>
        <p:spPr>
          <a:xfrm>
            <a:off x="8267883" y="1031360"/>
            <a:ext cx="807457" cy="855177"/>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dirty="0"/>
          </a:p>
        </p:txBody>
      </p:sp>
      <p:sp>
        <p:nvSpPr>
          <p:cNvPr id="110" name="TextBox 109">
            <a:extLst>
              <a:ext uri="{FF2B5EF4-FFF2-40B4-BE49-F238E27FC236}">
                <a16:creationId xmlns:a16="http://schemas.microsoft.com/office/drawing/2014/main" id="{F60424D3-969B-EA59-82C5-4996D22C5A12}"/>
              </a:ext>
            </a:extLst>
          </p:cNvPr>
          <p:cNvSpPr txBox="1"/>
          <p:nvPr/>
        </p:nvSpPr>
        <p:spPr>
          <a:xfrm>
            <a:off x="8366124" y="1304143"/>
            <a:ext cx="628070" cy="253916"/>
          </a:xfrm>
          <a:prstGeom prst="rect">
            <a:avLst/>
          </a:prstGeom>
          <a:noFill/>
        </p:spPr>
        <p:txBody>
          <a:bodyPr wrap="square" rtlCol="0">
            <a:spAutoFit/>
          </a:bodyPr>
          <a:lstStyle/>
          <a:p>
            <a:pPr algn="ctr"/>
            <a:r>
              <a:rPr lang="en-GB" sz="1050" dirty="0">
                <a:solidFill>
                  <a:schemeClr val="bg1"/>
                </a:solidFill>
              </a:rPr>
              <a:t>Housing</a:t>
            </a:r>
          </a:p>
        </p:txBody>
      </p:sp>
    </p:spTree>
    <p:extLst>
      <p:ext uri="{BB962C8B-B14F-4D97-AF65-F5344CB8AC3E}">
        <p14:creationId xmlns:p14="http://schemas.microsoft.com/office/powerpoint/2010/main" val="35938538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8BB9922-6EC5-90A4-90FB-9651260AF2F7}"/>
              </a:ext>
            </a:extLst>
          </p:cNvPr>
          <p:cNvSpPr>
            <a:spLocks noGrp="1"/>
          </p:cNvSpPr>
          <p:nvPr>
            <p:ph type="title"/>
          </p:nvPr>
        </p:nvSpPr>
        <p:spPr/>
        <p:txBody>
          <a:bodyPr/>
          <a:lstStyle/>
          <a:p>
            <a:r>
              <a:rPr lang="en-GB" dirty="0"/>
              <a:t>Lessons learnt (so far but would like more FNET member input) </a:t>
            </a:r>
          </a:p>
        </p:txBody>
      </p:sp>
      <p:sp>
        <p:nvSpPr>
          <p:cNvPr id="6" name="Content Placeholder 5">
            <a:extLst>
              <a:ext uri="{FF2B5EF4-FFF2-40B4-BE49-F238E27FC236}">
                <a16:creationId xmlns:a16="http://schemas.microsoft.com/office/drawing/2014/main" id="{5FEC80DF-0229-11E5-C39F-30DF79F03D7C}"/>
              </a:ext>
            </a:extLst>
          </p:cNvPr>
          <p:cNvSpPr>
            <a:spLocks noGrp="1"/>
          </p:cNvSpPr>
          <p:nvPr>
            <p:ph idx="1"/>
          </p:nvPr>
        </p:nvSpPr>
        <p:spPr/>
        <p:txBody>
          <a:bodyPr/>
          <a:lstStyle/>
          <a:p>
            <a:pPr marL="268288" indent="-268288">
              <a:buFont typeface="Arial" panose="020B0604020202020204" pitchFamily="34" charset="0"/>
              <a:buChar char="•"/>
            </a:pPr>
            <a:r>
              <a:rPr lang="en-GB" dirty="0"/>
              <a:t>Scope is often determined by budget but can be helpful to ensure assessment is focused </a:t>
            </a:r>
          </a:p>
          <a:p>
            <a:pPr marL="268288" indent="-268288">
              <a:buFont typeface="Arial" panose="020B0604020202020204" pitchFamily="34" charset="0"/>
              <a:buChar char="•"/>
            </a:pPr>
            <a:r>
              <a:rPr lang="en-GB" dirty="0"/>
              <a:t>HRIA’s are not audits. The human rights considered are more comprehensive which helps companies uncover more areas for improvement</a:t>
            </a:r>
          </a:p>
          <a:p>
            <a:pPr marL="268288" indent="-268288">
              <a:buFont typeface="Arial" panose="020B0604020202020204" pitchFamily="34" charset="0"/>
              <a:buChar char="•"/>
            </a:pPr>
            <a:r>
              <a:rPr lang="en-GB" dirty="0"/>
              <a:t>The methodology needs to be adapted to ensure delivers clients needs and to the context of the assessment </a:t>
            </a:r>
          </a:p>
          <a:p>
            <a:pPr marL="268288" indent="-268288">
              <a:buFont typeface="Arial" panose="020B0604020202020204" pitchFamily="34" charset="0"/>
              <a:buChar char="•"/>
            </a:pPr>
            <a:r>
              <a:rPr lang="en-GB" dirty="0"/>
              <a:t>At outset be clear on interaction </a:t>
            </a:r>
            <a:r>
              <a:rPr lang="en-GB"/>
              <a:t>and timelines </a:t>
            </a:r>
            <a:r>
              <a:rPr lang="en-GB" dirty="0"/>
              <a:t>expected between partners and </a:t>
            </a:r>
            <a:r>
              <a:rPr lang="en-GB"/>
              <a:t>final outcomes</a:t>
            </a:r>
            <a:endParaRPr lang="en-GB" dirty="0"/>
          </a:p>
          <a:p>
            <a:pPr marL="268288" indent="-268288">
              <a:buFont typeface="Arial" panose="020B0604020202020204" pitchFamily="34" charset="0"/>
              <a:buChar char="•"/>
            </a:pPr>
            <a:r>
              <a:rPr lang="en-GB" dirty="0"/>
              <a:t>Engaging key stakeholders can be time consuming, particularly government and local  Community vulnerable rights holders. </a:t>
            </a:r>
          </a:p>
          <a:p>
            <a:pPr marL="268288" indent="-268288">
              <a:buFont typeface="Arial" panose="020B0604020202020204" pitchFamily="34" charset="0"/>
              <a:buChar char="•"/>
            </a:pPr>
            <a:r>
              <a:rPr lang="en-GB" dirty="0"/>
              <a:t>Leverage to implement recommendations can be a challenge – collaborating with others can/does overcome this? </a:t>
            </a:r>
          </a:p>
        </p:txBody>
      </p:sp>
    </p:spTree>
    <p:extLst>
      <p:ext uri="{BB962C8B-B14F-4D97-AF65-F5344CB8AC3E}">
        <p14:creationId xmlns:p14="http://schemas.microsoft.com/office/powerpoint/2010/main" val="3030405907"/>
      </p:ext>
    </p:extLst>
  </p:cSld>
  <p:clrMapOvr>
    <a:masterClrMapping/>
  </p:clrMapOvr>
</p:sld>
</file>

<file path=ppt/theme/theme1.xml><?xml version="1.0" encoding="utf-8"?>
<a:theme xmlns:a="http://schemas.openxmlformats.org/drawingml/2006/main" name="Retrospect">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5A1E9CE4421D64FB585ADBD490956FB" ma:contentTypeVersion="12" ma:contentTypeDescription="Create a new document." ma:contentTypeScope="" ma:versionID="88ac94dd168ab3d68537d1fe6206ead8">
  <xsd:schema xmlns:xsd="http://www.w3.org/2001/XMLSchema" xmlns:xs="http://www.w3.org/2001/XMLSchema" xmlns:p="http://schemas.microsoft.com/office/2006/metadata/properties" xmlns:ns2="1afa36d2-8366-490c-8e5c-092acf3aa9ee" xmlns:ns3="d585e4f5-2246-4951-94c0-8b570bb983e0" targetNamespace="http://schemas.microsoft.com/office/2006/metadata/properties" ma:root="true" ma:fieldsID="f073078d5f8ed46e6db38d5866889bf7" ns2:_="" ns3:_="">
    <xsd:import namespace="1afa36d2-8366-490c-8e5c-092acf3aa9ee"/>
    <xsd:import namespace="d585e4f5-2246-4951-94c0-8b570bb983e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KeyPoints" minOccurs="0"/>
                <xsd:element ref="ns2:MediaServiceKeyPoints" minOccurs="0"/>
                <xsd:element ref="ns2:lcf76f155ced4ddcb4097134ff3c332f"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fa36d2-8366-490c-8e5c-092acf3aa9e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43ddc56c-2be9-4cd0-af49-e87c8fc731b6"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85e4f5-2246-4951-94c0-8b570bb983e0"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9DA6778-2EC6-44D4-A6EE-5A0E005BDFE7}">
  <ds:schemaRefs>
    <ds:schemaRef ds:uri="http://schemas.microsoft.com/sharepoint/v3/contenttype/forms"/>
  </ds:schemaRefs>
</ds:datastoreItem>
</file>

<file path=customXml/itemProps2.xml><?xml version="1.0" encoding="utf-8"?>
<ds:datastoreItem xmlns:ds="http://schemas.openxmlformats.org/officeDocument/2006/customXml" ds:itemID="{E0F4FD9F-B356-4E0B-B393-DC544E313FD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fa36d2-8366-490c-8e5c-092acf3aa9ee"/>
    <ds:schemaRef ds:uri="d585e4f5-2246-4951-94c0-8b570bb983e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2155</Words>
  <Application>Microsoft Office PowerPoint</Application>
  <PresentationFormat>Widescreen</PresentationFormat>
  <Paragraphs>321</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Graphik-web</vt:lpstr>
      <vt:lpstr>Tw Cen MT</vt:lpstr>
      <vt:lpstr>Retrospect</vt:lpstr>
      <vt:lpstr>HRIA Review January 2023 </vt:lpstr>
      <vt:lpstr>Why  companies complete a Human Rights Impact Assessment (HRIA)?</vt:lpstr>
      <vt:lpstr>What is a human rights impact assessment? </vt:lpstr>
      <vt:lpstr>Typical steps in a HRIA</vt:lpstr>
      <vt:lpstr>Different types of HRIA’s</vt:lpstr>
      <vt:lpstr>How does a HRIA get to recommendations? </vt:lpstr>
      <vt:lpstr>Analysis to date : 24 HRIA </vt:lpstr>
      <vt:lpstr>Analysis to date:   3 HRIA have collaborative partners    </vt:lpstr>
      <vt:lpstr>What are some of the new insights found? </vt:lpstr>
      <vt:lpstr>Root Causes </vt:lpstr>
      <vt:lpstr>What are the typical types of recommendations </vt:lpstr>
      <vt:lpstr>Lessons learnt (so far but would like more FNET member input)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 Rights Impact Assessments – How are these informing members due diligence approaches?</dc:title>
  <dc:creator>Suzanne Natelson</dc:creator>
  <cp:lastModifiedBy>Suzanne Natelson</cp:lastModifiedBy>
  <cp:revision>3</cp:revision>
  <cp:lastPrinted>2023-01-10T09:12:47Z</cp:lastPrinted>
  <dcterms:created xsi:type="dcterms:W3CDTF">2022-09-23T13:07:42Z</dcterms:created>
  <dcterms:modified xsi:type="dcterms:W3CDTF">2023-01-10T09:19:41Z</dcterms:modified>
</cp:coreProperties>
</file>