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3" r:id="rId1"/>
  </p:sldMasterIdLst>
  <p:notesMasterIdLst>
    <p:notesMasterId r:id="rId11"/>
  </p:notesMasterIdLst>
  <p:sldIdLst>
    <p:sldId id="1991" r:id="rId2"/>
    <p:sldId id="2238" r:id="rId3"/>
    <p:sldId id="2242" r:id="rId4"/>
    <p:sldId id="2241" r:id="rId5"/>
    <p:sldId id="2239" r:id="rId6"/>
    <p:sldId id="2240" r:id="rId7"/>
    <p:sldId id="2243" r:id="rId8"/>
    <p:sldId id="2248" r:id="rId9"/>
    <p:sldId id="2249"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 initials="A" lastIdx="15" clrIdx="0">
    <p:extLst>
      <p:ext uri="{19B8F6BF-5375-455C-9EA6-DF929625EA0E}">
        <p15:presenceInfo xmlns:p15="http://schemas.microsoft.com/office/powerpoint/2012/main" userId="Admin" providerId="None"/>
      </p:ext>
    </p:extLst>
  </p:cmAuthor>
  <p:cmAuthor id="2" name="Leonie Schmid" initials="LS" lastIdx="11" clrIdx="1">
    <p:extLst>
      <p:ext uri="{19B8F6BF-5375-455C-9EA6-DF929625EA0E}">
        <p15:presenceInfo xmlns:p15="http://schemas.microsoft.com/office/powerpoint/2012/main" userId="19ef363ee043bc47" providerId="Windows Live"/>
      </p:ext>
    </p:extLst>
  </p:cmAuthor>
  <p:cmAuthor id="3" name="louise herring" initials="lh" lastIdx="1" clrIdx="2">
    <p:extLst>
      <p:ext uri="{19B8F6BF-5375-455C-9EA6-DF929625EA0E}">
        <p15:presenceInfo xmlns:p15="http://schemas.microsoft.com/office/powerpoint/2012/main" userId="06a4c496cb25d83f" providerId="Windows Live"/>
      </p:ext>
    </p:extLst>
  </p:cmAuthor>
  <p:cmAuthor id="4" name="Clare Clifton" initials="CC" lastIdx="1" clrIdx="3">
    <p:extLst>
      <p:ext uri="{19B8F6BF-5375-455C-9EA6-DF929625EA0E}">
        <p15:presenceInfo xmlns:p15="http://schemas.microsoft.com/office/powerpoint/2012/main" userId="S-1-5-21-158060495-3367530227-2752360863-26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26E2"/>
    <a:srgbClr val="269AE2"/>
    <a:srgbClr val="0066CC"/>
    <a:srgbClr val="33CCFF"/>
    <a:srgbClr val="0066FF"/>
    <a:srgbClr val="CC3300"/>
    <a:srgbClr val="6F906E"/>
    <a:srgbClr val="A4E01E"/>
    <a:srgbClr val="EB13D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47" autoAdjust="0"/>
    <p:restoredTop sz="82051" autoAdjust="0"/>
  </p:normalViewPr>
  <p:slideViewPr>
    <p:cSldViewPr snapToGrid="0">
      <p:cViewPr varScale="1">
        <p:scale>
          <a:sx n="51" d="100"/>
          <a:sy n="51" d="100"/>
        </p:scale>
        <p:origin x="1184" y="24"/>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5E78B0-5305-485D-BA4D-10A9698A0F78}" type="datetimeFigureOut">
              <a:rPr lang="en-GB" smtClean="0"/>
              <a:t>29/03/2021</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A6C678-BC85-42CD-B054-42DCA31F0003}" type="slidenum">
              <a:rPr lang="en-GB" smtClean="0"/>
              <a:t>‹#›</a:t>
            </a:fld>
            <a:endParaRPr lang="en-GB" dirty="0"/>
          </a:p>
        </p:txBody>
      </p:sp>
    </p:spTree>
    <p:extLst>
      <p:ext uri="{BB962C8B-B14F-4D97-AF65-F5344CB8AC3E}">
        <p14:creationId xmlns:p14="http://schemas.microsoft.com/office/powerpoint/2010/main" val="2373925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2A6C678-BC85-42CD-B054-42DCA31F0003}" type="slidenum">
              <a:rPr lang="en-GB" smtClean="0"/>
              <a:t>1</a:t>
            </a:fld>
            <a:endParaRPr lang="en-GB" dirty="0"/>
          </a:p>
        </p:txBody>
      </p:sp>
    </p:spTree>
    <p:extLst>
      <p:ext uri="{BB962C8B-B14F-4D97-AF65-F5344CB8AC3E}">
        <p14:creationId xmlns:p14="http://schemas.microsoft.com/office/powerpoint/2010/main" val="28190879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Foliennummernplatzhalter 3"/>
          <p:cNvSpPr>
            <a:spLocks noGrp="1"/>
          </p:cNvSpPr>
          <p:nvPr>
            <p:ph type="sldNum" sz="quarter" idx="5"/>
          </p:nvPr>
        </p:nvSpPr>
        <p:spPr/>
        <p:txBody>
          <a:bodyPr/>
          <a:lstStyle/>
          <a:p>
            <a:fld id="{62A6C678-BC85-42CD-B054-42DCA31F0003}" type="slidenum">
              <a:rPr lang="en-GB" smtClean="0"/>
              <a:t>2</a:t>
            </a:fld>
            <a:endParaRPr lang="en-GB" dirty="0"/>
          </a:p>
        </p:txBody>
      </p:sp>
    </p:spTree>
    <p:extLst>
      <p:ext uri="{BB962C8B-B14F-4D97-AF65-F5344CB8AC3E}">
        <p14:creationId xmlns:p14="http://schemas.microsoft.com/office/powerpoint/2010/main" val="40517467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Foliennummernplatzhalter 3"/>
          <p:cNvSpPr>
            <a:spLocks noGrp="1"/>
          </p:cNvSpPr>
          <p:nvPr>
            <p:ph type="sldNum" sz="quarter" idx="5"/>
          </p:nvPr>
        </p:nvSpPr>
        <p:spPr/>
        <p:txBody>
          <a:bodyPr/>
          <a:lstStyle/>
          <a:p>
            <a:fld id="{62A6C678-BC85-42CD-B054-42DCA31F0003}" type="slidenum">
              <a:rPr lang="en-GB" smtClean="0"/>
              <a:t>3</a:t>
            </a:fld>
            <a:endParaRPr lang="en-GB" dirty="0"/>
          </a:p>
        </p:txBody>
      </p:sp>
    </p:spTree>
    <p:extLst>
      <p:ext uri="{BB962C8B-B14F-4D97-AF65-F5344CB8AC3E}">
        <p14:creationId xmlns:p14="http://schemas.microsoft.com/office/powerpoint/2010/main" val="45249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Foliennummernplatzhalter 3"/>
          <p:cNvSpPr>
            <a:spLocks noGrp="1"/>
          </p:cNvSpPr>
          <p:nvPr>
            <p:ph type="sldNum" sz="quarter" idx="5"/>
          </p:nvPr>
        </p:nvSpPr>
        <p:spPr/>
        <p:txBody>
          <a:bodyPr/>
          <a:lstStyle/>
          <a:p>
            <a:fld id="{62A6C678-BC85-42CD-B054-42DCA31F0003}" type="slidenum">
              <a:rPr lang="en-GB" smtClean="0"/>
              <a:t>4</a:t>
            </a:fld>
            <a:endParaRPr lang="en-GB" dirty="0"/>
          </a:p>
        </p:txBody>
      </p:sp>
    </p:spTree>
    <p:extLst>
      <p:ext uri="{BB962C8B-B14F-4D97-AF65-F5344CB8AC3E}">
        <p14:creationId xmlns:p14="http://schemas.microsoft.com/office/powerpoint/2010/main" val="376930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Foliennummernplatzhalter 3"/>
          <p:cNvSpPr>
            <a:spLocks noGrp="1"/>
          </p:cNvSpPr>
          <p:nvPr>
            <p:ph type="sldNum" sz="quarter" idx="5"/>
          </p:nvPr>
        </p:nvSpPr>
        <p:spPr/>
        <p:txBody>
          <a:bodyPr/>
          <a:lstStyle/>
          <a:p>
            <a:fld id="{62A6C678-BC85-42CD-B054-42DCA31F0003}" type="slidenum">
              <a:rPr lang="en-GB" smtClean="0"/>
              <a:t>5</a:t>
            </a:fld>
            <a:endParaRPr lang="en-GB" dirty="0"/>
          </a:p>
        </p:txBody>
      </p:sp>
    </p:spTree>
    <p:extLst>
      <p:ext uri="{BB962C8B-B14F-4D97-AF65-F5344CB8AC3E}">
        <p14:creationId xmlns:p14="http://schemas.microsoft.com/office/powerpoint/2010/main" val="15557143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Foliennummernplatzhalter 3"/>
          <p:cNvSpPr>
            <a:spLocks noGrp="1"/>
          </p:cNvSpPr>
          <p:nvPr>
            <p:ph type="sldNum" sz="quarter" idx="5"/>
          </p:nvPr>
        </p:nvSpPr>
        <p:spPr/>
        <p:txBody>
          <a:bodyPr/>
          <a:lstStyle/>
          <a:p>
            <a:fld id="{62A6C678-BC85-42CD-B054-42DCA31F0003}" type="slidenum">
              <a:rPr lang="en-GB" smtClean="0"/>
              <a:t>6</a:t>
            </a:fld>
            <a:endParaRPr lang="en-GB" dirty="0"/>
          </a:p>
        </p:txBody>
      </p:sp>
    </p:spTree>
    <p:extLst>
      <p:ext uri="{BB962C8B-B14F-4D97-AF65-F5344CB8AC3E}">
        <p14:creationId xmlns:p14="http://schemas.microsoft.com/office/powerpoint/2010/main" val="39147830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Foliennummernplatzhalter 3"/>
          <p:cNvSpPr>
            <a:spLocks noGrp="1"/>
          </p:cNvSpPr>
          <p:nvPr>
            <p:ph type="sldNum" sz="quarter" idx="5"/>
          </p:nvPr>
        </p:nvSpPr>
        <p:spPr/>
        <p:txBody>
          <a:bodyPr/>
          <a:lstStyle/>
          <a:p>
            <a:fld id="{62A6C678-BC85-42CD-B054-42DCA31F0003}" type="slidenum">
              <a:rPr lang="en-GB" smtClean="0"/>
              <a:t>7</a:t>
            </a:fld>
            <a:endParaRPr lang="en-GB" dirty="0"/>
          </a:p>
        </p:txBody>
      </p:sp>
    </p:spTree>
    <p:extLst>
      <p:ext uri="{BB962C8B-B14F-4D97-AF65-F5344CB8AC3E}">
        <p14:creationId xmlns:p14="http://schemas.microsoft.com/office/powerpoint/2010/main" val="2667346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Foliennummernplatzhalter 3"/>
          <p:cNvSpPr>
            <a:spLocks noGrp="1"/>
          </p:cNvSpPr>
          <p:nvPr>
            <p:ph type="sldNum" sz="quarter" idx="5"/>
          </p:nvPr>
        </p:nvSpPr>
        <p:spPr/>
        <p:txBody>
          <a:bodyPr/>
          <a:lstStyle/>
          <a:p>
            <a:fld id="{62A6C678-BC85-42CD-B054-42DCA31F0003}" type="slidenum">
              <a:rPr lang="en-GB" smtClean="0"/>
              <a:t>8</a:t>
            </a:fld>
            <a:endParaRPr lang="en-GB" dirty="0"/>
          </a:p>
        </p:txBody>
      </p:sp>
    </p:spTree>
    <p:extLst>
      <p:ext uri="{BB962C8B-B14F-4D97-AF65-F5344CB8AC3E}">
        <p14:creationId xmlns:p14="http://schemas.microsoft.com/office/powerpoint/2010/main" val="39161130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Foliennummernplatzhalter 3"/>
          <p:cNvSpPr>
            <a:spLocks noGrp="1"/>
          </p:cNvSpPr>
          <p:nvPr>
            <p:ph type="sldNum" sz="quarter" idx="5"/>
          </p:nvPr>
        </p:nvSpPr>
        <p:spPr/>
        <p:txBody>
          <a:bodyPr/>
          <a:lstStyle/>
          <a:p>
            <a:fld id="{62A6C678-BC85-42CD-B054-42DCA31F0003}" type="slidenum">
              <a:rPr lang="en-GB" smtClean="0"/>
              <a:t>9</a:t>
            </a:fld>
            <a:endParaRPr lang="en-GB" dirty="0"/>
          </a:p>
        </p:txBody>
      </p:sp>
    </p:spTree>
    <p:extLst>
      <p:ext uri="{BB962C8B-B14F-4D97-AF65-F5344CB8AC3E}">
        <p14:creationId xmlns:p14="http://schemas.microsoft.com/office/powerpoint/2010/main" val="41435665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6FB48FB-C413-4C26-A192-4A467C798911}" type="datetimeFigureOut">
              <a:rPr lang="en-GB" smtClean="0"/>
              <a:t>29/03/2021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36BC055-7D21-4105-9AC8-30C7CEF2D5E3}" type="slidenum">
              <a:rPr lang="en-GB" smtClean="0"/>
              <a:t>‹#›</a:t>
            </a:fld>
            <a:endParaRPr lang="en-GB" dirty="0"/>
          </a:p>
        </p:txBody>
      </p:sp>
      <p:sp>
        <p:nvSpPr>
          <p:cNvPr id="10" name="Footer Placeholder 4">
            <a:extLst>
              <a:ext uri="{FF2B5EF4-FFF2-40B4-BE49-F238E27FC236}">
                <a16:creationId xmlns:a16="http://schemas.microsoft.com/office/drawing/2014/main" id="{0796C102-5649-4358-90B2-9F8CDC70A1B5}"/>
              </a:ext>
            </a:extLst>
          </p:cNvPr>
          <p:cNvSpPr txBox="1">
            <a:spLocks/>
          </p:cNvSpPr>
          <p:nvPr userDrawn="1"/>
        </p:nvSpPr>
        <p:spPr>
          <a:xfrm>
            <a:off x="8436864" y="6492875"/>
            <a:ext cx="3755136" cy="365125"/>
          </a:xfrm>
          <a:prstGeom prst="rect">
            <a:avLst/>
          </a:prstGeom>
        </p:spPr>
        <p:txBody>
          <a:bodyPr lIns="121824" tIns="60907" rIns="121824" bIns="60907"/>
          <a:lstStyle>
            <a:defPPr>
              <a:defRPr lang="en-US"/>
            </a:defPPr>
            <a:lvl1pPr marL="0" algn="l" defTabSz="913672" rtl="0" eaLnBrk="1" fontAlgn="base" latinLnBrk="0" hangingPunct="1">
              <a:spcBef>
                <a:spcPct val="0"/>
              </a:spcBef>
              <a:spcAft>
                <a:spcPct val="0"/>
              </a:spcAft>
              <a:defRPr sz="1100" kern="1200">
                <a:solidFill>
                  <a:schemeClr val="bg1">
                    <a:lumMod val="50000"/>
                  </a:schemeClr>
                </a:solidFill>
                <a:latin typeface="Franklin Gothic Demi Cond" panose="020B0706030402020204" pitchFamily="34" charset="0"/>
                <a:ea typeface="+mn-ea"/>
                <a:cs typeface="+mn-cs"/>
              </a:defRPr>
            </a:lvl1pPr>
            <a:lvl2pPr marL="456794" algn="l" defTabSz="913588" rtl="0" eaLnBrk="1" latinLnBrk="0" hangingPunct="1">
              <a:defRPr sz="1800" kern="1200">
                <a:solidFill>
                  <a:schemeClr val="tx1"/>
                </a:solidFill>
                <a:latin typeface="+mn-lt"/>
                <a:ea typeface="+mn-ea"/>
                <a:cs typeface="+mn-cs"/>
              </a:defRPr>
            </a:lvl2pPr>
            <a:lvl3pPr marL="913588" algn="l" defTabSz="913588" rtl="0" eaLnBrk="1" latinLnBrk="0" hangingPunct="1">
              <a:defRPr sz="1800" kern="1200">
                <a:solidFill>
                  <a:schemeClr val="tx1"/>
                </a:solidFill>
                <a:latin typeface="+mn-lt"/>
                <a:ea typeface="+mn-ea"/>
                <a:cs typeface="+mn-cs"/>
              </a:defRPr>
            </a:lvl3pPr>
            <a:lvl4pPr marL="1370382" algn="l" defTabSz="913588" rtl="0" eaLnBrk="1" latinLnBrk="0" hangingPunct="1">
              <a:defRPr sz="1800" kern="1200">
                <a:solidFill>
                  <a:schemeClr val="tx1"/>
                </a:solidFill>
                <a:latin typeface="+mn-lt"/>
                <a:ea typeface="+mn-ea"/>
                <a:cs typeface="+mn-cs"/>
              </a:defRPr>
            </a:lvl4pPr>
            <a:lvl5pPr marL="1827176" algn="l" defTabSz="913588" rtl="0" eaLnBrk="1" latinLnBrk="0" hangingPunct="1">
              <a:defRPr sz="1800" kern="1200">
                <a:solidFill>
                  <a:schemeClr val="tx1"/>
                </a:solidFill>
                <a:latin typeface="+mn-lt"/>
                <a:ea typeface="+mn-ea"/>
                <a:cs typeface="+mn-cs"/>
              </a:defRPr>
            </a:lvl5pPr>
            <a:lvl6pPr marL="2283969" algn="l" defTabSz="913588" rtl="0" eaLnBrk="1" latinLnBrk="0" hangingPunct="1">
              <a:defRPr sz="1800" kern="1200">
                <a:solidFill>
                  <a:schemeClr val="tx1"/>
                </a:solidFill>
                <a:latin typeface="+mn-lt"/>
                <a:ea typeface="+mn-ea"/>
                <a:cs typeface="+mn-cs"/>
              </a:defRPr>
            </a:lvl6pPr>
            <a:lvl7pPr marL="2740766" algn="l" defTabSz="913588" rtl="0" eaLnBrk="1" latinLnBrk="0" hangingPunct="1">
              <a:defRPr sz="1800" kern="1200">
                <a:solidFill>
                  <a:schemeClr val="tx1"/>
                </a:solidFill>
                <a:latin typeface="+mn-lt"/>
                <a:ea typeface="+mn-ea"/>
                <a:cs typeface="+mn-cs"/>
              </a:defRPr>
            </a:lvl7pPr>
            <a:lvl8pPr marL="3197558" algn="l" defTabSz="913588" rtl="0" eaLnBrk="1" latinLnBrk="0" hangingPunct="1">
              <a:defRPr sz="1800" kern="1200">
                <a:solidFill>
                  <a:schemeClr val="tx1"/>
                </a:solidFill>
                <a:latin typeface="+mn-lt"/>
                <a:ea typeface="+mn-ea"/>
                <a:cs typeface="+mn-cs"/>
              </a:defRPr>
            </a:lvl8pPr>
            <a:lvl9pPr marL="3654350" algn="l" defTabSz="913588" rtl="0" eaLnBrk="1" latinLnBrk="0" hangingPunct="1">
              <a:defRPr sz="1800" kern="1200">
                <a:solidFill>
                  <a:schemeClr val="tx1"/>
                </a:solidFill>
                <a:latin typeface="+mn-lt"/>
                <a:ea typeface="+mn-ea"/>
                <a:cs typeface="+mn-cs"/>
              </a:defRPr>
            </a:lvl9pPr>
          </a:lstStyle>
          <a:p>
            <a:pPr>
              <a:defRPr/>
            </a:pPr>
            <a:r>
              <a:rPr lang="en-US" sz="1200" b="1" dirty="0">
                <a:solidFill>
                  <a:schemeClr val="bg1"/>
                </a:solidFill>
                <a:latin typeface="+mn-lt"/>
                <a:ea typeface="Segoe UI" panose="020B0502040204020203" pitchFamily="34" charset="0"/>
                <a:cs typeface="Segoe UI" panose="020B0502040204020203" pitchFamily="34" charset="0"/>
              </a:rPr>
              <a:t>FOOD NETWORK FOR ETHICAL TRADE – Confidential</a:t>
            </a:r>
          </a:p>
        </p:txBody>
      </p:sp>
    </p:spTree>
    <p:extLst>
      <p:ext uri="{BB962C8B-B14F-4D97-AF65-F5344CB8AC3E}">
        <p14:creationId xmlns:p14="http://schemas.microsoft.com/office/powerpoint/2010/main" val="28624992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FB48FB-C413-4C26-A192-4A467C798911}" type="datetimeFigureOut">
              <a:rPr lang="en-GB" smtClean="0"/>
              <a:t>29/03/2021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36BC055-7D21-4105-9AC8-30C7CEF2D5E3}" type="slidenum">
              <a:rPr lang="en-GB" smtClean="0"/>
              <a:t>‹#›</a:t>
            </a:fld>
            <a:endParaRPr lang="en-GB" dirty="0"/>
          </a:p>
        </p:txBody>
      </p:sp>
    </p:spTree>
    <p:extLst>
      <p:ext uri="{BB962C8B-B14F-4D97-AF65-F5344CB8AC3E}">
        <p14:creationId xmlns:p14="http://schemas.microsoft.com/office/powerpoint/2010/main" val="3424765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6FB48FB-C413-4C26-A192-4A467C798911}" type="datetimeFigureOut">
              <a:rPr lang="en-GB" smtClean="0"/>
              <a:t>29/03/2021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36BC055-7D21-4105-9AC8-30C7CEF2D5E3}" type="slidenum">
              <a:rPr lang="en-GB" smtClean="0"/>
              <a:t>‹#›</a:t>
            </a:fld>
            <a:endParaRPr lang="en-GB" dirty="0"/>
          </a:p>
        </p:txBody>
      </p:sp>
      <p:sp>
        <p:nvSpPr>
          <p:cNvPr id="10" name="Footer Placeholder 4">
            <a:extLst>
              <a:ext uri="{FF2B5EF4-FFF2-40B4-BE49-F238E27FC236}">
                <a16:creationId xmlns:a16="http://schemas.microsoft.com/office/drawing/2014/main" id="{9165522D-3CDF-4E60-8FDA-0E92D6D7398F}"/>
              </a:ext>
            </a:extLst>
          </p:cNvPr>
          <p:cNvSpPr txBox="1">
            <a:spLocks/>
          </p:cNvSpPr>
          <p:nvPr userDrawn="1"/>
        </p:nvSpPr>
        <p:spPr>
          <a:xfrm>
            <a:off x="8436864" y="6492875"/>
            <a:ext cx="3755136" cy="365125"/>
          </a:xfrm>
          <a:prstGeom prst="rect">
            <a:avLst/>
          </a:prstGeom>
        </p:spPr>
        <p:txBody>
          <a:bodyPr lIns="121824" tIns="60907" rIns="121824" bIns="60907"/>
          <a:lstStyle>
            <a:defPPr>
              <a:defRPr lang="en-US"/>
            </a:defPPr>
            <a:lvl1pPr marL="0" algn="l" defTabSz="913672" rtl="0" eaLnBrk="1" fontAlgn="base" latinLnBrk="0" hangingPunct="1">
              <a:spcBef>
                <a:spcPct val="0"/>
              </a:spcBef>
              <a:spcAft>
                <a:spcPct val="0"/>
              </a:spcAft>
              <a:defRPr sz="1100" kern="1200">
                <a:solidFill>
                  <a:schemeClr val="bg1">
                    <a:lumMod val="50000"/>
                  </a:schemeClr>
                </a:solidFill>
                <a:latin typeface="Franklin Gothic Demi Cond" panose="020B0706030402020204" pitchFamily="34" charset="0"/>
                <a:ea typeface="+mn-ea"/>
                <a:cs typeface="+mn-cs"/>
              </a:defRPr>
            </a:lvl1pPr>
            <a:lvl2pPr marL="456794" algn="l" defTabSz="913588" rtl="0" eaLnBrk="1" latinLnBrk="0" hangingPunct="1">
              <a:defRPr sz="1800" kern="1200">
                <a:solidFill>
                  <a:schemeClr val="tx1"/>
                </a:solidFill>
                <a:latin typeface="+mn-lt"/>
                <a:ea typeface="+mn-ea"/>
                <a:cs typeface="+mn-cs"/>
              </a:defRPr>
            </a:lvl2pPr>
            <a:lvl3pPr marL="913588" algn="l" defTabSz="913588" rtl="0" eaLnBrk="1" latinLnBrk="0" hangingPunct="1">
              <a:defRPr sz="1800" kern="1200">
                <a:solidFill>
                  <a:schemeClr val="tx1"/>
                </a:solidFill>
                <a:latin typeface="+mn-lt"/>
                <a:ea typeface="+mn-ea"/>
                <a:cs typeface="+mn-cs"/>
              </a:defRPr>
            </a:lvl3pPr>
            <a:lvl4pPr marL="1370382" algn="l" defTabSz="913588" rtl="0" eaLnBrk="1" latinLnBrk="0" hangingPunct="1">
              <a:defRPr sz="1800" kern="1200">
                <a:solidFill>
                  <a:schemeClr val="tx1"/>
                </a:solidFill>
                <a:latin typeface="+mn-lt"/>
                <a:ea typeface="+mn-ea"/>
                <a:cs typeface="+mn-cs"/>
              </a:defRPr>
            </a:lvl4pPr>
            <a:lvl5pPr marL="1827176" algn="l" defTabSz="913588" rtl="0" eaLnBrk="1" latinLnBrk="0" hangingPunct="1">
              <a:defRPr sz="1800" kern="1200">
                <a:solidFill>
                  <a:schemeClr val="tx1"/>
                </a:solidFill>
                <a:latin typeface="+mn-lt"/>
                <a:ea typeface="+mn-ea"/>
                <a:cs typeface="+mn-cs"/>
              </a:defRPr>
            </a:lvl5pPr>
            <a:lvl6pPr marL="2283969" algn="l" defTabSz="913588" rtl="0" eaLnBrk="1" latinLnBrk="0" hangingPunct="1">
              <a:defRPr sz="1800" kern="1200">
                <a:solidFill>
                  <a:schemeClr val="tx1"/>
                </a:solidFill>
                <a:latin typeface="+mn-lt"/>
                <a:ea typeface="+mn-ea"/>
                <a:cs typeface="+mn-cs"/>
              </a:defRPr>
            </a:lvl6pPr>
            <a:lvl7pPr marL="2740766" algn="l" defTabSz="913588" rtl="0" eaLnBrk="1" latinLnBrk="0" hangingPunct="1">
              <a:defRPr sz="1800" kern="1200">
                <a:solidFill>
                  <a:schemeClr val="tx1"/>
                </a:solidFill>
                <a:latin typeface="+mn-lt"/>
                <a:ea typeface="+mn-ea"/>
                <a:cs typeface="+mn-cs"/>
              </a:defRPr>
            </a:lvl7pPr>
            <a:lvl8pPr marL="3197558" algn="l" defTabSz="913588" rtl="0" eaLnBrk="1" latinLnBrk="0" hangingPunct="1">
              <a:defRPr sz="1800" kern="1200">
                <a:solidFill>
                  <a:schemeClr val="tx1"/>
                </a:solidFill>
                <a:latin typeface="+mn-lt"/>
                <a:ea typeface="+mn-ea"/>
                <a:cs typeface="+mn-cs"/>
              </a:defRPr>
            </a:lvl8pPr>
            <a:lvl9pPr marL="3654350" algn="l" defTabSz="913588" rtl="0" eaLnBrk="1" latinLnBrk="0" hangingPunct="1">
              <a:defRPr sz="1800" kern="1200">
                <a:solidFill>
                  <a:schemeClr val="tx1"/>
                </a:solidFill>
                <a:latin typeface="+mn-lt"/>
                <a:ea typeface="+mn-ea"/>
                <a:cs typeface="+mn-cs"/>
              </a:defRPr>
            </a:lvl9pPr>
          </a:lstStyle>
          <a:p>
            <a:pPr>
              <a:defRPr/>
            </a:pPr>
            <a:r>
              <a:rPr lang="en-US" sz="1200" b="1" dirty="0">
                <a:solidFill>
                  <a:schemeClr val="bg1"/>
                </a:solidFill>
                <a:latin typeface="+mn-lt"/>
                <a:ea typeface="Segoe UI" panose="020B0502040204020203" pitchFamily="34" charset="0"/>
                <a:cs typeface="Segoe UI" panose="020B0502040204020203" pitchFamily="34" charset="0"/>
              </a:rPr>
              <a:t>FOOD NETWORK FOR ETHICAL TRADE – Confidential</a:t>
            </a:r>
          </a:p>
        </p:txBody>
      </p:sp>
    </p:spTree>
    <p:extLst>
      <p:ext uri="{BB962C8B-B14F-4D97-AF65-F5344CB8AC3E}">
        <p14:creationId xmlns:p14="http://schemas.microsoft.com/office/powerpoint/2010/main" val="38583657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6FB48FB-C413-4C26-A192-4A467C798911}" type="datetimeFigureOut">
              <a:rPr lang="en-GB" smtClean="0"/>
              <a:t>29/03/2021</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336BC055-7D21-4105-9AC8-30C7CEF2D5E3}" type="slidenum">
              <a:rPr lang="en-GB" smtClean="0"/>
              <a:t>‹#›</a:t>
            </a:fld>
            <a:endParaRPr lang="en-GB" dirty="0"/>
          </a:p>
        </p:txBody>
      </p:sp>
    </p:spTree>
    <p:extLst>
      <p:ext uri="{BB962C8B-B14F-4D97-AF65-F5344CB8AC3E}">
        <p14:creationId xmlns:p14="http://schemas.microsoft.com/office/powerpoint/2010/main" val="3829069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6FB48FB-C413-4C26-A192-4A467C798911}" type="datetimeFigureOut">
              <a:rPr lang="en-GB" smtClean="0"/>
              <a:t>29/03/2021</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336BC055-7D21-4105-9AC8-30C7CEF2D5E3}" type="slidenum">
              <a:rPr lang="en-GB" smtClean="0"/>
              <a:t>‹#›</a:t>
            </a:fld>
            <a:endParaRPr lang="en-GB" dirty="0"/>
          </a:p>
        </p:txBody>
      </p:sp>
    </p:spTree>
    <p:extLst>
      <p:ext uri="{BB962C8B-B14F-4D97-AF65-F5344CB8AC3E}">
        <p14:creationId xmlns:p14="http://schemas.microsoft.com/office/powerpoint/2010/main" val="34086052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6FB48FB-C413-4C26-A192-4A467C798911}" type="datetimeFigureOut">
              <a:rPr lang="en-GB" smtClean="0"/>
              <a:t>29/03/2021</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336BC055-7D21-4105-9AC8-30C7CEF2D5E3}" type="slidenum">
              <a:rPr lang="en-GB" smtClean="0"/>
              <a:t>‹#›</a:t>
            </a:fld>
            <a:endParaRPr lang="en-GB" dirty="0"/>
          </a:p>
        </p:txBody>
      </p:sp>
    </p:spTree>
    <p:extLst>
      <p:ext uri="{BB962C8B-B14F-4D97-AF65-F5344CB8AC3E}">
        <p14:creationId xmlns:p14="http://schemas.microsoft.com/office/powerpoint/2010/main" val="14348964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F6FB48FB-C413-4C26-A192-4A467C798911}" type="datetimeFigureOut">
              <a:rPr lang="en-GB" smtClean="0"/>
              <a:t>29/03/2021</a:t>
            </a:fld>
            <a:endParaRPr lang="en-GB"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GB" dirty="0"/>
          </a:p>
        </p:txBody>
      </p:sp>
      <p:sp>
        <p:nvSpPr>
          <p:cNvPr id="9" name="Slide Number Placeholder 8"/>
          <p:cNvSpPr>
            <a:spLocks noGrp="1"/>
          </p:cNvSpPr>
          <p:nvPr>
            <p:ph type="sldNum" sz="quarter" idx="12"/>
          </p:nvPr>
        </p:nvSpPr>
        <p:spPr/>
        <p:txBody>
          <a:bodyPr/>
          <a:lstStyle/>
          <a:p>
            <a:fld id="{336BC055-7D21-4105-9AC8-30C7CEF2D5E3}" type="slidenum">
              <a:rPr lang="en-GB" smtClean="0"/>
              <a:t>‹#›</a:t>
            </a:fld>
            <a:endParaRPr lang="en-GB" dirty="0"/>
          </a:p>
        </p:txBody>
      </p:sp>
      <p:sp>
        <p:nvSpPr>
          <p:cNvPr id="10" name="Footer Placeholder 4">
            <a:extLst>
              <a:ext uri="{FF2B5EF4-FFF2-40B4-BE49-F238E27FC236}">
                <a16:creationId xmlns:a16="http://schemas.microsoft.com/office/drawing/2014/main" id="{86592854-2D29-49C9-BA00-4F0CA45A38DE}"/>
              </a:ext>
            </a:extLst>
          </p:cNvPr>
          <p:cNvSpPr txBox="1">
            <a:spLocks/>
          </p:cNvSpPr>
          <p:nvPr userDrawn="1"/>
        </p:nvSpPr>
        <p:spPr>
          <a:xfrm>
            <a:off x="8436864" y="6492875"/>
            <a:ext cx="3755136" cy="365125"/>
          </a:xfrm>
          <a:prstGeom prst="rect">
            <a:avLst/>
          </a:prstGeom>
        </p:spPr>
        <p:txBody>
          <a:bodyPr lIns="121824" tIns="60907" rIns="121824" bIns="60907"/>
          <a:lstStyle>
            <a:defPPr>
              <a:defRPr lang="en-US"/>
            </a:defPPr>
            <a:lvl1pPr marL="0" algn="l" defTabSz="913672" rtl="0" eaLnBrk="1" fontAlgn="base" latinLnBrk="0" hangingPunct="1">
              <a:spcBef>
                <a:spcPct val="0"/>
              </a:spcBef>
              <a:spcAft>
                <a:spcPct val="0"/>
              </a:spcAft>
              <a:defRPr sz="1100" kern="1200">
                <a:solidFill>
                  <a:schemeClr val="bg1">
                    <a:lumMod val="50000"/>
                  </a:schemeClr>
                </a:solidFill>
                <a:latin typeface="Franklin Gothic Demi Cond" panose="020B0706030402020204" pitchFamily="34" charset="0"/>
                <a:ea typeface="+mn-ea"/>
                <a:cs typeface="+mn-cs"/>
              </a:defRPr>
            </a:lvl1pPr>
            <a:lvl2pPr marL="456794" algn="l" defTabSz="913588" rtl="0" eaLnBrk="1" latinLnBrk="0" hangingPunct="1">
              <a:defRPr sz="1800" kern="1200">
                <a:solidFill>
                  <a:schemeClr val="tx1"/>
                </a:solidFill>
                <a:latin typeface="+mn-lt"/>
                <a:ea typeface="+mn-ea"/>
                <a:cs typeface="+mn-cs"/>
              </a:defRPr>
            </a:lvl2pPr>
            <a:lvl3pPr marL="913588" algn="l" defTabSz="913588" rtl="0" eaLnBrk="1" latinLnBrk="0" hangingPunct="1">
              <a:defRPr sz="1800" kern="1200">
                <a:solidFill>
                  <a:schemeClr val="tx1"/>
                </a:solidFill>
                <a:latin typeface="+mn-lt"/>
                <a:ea typeface="+mn-ea"/>
                <a:cs typeface="+mn-cs"/>
              </a:defRPr>
            </a:lvl3pPr>
            <a:lvl4pPr marL="1370382" algn="l" defTabSz="913588" rtl="0" eaLnBrk="1" latinLnBrk="0" hangingPunct="1">
              <a:defRPr sz="1800" kern="1200">
                <a:solidFill>
                  <a:schemeClr val="tx1"/>
                </a:solidFill>
                <a:latin typeface="+mn-lt"/>
                <a:ea typeface="+mn-ea"/>
                <a:cs typeface="+mn-cs"/>
              </a:defRPr>
            </a:lvl4pPr>
            <a:lvl5pPr marL="1827176" algn="l" defTabSz="913588" rtl="0" eaLnBrk="1" latinLnBrk="0" hangingPunct="1">
              <a:defRPr sz="1800" kern="1200">
                <a:solidFill>
                  <a:schemeClr val="tx1"/>
                </a:solidFill>
                <a:latin typeface="+mn-lt"/>
                <a:ea typeface="+mn-ea"/>
                <a:cs typeface="+mn-cs"/>
              </a:defRPr>
            </a:lvl5pPr>
            <a:lvl6pPr marL="2283969" algn="l" defTabSz="913588" rtl="0" eaLnBrk="1" latinLnBrk="0" hangingPunct="1">
              <a:defRPr sz="1800" kern="1200">
                <a:solidFill>
                  <a:schemeClr val="tx1"/>
                </a:solidFill>
                <a:latin typeface="+mn-lt"/>
                <a:ea typeface="+mn-ea"/>
                <a:cs typeface="+mn-cs"/>
              </a:defRPr>
            </a:lvl6pPr>
            <a:lvl7pPr marL="2740766" algn="l" defTabSz="913588" rtl="0" eaLnBrk="1" latinLnBrk="0" hangingPunct="1">
              <a:defRPr sz="1800" kern="1200">
                <a:solidFill>
                  <a:schemeClr val="tx1"/>
                </a:solidFill>
                <a:latin typeface="+mn-lt"/>
                <a:ea typeface="+mn-ea"/>
                <a:cs typeface="+mn-cs"/>
              </a:defRPr>
            </a:lvl7pPr>
            <a:lvl8pPr marL="3197558" algn="l" defTabSz="913588" rtl="0" eaLnBrk="1" latinLnBrk="0" hangingPunct="1">
              <a:defRPr sz="1800" kern="1200">
                <a:solidFill>
                  <a:schemeClr val="tx1"/>
                </a:solidFill>
                <a:latin typeface="+mn-lt"/>
                <a:ea typeface="+mn-ea"/>
                <a:cs typeface="+mn-cs"/>
              </a:defRPr>
            </a:lvl8pPr>
            <a:lvl9pPr marL="3654350" algn="l" defTabSz="913588" rtl="0" eaLnBrk="1" latinLnBrk="0" hangingPunct="1">
              <a:defRPr sz="1800" kern="1200">
                <a:solidFill>
                  <a:schemeClr val="tx1"/>
                </a:solidFill>
                <a:latin typeface="+mn-lt"/>
                <a:ea typeface="+mn-ea"/>
                <a:cs typeface="+mn-cs"/>
              </a:defRPr>
            </a:lvl9pPr>
          </a:lstStyle>
          <a:p>
            <a:pPr>
              <a:defRPr/>
            </a:pPr>
            <a:r>
              <a:rPr lang="en-US" sz="1200" b="1" dirty="0">
                <a:solidFill>
                  <a:schemeClr val="bg1"/>
                </a:solidFill>
                <a:latin typeface="+mn-lt"/>
                <a:ea typeface="Segoe UI" panose="020B0502040204020203" pitchFamily="34" charset="0"/>
                <a:cs typeface="Segoe UI" panose="020B0502040204020203" pitchFamily="34" charset="0"/>
              </a:rPr>
              <a:t>FOOD NETWORK FOR ETHICAL TRADE – Confidential</a:t>
            </a:r>
          </a:p>
        </p:txBody>
      </p:sp>
    </p:spTree>
    <p:extLst>
      <p:ext uri="{BB962C8B-B14F-4D97-AF65-F5344CB8AC3E}">
        <p14:creationId xmlns:p14="http://schemas.microsoft.com/office/powerpoint/2010/main" val="39384423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F6FB48FB-C413-4C26-A192-4A467C798911}" type="datetimeFigureOut">
              <a:rPr lang="en-GB" smtClean="0"/>
              <a:t>29/03/2021</a:t>
            </a:fld>
            <a:endParaRPr lang="en-GB"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GB"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36BC055-7D21-4105-9AC8-30C7CEF2D5E3}" type="slidenum">
              <a:rPr lang="en-GB" smtClean="0"/>
              <a:t>‹#›</a:t>
            </a:fld>
            <a:endParaRPr lang="en-GB" dirty="0"/>
          </a:p>
        </p:txBody>
      </p:sp>
    </p:spTree>
    <p:extLst>
      <p:ext uri="{BB962C8B-B14F-4D97-AF65-F5344CB8AC3E}">
        <p14:creationId xmlns:p14="http://schemas.microsoft.com/office/powerpoint/2010/main" val="36810407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a:noFill/>
          <a:ln>
            <a:noFill/>
          </a:ln>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6FB48FB-C413-4C26-A192-4A467C798911}" type="datetimeFigureOut">
              <a:rPr lang="en-GB" smtClean="0"/>
              <a:t>29/03/2021</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336BC055-7D21-4105-9AC8-30C7CEF2D5E3}" type="slidenum">
              <a:rPr lang="en-GB" smtClean="0"/>
              <a:t>‹#›</a:t>
            </a:fld>
            <a:endParaRPr lang="en-GB" dirty="0"/>
          </a:p>
        </p:txBody>
      </p:sp>
      <p:pic>
        <p:nvPicPr>
          <p:cNvPr id="10" name="Picture 9">
            <a:extLst>
              <a:ext uri="{FF2B5EF4-FFF2-40B4-BE49-F238E27FC236}">
                <a16:creationId xmlns:a16="http://schemas.microsoft.com/office/drawing/2014/main" id="{D5E44B92-2D32-46FA-B9CE-DF22DEEA500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4649" t="13561" r="10479" b="26220"/>
          <a:stretch/>
        </p:blipFill>
        <p:spPr>
          <a:xfrm>
            <a:off x="10138074" y="5193165"/>
            <a:ext cx="1560641" cy="1255182"/>
          </a:xfrm>
          <a:prstGeom prst="rect">
            <a:avLst/>
          </a:prstGeom>
        </p:spPr>
      </p:pic>
    </p:spTree>
    <p:extLst>
      <p:ext uri="{BB962C8B-B14F-4D97-AF65-F5344CB8AC3E}">
        <p14:creationId xmlns:p14="http://schemas.microsoft.com/office/powerpoint/2010/main" val="36341730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FB48FB-C413-4C26-A192-4A467C798911}" type="datetimeFigureOut">
              <a:rPr lang="en-GB" smtClean="0"/>
              <a:t>29/03/2021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36BC055-7D21-4105-9AC8-30C7CEF2D5E3}" type="slidenum">
              <a:rPr lang="en-GB" smtClean="0"/>
              <a:t>‹#›</a:t>
            </a:fld>
            <a:endParaRPr lang="en-GB" dirty="0"/>
          </a:p>
        </p:txBody>
      </p:sp>
    </p:spTree>
    <p:extLst>
      <p:ext uri="{BB962C8B-B14F-4D97-AF65-F5344CB8AC3E}">
        <p14:creationId xmlns:p14="http://schemas.microsoft.com/office/powerpoint/2010/main" val="30514713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FB48FB-C413-4C26-A192-4A467C798911}" type="datetimeFigureOut">
              <a:rPr lang="en-GB" smtClean="0"/>
              <a:t>29/03/2021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36BC055-7D21-4105-9AC8-30C7CEF2D5E3}" type="slidenum">
              <a:rPr lang="en-GB" smtClean="0"/>
              <a:t>‹#›</a:t>
            </a:fld>
            <a:endParaRPr lang="en-GB" dirty="0"/>
          </a:p>
        </p:txBody>
      </p:sp>
      <p:sp>
        <p:nvSpPr>
          <p:cNvPr id="9" name="Footer Placeholder 4">
            <a:extLst>
              <a:ext uri="{FF2B5EF4-FFF2-40B4-BE49-F238E27FC236}">
                <a16:creationId xmlns:a16="http://schemas.microsoft.com/office/drawing/2014/main" id="{6C40AEEA-F148-42C4-9C8F-5BF005F4A838}"/>
              </a:ext>
            </a:extLst>
          </p:cNvPr>
          <p:cNvSpPr txBox="1">
            <a:spLocks/>
          </p:cNvSpPr>
          <p:nvPr userDrawn="1"/>
        </p:nvSpPr>
        <p:spPr>
          <a:xfrm>
            <a:off x="8436864" y="6492875"/>
            <a:ext cx="3755136" cy="365125"/>
          </a:xfrm>
          <a:prstGeom prst="rect">
            <a:avLst/>
          </a:prstGeom>
        </p:spPr>
        <p:txBody>
          <a:bodyPr lIns="121824" tIns="60907" rIns="121824" bIns="60907"/>
          <a:lstStyle>
            <a:defPPr>
              <a:defRPr lang="en-US"/>
            </a:defPPr>
            <a:lvl1pPr marL="0" algn="l" defTabSz="913672" rtl="0" eaLnBrk="1" fontAlgn="base" latinLnBrk="0" hangingPunct="1">
              <a:spcBef>
                <a:spcPct val="0"/>
              </a:spcBef>
              <a:spcAft>
                <a:spcPct val="0"/>
              </a:spcAft>
              <a:defRPr sz="1100" kern="1200">
                <a:solidFill>
                  <a:schemeClr val="bg1">
                    <a:lumMod val="50000"/>
                  </a:schemeClr>
                </a:solidFill>
                <a:latin typeface="Franklin Gothic Demi Cond" panose="020B0706030402020204" pitchFamily="34" charset="0"/>
                <a:ea typeface="+mn-ea"/>
                <a:cs typeface="+mn-cs"/>
              </a:defRPr>
            </a:lvl1pPr>
            <a:lvl2pPr marL="456794" algn="l" defTabSz="913588" rtl="0" eaLnBrk="1" latinLnBrk="0" hangingPunct="1">
              <a:defRPr sz="1800" kern="1200">
                <a:solidFill>
                  <a:schemeClr val="tx1"/>
                </a:solidFill>
                <a:latin typeface="+mn-lt"/>
                <a:ea typeface="+mn-ea"/>
                <a:cs typeface="+mn-cs"/>
              </a:defRPr>
            </a:lvl2pPr>
            <a:lvl3pPr marL="913588" algn="l" defTabSz="913588" rtl="0" eaLnBrk="1" latinLnBrk="0" hangingPunct="1">
              <a:defRPr sz="1800" kern="1200">
                <a:solidFill>
                  <a:schemeClr val="tx1"/>
                </a:solidFill>
                <a:latin typeface="+mn-lt"/>
                <a:ea typeface="+mn-ea"/>
                <a:cs typeface="+mn-cs"/>
              </a:defRPr>
            </a:lvl3pPr>
            <a:lvl4pPr marL="1370382" algn="l" defTabSz="913588" rtl="0" eaLnBrk="1" latinLnBrk="0" hangingPunct="1">
              <a:defRPr sz="1800" kern="1200">
                <a:solidFill>
                  <a:schemeClr val="tx1"/>
                </a:solidFill>
                <a:latin typeface="+mn-lt"/>
                <a:ea typeface="+mn-ea"/>
                <a:cs typeface="+mn-cs"/>
              </a:defRPr>
            </a:lvl4pPr>
            <a:lvl5pPr marL="1827176" algn="l" defTabSz="913588" rtl="0" eaLnBrk="1" latinLnBrk="0" hangingPunct="1">
              <a:defRPr sz="1800" kern="1200">
                <a:solidFill>
                  <a:schemeClr val="tx1"/>
                </a:solidFill>
                <a:latin typeface="+mn-lt"/>
                <a:ea typeface="+mn-ea"/>
                <a:cs typeface="+mn-cs"/>
              </a:defRPr>
            </a:lvl5pPr>
            <a:lvl6pPr marL="2283969" algn="l" defTabSz="913588" rtl="0" eaLnBrk="1" latinLnBrk="0" hangingPunct="1">
              <a:defRPr sz="1800" kern="1200">
                <a:solidFill>
                  <a:schemeClr val="tx1"/>
                </a:solidFill>
                <a:latin typeface="+mn-lt"/>
                <a:ea typeface="+mn-ea"/>
                <a:cs typeface="+mn-cs"/>
              </a:defRPr>
            </a:lvl6pPr>
            <a:lvl7pPr marL="2740766" algn="l" defTabSz="913588" rtl="0" eaLnBrk="1" latinLnBrk="0" hangingPunct="1">
              <a:defRPr sz="1800" kern="1200">
                <a:solidFill>
                  <a:schemeClr val="tx1"/>
                </a:solidFill>
                <a:latin typeface="+mn-lt"/>
                <a:ea typeface="+mn-ea"/>
                <a:cs typeface="+mn-cs"/>
              </a:defRPr>
            </a:lvl7pPr>
            <a:lvl8pPr marL="3197558" algn="l" defTabSz="913588" rtl="0" eaLnBrk="1" latinLnBrk="0" hangingPunct="1">
              <a:defRPr sz="1800" kern="1200">
                <a:solidFill>
                  <a:schemeClr val="tx1"/>
                </a:solidFill>
                <a:latin typeface="+mn-lt"/>
                <a:ea typeface="+mn-ea"/>
                <a:cs typeface="+mn-cs"/>
              </a:defRPr>
            </a:lvl8pPr>
            <a:lvl9pPr marL="3654350" algn="l" defTabSz="913588" rtl="0" eaLnBrk="1" latinLnBrk="0" hangingPunct="1">
              <a:defRPr sz="1800" kern="1200">
                <a:solidFill>
                  <a:schemeClr val="tx1"/>
                </a:solidFill>
                <a:latin typeface="+mn-lt"/>
                <a:ea typeface="+mn-ea"/>
                <a:cs typeface="+mn-cs"/>
              </a:defRPr>
            </a:lvl9pPr>
          </a:lstStyle>
          <a:p>
            <a:pPr>
              <a:defRPr/>
            </a:pPr>
            <a:r>
              <a:rPr lang="en-US" sz="1200" b="1" dirty="0">
                <a:solidFill>
                  <a:schemeClr val="bg1"/>
                </a:solidFill>
                <a:latin typeface="+mn-lt"/>
                <a:ea typeface="Segoe UI" panose="020B0502040204020203" pitchFamily="34" charset="0"/>
                <a:cs typeface="Segoe UI" panose="020B0502040204020203" pitchFamily="34" charset="0"/>
              </a:rPr>
              <a:t>FOOD NETWORK FOR ETHICAL TRADE – Confidential</a:t>
            </a:r>
          </a:p>
        </p:txBody>
      </p:sp>
    </p:spTree>
    <p:extLst>
      <p:ext uri="{BB962C8B-B14F-4D97-AF65-F5344CB8AC3E}">
        <p14:creationId xmlns:p14="http://schemas.microsoft.com/office/powerpoint/2010/main" val="40665771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0" name="Content Placeholder 2"/>
          <p:cNvSpPr>
            <a:spLocks noGrp="1"/>
          </p:cNvSpPr>
          <p:nvPr>
            <p:ph idx="1"/>
          </p:nvPr>
        </p:nvSpPr>
        <p:spPr>
          <a:xfrm>
            <a:off x="493980" y="1744265"/>
            <a:ext cx="11321253" cy="4382179"/>
          </a:xfrm>
        </p:spPr>
        <p:txBody>
          <a:bodyPr>
            <a:noAutofit/>
          </a:bodyPr>
          <a:lstStyle>
            <a:lvl1pPr>
              <a:defRPr sz="2400">
                <a:solidFill>
                  <a:srgbClr val="558ED5"/>
                </a:solidFill>
                <a:latin typeface="Tesco" panose="020B0603040202020203" pitchFamily="34" charset="0"/>
              </a:defRPr>
            </a:lvl1pPr>
            <a:lvl2pPr>
              <a:defRPr sz="2400">
                <a:solidFill>
                  <a:srgbClr val="558ED5"/>
                </a:solidFill>
                <a:latin typeface="Tesco" panose="020B0603040202020203" pitchFamily="34" charset="0"/>
              </a:defRPr>
            </a:lvl2pPr>
            <a:lvl3pPr>
              <a:defRPr sz="2400">
                <a:solidFill>
                  <a:srgbClr val="558ED5"/>
                </a:solidFill>
                <a:latin typeface="Tesco" panose="020B0603040202020203" pitchFamily="34" charset="0"/>
              </a:defRPr>
            </a:lvl3pPr>
            <a:lvl4pPr>
              <a:defRPr sz="2400">
                <a:solidFill>
                  <a:srgbClr val="558ED5"/>
                </a:solidFill>
                <a:latin typeface="Tesco" panose="020B0603040202020203" pitchFamily="34" charset="0"/>
              </a:defRPr>
            </a:lvl4pPr>
            <a:lvl5pPr>
              <a:defRPr sz="2400">
                <a:solidFill>
                  <a:srgbClr val="558ED5"/>
                </a:solidFill>
                <a:latin typeface="Tesco" panose="020B0603040202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6265905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487200" y="286603"/>
            <a:ext cx="11217600" cy="1058400"/>
          </a:xfrm>
          <a:prstGeom prst="rect">
            <a:avLst/>
          </a:prstGeom>
          <a:solidFill>
            <a:schemeClr val="accent2"/>
          </a:solidFill>
          <a:ln>
            <a:solidFill>
              <a:schemeClr val="accent1"/>
            </a:solidFill>
          </a:ln>
        </p:spPr>
        <p:txBody>
          <a:bodyPr vert="horz" lIns="91440" tIns="45720" rIns="91440" bIns="45720" rtlCol="0" anchor="ctr"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F6FB48FB-C413-4C26-A192-4A467C798911}" type="datetimeFigureOut">
              <a:rPr lang="en-GB" smtClean="0"/>
              <a:t>29/03/2021</a:t>
            </a:fld>
            <a:endParaRPr lang="en-GB"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GB"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336BC055-7D21-4105-9AC8-30C7CEF2D5E3}" type="slidenum">
              <a:rPr lang="en-GB" smtClean="0"/>
              <a:t>‹#›</a:t>
            </a:fld>
            <a:endParaRPr lang="en-GB" dirty="0"/>
          </a:p>
        </p:txBody>
      </p:sp>
      <p:pic>
        <p:nvPicPr>
          <p:cNvPr id="11" name="Picture 10">
            <a:extLst>
              <a:ext uri="{FF2B5EF4-FFF2-40B4-BE49-F238E27FC236}">
                <a16:creationId xmlns:a16="http://schemas.microsoft.com/office/drawing/2014/main" id="{CF25932B-5B44-497A-B461-92B6E26ED705}"/>
              </a:ext>
            </a:extLst>
          </p:cNvPr>
          <p:cNvPicPr>
            <a:picLocks noChangeAspect="1"/>
          </p:cNvPicPr>
          <p:nvPr userDrawn="1"/>
        </p:nvPicPr>
        <p:blipFill rotWithShape="1">
          <a:blip r:embed="rId14" cstate="print">
            <a:extLst>
              <a:ext uri="{28A0092B-C50C-407E-A947-70E740481C1C}">
                <a14:useLocalDpi xmlns:a14="http://schemas.microsoft.com/office/drawing/2010/main" val="0"/>
              </a:ext>
            </a:extLst>
          </a:blip>
          <a:srcRect l="14649" t="13561" r="10479" b="26220"/>
          <a:stretch/>
        </p:blipFill>
        <p:spPr>
          <a:xfrm>
            <a:off x="267363" y="5551899"/>
            <a:ext cx="829917" cy="667480"/>
          </a:xfrm>
          <a:prstGeom prst="rect">
            <a:avLst/>
          </a:prstGeom>
        </p:spPr>
      </p:pic>
      <p:sp>
        <p:nvSpPr>
          <p:cNvPr id="12" name="Footer Placeholder 4">
            <a:extLst>
              <a:ext uri="{FF2B5EF4-FFF2-40B4-BE49-F238E27FC236}">
                <a16:creationId xmlns:a16="http://schemas.microsoft.com/office/drawing/2014/main" id="{1E5315C9-0986-40C3-AD3B-9188DD9C9A4E}"/>
              </a:ext>
            </a:extLst>
          </p:cNvPr>
          <p:cNvSpPr txBox="1">
            <a:spLocks/>
          </p:cNvSpPr>
          <p:nvPr userDrawn="1"/>
        </p:nvSpPr>
        <p:spPr>
          <a:xfrm>
            <a:off x="8436864" y="6492875"/>
            <a:ext cx="3755136" cy="365125"/>
          </a:xfrm>
          <a:prstGeom prst="rect">
            <a:avLst/>
          </a:prstGeom>
        </p:spPr>
        <p:txBody>
          <a:bodyPr lIns="121824" tIns="60907" rIns="121824" bIns="60907"/>
          <a:lstStyle>
            <a:defPPr>
              <a:defRPr lang="en-US"/>
            </a:defPPr>
            <a:lvl1pPr marL="0" algn="l" defTabSz="913672" rtl="0" eaLnBrk="1" fontAlgn="base" latinLnBrk="0" hangingPunct="1">
              <a:spcBef>
                <a:spcPct val="0"/>
              </a:spcBef>
              <a:spcAft>
                <a:spcPct val="0"/>
              </a:spcAft>
              <a:defRPr sz="1100" kern="1200">
                <a:solidFill>
                  <a:schemeClr val="bg1">
                    <a:lumMod val="50000"/>
                  </a:schemeClr>
                </a:solidFill>
                <a:latin typeface="Franklin Gothic Demi Cond" panose="020B0706030402020204" pitchFamily="34" charset="0"/>
                <a:ea typeface="+mn-ea"/>
                <a:cs typeface="+mn-cs"/>
              </a:defRPr>
            </a:lvl1pPr>
            <a:lvl2pPr marL="456794" algn="l" defTabSz="913588" rtl="0" eaLnBrk="1" latinLnBrk="0" hangingPunct="1">
              <a:defRPr sz="1800" kern="1200">
                <a:solidFill>
                  <a:schemeClr val="tx1"/>
                </a:solidFill>
                <a:latin typeface="+mn-lt"/>
                <a:ea typeface="+mn-ea"/>
                <a:cs typeface="+mn-cs"/>
              </a:defRPr>
            </a:lvl2pPr>
            <a:lvl3pPr marL="913588" algn="l" defTabSz="913588" rtl="0" eaLnBrk="1" latinLnBrk="0" hangingPunct="1">
              <a:defRPr sz="1800" kern="1200">
                <a:solidFill>
                  <a:schemeClr val="tx1"/>
                </a:solidFill>
                <a:latin typeface="+mn-lt"/>
                <a:ea typeface="+mn-ea"/>
                <a:cs typeface="+mn-cs"/>
              </a:defRPr>
            </a:lvl3pPr>
            <a:lvl4pPr marL="1370382" algn="l" defTabSz="913588" rtl="0" eaLnBrk="1" latinLnBrk="0" hangingPunct="1">
              <a:defRPr sz="1800" kern="1200">
                <a:solidFill>
                  <a:schemeClr val="tx1"/>
                </a:solidFill>
                <a:latin typeface="+mn-lt"/>
                <a:ea typeface="+mn-ea"/>
                <a:cs typeface="+mn-cs"/>
              </a:defRPr>
            </a:lvl4pPr>
            <a:lvl5pPr marL="1827176" algn="l" defTabSz="913588" rtl="0" eaLnBrk="1" latinLnBrk="0" hangingPunct="1">
              <a:defRPr sz="1800" kern="1200">
                <a:solidFill>
                  <a:schemeClr val="tx1"/>
                </a:solidFill>
                <a:latin typeface="+mn-lt"/>
                <a:ea typeface="+mn-ea"/>
                <a:cs typeface="+mn-cs"/>
              </a:defRPr>
            </a:lvl5pPr>
            <a:lvl6pPr marL="2283969" algn="l" defTabSz="913588" rtl="0" eaLnBrk="1" latinLnBrk="0" hangingPunct="1">
              <a:defRPr sz="1800" kern="1200">
                <a:solidFill>
                  <a:schemeClr val="tx1"/>
                </a:solidFill>
                <a:latin typeface="+mn-lt"/>
                <a:ea typeface="+mn-ea"/>
                <a:cs typeface="+mn-cs"/>
              </a:defRPr>
            </a:lvl6pPr>
            <a:lvl7pPr marL="2740766" algn="l" defTabSz="913588" rtl="0" eaLnBrk="1" latinLnBrk="0" hangingPunct="1">
              <a:defRPr sz="1800" kern="1200">
                <a:solidFill>
                  <a:schemeClr val="tx1"/>
                </a:solidFill>
                <a:latin typeface="+mn-lt"/>
                <a:ea typeface="+mn-ea"/>
                <a:cs typeface="+mn-cs"/>
              </a:defRPr>
            </a:lvl7pPr>
            <a:lvl8pPr marL="3197558" algn="l" defTabSz="913588" rtl="0" eaLnBrk="1" latinLnBrk="0" hangingPunct="1">
              <a:defRPr sz="1800" kern="1200">
                <a:solidFill>
                  <a:schemeClr val="tx1"/>
                </a:solidFill>
                <a:latin typeface="+mn-lt"/>
                <a:ea typeface="+mn-ea"/>
                <a:cs typeface="+mn-cs"/>
              </a:defRPr>
            </a:lvl8pPr>
            <a:lvl9pPr marL="3654350" algn="l" defTabSz="913588" rtl="0" eaLnBrk="1" latinLnBrk="0" hangingPunct="1">
              <a:defRPr sz="1800" kern="1200">
                <a:solidFill>
                  <a:schemeClr val="tx1"/>
                </a:solidFill>
                <a:latin typeface="+mn-lt"/>
                <a:ea typeface="+mn-ea"/>
                <a:cs typeface="+mn-cs"/>
              </a:defRPr>
            </a:lvl9pPr>
          </a:lstStyle>
          <a:p>
            <a:pPr>
              <a:defRPr/>
            </a:pPr>
            <a:r>
              <a:rPr lang="en-US" sz="1200" b="1" dirty="0">
                <a:solidFill>
                  <a:schemeClr val="bg1"/>
                </a:solidFill>
                <a:latin typeface="+mn-lt"/>
                <a:ea typeface="Segoe UI" panose="020B0502040204020203" pitchFamily="34" charset="0"/>
                <a:cs typeface="Segoe UI" panose="020B0502040204020203" pitchFamily="34" charset="0"/>
              </a:rPr>
              <a:t>FOOD NETWORK FOR ETHICAL TRADE – Confidential</a:t>
            </a:r>
          </a:p>
        </p:txBody>
      </p:sp>
    </p:spTree>
    <p:extLst>
      <p:ext uri="{BB962C8B-B14F-4D97-AF65-F5344CB8AC3E}">
        <p14:creationId xmlns:p14="http://schemas.microsoft.com/office/powerpoint/2010/main" val="49302974"/>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Lst>
  <p:txStyles>
    <p:titleStyle>
      <a:lvl1pPr algn="ctr" defTabSz="914400" rtl="0" eaLnBrk="1" latinLnBrk="0" hangingPunct="1">
        <a:lnSpc>
          <a:spcPct val="85000"/>
        </a:lnSpc>
        <a:spcBef>
          <a:spcPct val="0"/>
        </a:spcBef>
        <a:buNone/>
        <a:defRPr sz="3600" b="1" kern="1200" spc="-50" baseline="0">
          <a:solidFill>
            <a:schemeClr val="tx1">
              <a:lumMod val="75000"/>
              <a:lumOff val="25000"/>
            </a:schemeClr>
          </a:solidFill>
          <a:latin typeface="+mn-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hyperlink" Target="https://www.maplecroft.com/insights/analysis/xinjiang-sanctions-disrupt-global-apparel-supply-chain/" TargetMode="External"/><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hyperlink" Target="https://sg.news.yahoo.com/us-bans-china-sweetener-products-024936018.html?guccounter=1&amp;guce_referrer=aHR0cHM6Ly93d3cuYmluZy5jb20v&amp;guce_referrer_sig=AQAAAM63n4Ge2W29NE0S7CXiASD8e56BE8uqdlvh4ykEovpa_vt9d6eZmMOBkuqP-OiD3IfMT0hh_k_5uTywWVxZ8Unt1adrJaTkf4CapbNDMZCi448i0umz4sHKScmZ0i4jSv-grYOIiehRDrmUvufuFtIQOaBAaFt3Aa3wKh03p9Db" TargetMode="External"/><Relationship Id="rId5" Type="http://schemas.openxmlformats.org/officeDocument/2006/relationships/hyperlink" Target="https://nypost.com/2020/09/22/china-reportedly-forced-500k-tibetan-farmers-into-labor-camps/" TargetMode="External"/><Relationship Id="rId4" Type="http://schemas.openxmlformats.org/officeDocument/2006/relationships/hyperlink" Target="https://newlinesinstitute.org/wp-content/uploads/Chinas-Breaches-of-the-GC3.pdf"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aljazeera.com/news/2021/3/20/turkey-condemned-for-pulling-out-of-treaty-protecting-women" TargetMode="External"/><Relationship Id="rId7" Type="http://schemas.openxmlformats.org/officeDocument/2006/relationships/hyperlink" Target="https://www.tuc.org.uk/research-analysis/reports/worsening-situation-workers-turkey" TargetMode="External"/><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hyperlink" Target="https://www.unison.org.uk/content/uploads/2018/12/25370_Workers_rights_Turkey_REPORT_OV.pdf" TargetMode="External"/><Relationship Id="rId5" Type="http://schemas.openxmlformats.org/officeDocument/2006/relationships/hyperlink" Target="https://www.hrw.org/news/2021/03/18/joint-letter-hrvp-borrell-eu-turkey-relations" TargetMode="External"/><Relationship Id="rId4" Type="http://schemas.openxmlformats.org/officeDocument/2006/relationships/hyperlink" Target="https://www.arabnews.com/node/1819261/middle-east"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amfori.org/sites/default/files/Labour%20Code%20-%20amfori.pdf" TargetMode="External"/><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hyperlink" Target="https://indianexpress.com/article/explained/essential-commodities-amendment-act-2020-farmers-protests-parliamentary-panel-bjp7237327/" TargetMode="External"/><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hyperlink" Target="https://www.business-standard.com/article/current-affairs/benefits-drawbacks-of-the-3-farm-laws-at-the-heart-of-farmers-protests-120120600592_1.html" TargetMode="External"/><Relationship Id="rId5" Type="http://schemas.openxmlformats.org/officeDocument/2006/relationships/hyperlink" Target="https://www.theguardian.com/global-development/2021/mar/09/female-workers-at-hm-supplier-in-india-allege-widespread-sexual-violence" TargetMode="External"/><Relationship Id="rId4" Type="http://schemas.openxmlformats.org/officeDocument/2006/relationships/hyperlink" Target="https://freedomhouse.org/country/india/freedom-world/2021"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allafrica.com/stories/202103230508.html" TargetMode="External"/><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hyperlink" Target="https://www.capetownetc.com/news/national-minimum-wage-rises-to-r21-69-per-hour-from-march-1/" TargetMode="External"/><Relationship Id="rId5" Type="http://schemas.openxmlformats.org/officeDocument/2006/relationships/hyperlink" Target="https://businesstech.co.za/news/finance/473810/food-electricity-and-petrol-prices-are-all-going-up-as-south-africans-keep-getting-poorer/" TargetMode="External"/><Relationship Id="rId4" Type="http://schemas.openxmlformats.org/officeDocument/2006/relationships/hyperlink" Target="https://businesstech.co.za/news/business/473630/controversial-law-to-restrict-foreign-workers-in-south-africa/" TargetMode="External"/></Relationships>
</file>

<file path=ppt/slides/_rels/slide8.xml.rels><?xml version="1.0" encoding="UTF-8" standalone="yes"?>
<Relationships xmlns="http://schemas.openxmlformats.org/package/2006/relationships"><Relationship Id="rId8" Type="http://schemas.openxmlformats.org/officeDocument/2006/relationships/hyperlink" Target="https://www.ft.com/content/ba39960d-e267-40e8-8907-ff921506e285" TargetMode="External"/><Relationship Id="rId3" Type="http://schemas.openxmlformats.org/officeDocument/2006/relationships/hyperlink" Target="https://apnews.com/article/thailand-myanmar-united-nations-2035dae56e9ee2556a1d7b6805731372" TargetMode="External"/><Relationship Id="rId7" Type="http://schemas.openxmlformats.org/officeDocument/2006/relationships/hyperlink" Target="https://www.retailgazette.co.uk/blog/2021/03/primark-supplier-in-myanmar-accused-of-locking-workers-in-factory-after-protests/" TargetMode="External"/><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hyperlink" Target="https://www.voguebusiness.com/sustainability/myanmar-workers-support-civil-disobedience-movement-democracy" TargetMode="External"/><Relationship Id="rId5" Type="http://schemas.openxmlformats.org/officeDocument/2006/relationships/hyperlink" Target="https://www.ilo.org/global/about-the-ilo/newsroom/news/WCMS_770062/lang--en/index.htm" TargetMode="External"/><Relationship Id="rId4" Type="http://schemas.openxmlformats.org/officeDocument/2006/relationships/hyperlink" Target="https://news.un.org/en/story/2021/03/1088482"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theguardian.com/world/2021/mar/28/scale-of-tigray-horror-adds-to-pressure-on-ethiopian-leader" TargetMode="External"/><Relationship Id="rId7" Type="http://schemas.openxmlformats.org/officeDocument/2006/relationships/hyperlink" Target="https://www.amnesty.org/en/documents/afr25/2358/2020/en/" TargetMode="External"/><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hyperlink" Target="https://news.sky.com/story/ethiopia-conflict-what-are-they-fighting-about-and-why-12137538" TargetMode="External"/><Relationship Id="rId5" Type="http://schemas.openxmlformats.org/officeDocument/2006/relationships/hyperlink" Target="https://africanarguments.org/2021/03/ethiopia-the-wider-battle-of-which-the-tigray-war-is-just-a-part/" TargetMode="External"/><Relationship Id="rId4" Type="http://schemas.openxmlformats.org/officeDocument/2006/relationships/hyperlink" Target="https://www.aljazeera.com/news/2021/3/5/un-alleges-war-crimes-in-ethiopias-tigray-urges-eritrea-pullou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FCCB0-029F-4EF7-9477-DFF850899814}"/>
              </a:ext>
            </a:extLst>
          </p:cNvPr>
          <p:cNvSpPr>
            <a:spLocks noGrp="1"/>
          </p:cNvSpPr>
          <p:nvPr>
            <p:ph type="title"/>
          </p:nvPr>
        </p:nvSpPr>
        <p:spPr>
          <a:xfrm>
            <a:off x="1097280" y="5303520"/>
            <a:ext cx="8465820" cy="822960"/>
          </a:xfrm>
        </p:spPr>
        <p:txBody>
          <a:bodyPr/>
          <a:lstStyle/>
          <a:p>
            <a:pPr algn="l"/>
            <a:r>
              <a:rPr lang="en-GB" b="1" dirty="0"/>
              <a:t>Risk Assessment &amp; Mitigation Meeting </a:t>
            </a:r>
          </a:p>
        </p:txBody>
      </p:sp>
      <p:sp>
        <p:nvSpPr>
          <p:cNvPr id="3" name="Picture Placeholder 2">
            <a:extLst>
              <a:ext uri="{FF2B5EF4-FFF2-40B4-BE49-F238E27FC236}">
                <a16:creationId xmlns:a16="http://schemas.microsoft.com/office/drawing/2014/main" id="{14964131-5E32-49DF-9468-1FA7A45568C6}"/>
              </a:ext>
            </a:extLst>
          </p:cNvPr>
          <p:cNvSpPr>
            <a:spLocks noGrp="1"/>
          </p:cNvSpPr>
          <p:nvPr>
            <p:ph type="pic" idx="1"/>
          </p:nvPr>
        </p:nvSpPr>
        <p:spPr/>
      </p:sp>
      <p:sp>
        <p:nvSpPr>
          <p:cNvPr id="4" name="Text Placeholder 3">
            <a:extLst>
              <a:ext uri="{FF2B5EF4-FFF2-40B4-BE49-F238E27FC236}">
                <a16:creationId xmlns:a16="http://schemas.microsoft.com/office/drawing/2014/main" id="{793F2848-77EC-4BD3-928B-124C50B651FB}"/>
              </a:ext>
            </a:extLst>
          </p:cNvPr>
          <p:cNvSpPr>
            <a:spLocks noGrp="1"/>
          </p:cNvSpPr>
          <p:nvPr>
            <p:ph type="body" sz="half" idx="2"/>
          </p:nvPr>
        </p:nvSpPr>
        <p:spPr>
          <a:xfrm>
            <a:off x="1097280" y="6362523"/>
            <a:ext cx="10113264" cy="443659"/>
          </a:xfrm>
        </p:spPr>
        <p:txBody>
          <a:bodyPr/>
          <a:lstStyle/>
          <a:p>
            <a:r>
              <a:rPr lang="en-GB" b="1" dirty="0"/>
              <a:t>The Food Network for Ethical Trade – 24</a:t>
            </a:r>
            <a:r>
              <a:rPr lang="en-GB" b="1" baseline="30000" dirty="0"/>
              <a:t>th</a:t>
            </a:r>
            <a:r>
              <a:rPr lang="en-GB" b="1" dirty="0"/>
              <a:t> March 2021</a:t>
            </a:r>
          </a:p>
        </p:txBody>
      </p:sp>
    </p:spTree>
    <p:extLst>
      <p:ext uri="{BB962C8B-B14F-4D97-AF65-F5344CB8AC3E}">
        <p14:creationId xmlns:p14="http://schemas.microsoft.com/office/powerpoint/2010/main" val="36524385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23439C4-3476-43FE-AEBF-F790A9B26A51}"/>
              </a:ext>
            </a:extLst>
          </p:cNvPr>
          <p:cNvSpPr txBox="1">
            <a:spLocks/>
          </p:cNvSpPr>
          <p:nvPr/>
        </p:nvSpPr>
        <p:spPr>
          <a:xfrm>
            <a:off x="4673600" y="6498046"/>
            <a:ext cx="2844800" cy="365125"/>
          </a:xfrm>
          <a:prstGeom prst="rect">
            <a:avLst/>
          </a:prstGeom>
        </p:spPr>
        <p:txBody>
          <a:bodyPr lIns="121824" tIns="60907" rIns="121824" bIns="60907"/>
          <a:lstStyle>
            <a:defPPr>
              <a:defRPr lang="en-US"/>
            </a:defPPr>
            <a:lvl1pPr marL="0" algn="l" defTabSz="456836" rtl="0" eaLnBrk="1" fontAlgn="auto" latinLnBrk="0" hangingPunct="1">
              <a:spcBef>
                <a:spcPts val="0"/>
              </a:spcBef>
              <a:spcAft>
                <a:spcPts val="0"/>
              </a:spcAft>
              <a:defRPr sz="1800" kern="1200">
                <a:solidFill>
                  <a:srgbClr val="0C539F"/>
                </a:solidFill>
                <a:latin typeface="Calibri"/>
                <a:ea typeface="+mn-ea"/>
                <a:cs typeface="+mn-cs"/>
              </a:defRPr>
            </a:lvl1pPr>
            <a:lvl2pPr marL="456794" algn="l" defTabSz="913588" rtl="0" eaLnBrk="1" latinLnBrk="0" hangingPunct="1">
              <a:defRPr sz="1800" kern="1200">
                <a:solidFill>
                  <a:schemeClr val="tx1"/>
                </a:solidFill>
                <a:latin typeface="+mn-lt"/>
                <a:ea typeface="+mn-ea"/>
                <a:cs typeface="+mn-cs"/>
              </a:defRPr>
            </a:lvl2pPr>
            <a:lvl3pPr marL="913588" algn="l" defTabSz="913588" rtl="0" eaLnBrk="1" latinLnBrk="0" hangingPunct="1">
              <a:defRPr sz="1800" kern="1200">
                <a:solidFill>
                  <a:schemeClr val="tx1"/>
                </a:solidFill>
                <a:latin typeface="+mn-lt"/>
                <a:ea typeface="+mn-ea"/>
                <a:cs typeface="+mn-cs"/>
              </a:defRPr>
            </a:lvl3pPr>
            <a:lvl4pPr marL="1370382" algn="l" defTabSz="913588" rtl="0" eaLnBrk="1" latinLnBrk="0" hangingPunct="1">
              <a:defRPr sz="1800" kern="1200">
                <a:solidFill>
                  <a:schemeClr val="tx1"/>
                </a:solidFill>
                <a:latin typeface="+mn-lt"/>
                <a:ea typeface="+mn-ea"/>
                <a:cs typeface="+mn-cs"/>
              </a:defRPr>
            </a:lvl4pPr>
            <a:lvl5pPr marL="1827176" algn="l" defTabSz="913588" rtl="0" eaLnBrk="1" latinLnBrk="0" hangingPunct="1">
              <a:defRPr sz="1800" kern="1200">
                <a:solidFill>
                  <a:schemeClr val="tx1"/>
                </a:solidFill>
                <a:latin typeface="+mn-lt"/>
                <a:ea typeface="+mn-ea"/>
                <a:cs typeface="+mn-cs"/>
              </a:defRPr>
            </a:lvl5pPr>
            <a:lvl6pPr marL="2283969" algn="l" defTabSz="913588" rtl="0" eaLnBrk="1" latinLnBrk="0" hangingPunct="1">
              <a:defRPr sz="1800" kern="1200">
                <a:solidFill>
                  <a:schemeClr val="tx1"/>
                </a:solidFill>
                <a:latin typeface="+mn-lt"/>
                <a:ea typeface="+mn-ea"/>
                <a:cs typeface="+mn-cs"/>
              </a:defRPr>
            </a:lvl6pPr>
            <a:lvl7pPr marL="2740766" algn="l" defTabSz="913588" rtl="0" eaLnBrk="1" latinLnBrk="0" hangingPunct="1">
              <a:defRPr sz="1800" kern="1200">
                <a:solidFill>
                  <a:schemeClr val="tx1"/>
                </a:solidFill>
                <a:latin typeface="+mn-lt"/>
                <a:ea typeface="+mn-ea"/>
                <a:cs typeface="+mn-cs"/>
              </a:defRPr>
            </a:lvl7pPr>
            <a:lvl8pPr marL="3197558" algn="l" defTabSz="913588" rtl="0" eaLnBrk="1" latinLnBrk="0" hangingPunct="1">
              <a:defRPr sz="1800" kern="1200">
                <a:solidFill>
                  <a:schemeClr val="tx1"/>
                </a:solidFill>
                <a:latin typeface="+mn-lt"/>
                <a:ea typeface="+mn-ea"/>
                <a:cs typeface="+mn-cs"/>
              </a:defRPr>
            </a:lvl8pPr>
            <a:lvl9pPr marL="3654350" algn="l" defTabSz="913588" rtl="0" eaLnBrk="1" latinLnBrk="0" hangingPunct="1">
              <a:defRPr sz="1800" kern="1200">
                <a:solidFill>
                  <a:schemeClr val="tx1"/>
                </a:solidFill>
                <a:latin typeface="+mn-lt"/>
                <a:ea typeface="+mn-ea"/>
                <a:cs typeface="+mn-cs"/>
              </a:defRPr>
            </a:lvl9pPr>
          </a:lstStyle>
          <a:p>
            <a:pPr algn="ctr">
              <a:defRPr/>
            </a:pPr>
            <a:fld id="{5543C5C4-C22C-4FD2-8E28-BC5C90548709}" type="slidenum">
              <a:rPr lang="en-US" sz="1400"/>
              <a:pPr algn="ctr">
                <a:defRPr/>
              </a:pPr>
              <a:t>2</a:t>
            </a:fld>
            <a:endParaRPr lang="en-US" sz="1400" dirty="0"/>
          </a:p>
        </p:txBody>
      </p:sp>
      <p:sp>
        <p:nvSpPr>
          <p:cNvPr id="5" name="Content Placeholder 1">
            <a:extLst>
              <a:ext uri="{FF2B5EF4-FFF2-40B4-BE49-F238E27FC236}">
                <a16:creationId xmlns:a16="http://schemas.microsoft.com/office/drawing/2014/main" id="{509AFD8A-2807-448F-9BA5-6EF7ADFA3579}"/>
              </a:ext>
            </a:extLst>
          </p:cNvPr>
          <p:cNvSpPr txBox="1">
            <a:spLocks/>
          </p:cNvSpPr>
          <p:nvPr/>
        </p:nvSpPr>
        <p:spPr>
          <a:xfrm>
            <a:off x="3723401" y="3997014"/>
            <a:ext cx="5602021" cy="35855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rgbClr val="558ED5"/>
                </a:solidFill>
                <a:latin typeface="Tesco" panose="020B0603040202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spcBef>
                <a:spcPts val="600"/>
              </a:spcBef>
              <a:spcAft>
                <a:spcPts val="600"/>
              </a:spcAft>
              <a:buFont typeface="+mj-lt"/>
              <a:buAutoNum type="arabicPeriod"/>
            </a:pPr>
            <a:endParaRPr lang="en-US" sz="2000" dirty="0">
              <a:solidFill>
                <a:schemeClr val="bg1">
                  <a:lumMod val="50000"/>
                </a:schemeClr>
              </a:solidFill>
              <a:latin typeface="+mn-lt"/>
            </a:endParaRPr>
          </a:p>
        </p:txBody>
      </p:sp>
      <p:sp>
        <p:nvSpPr>
          <p:cNvPr id="4" name="Title 3">
            <a:extLst>
              <a:ext uri="{FF2B5EF4-FFF2-40B4-BE49-F238E27FC236}">
                <a16:creationId xmlns:a16="http://schemas.microsoft.com/office/drawing/2014/main" id="{35538870-1D8E-470E-AFD6-19F9F3D96FE9}"/>
              </a:ext>
            </a:extLst>
          </p:cNvPr>
          <p:cNvSpPr>
            <a:spLocks noGrp="1"/>
          </p:cNvSpPr>
          <p:nvPr>
            <p:ph type="title"/>
          </p:nvPr>
        </p:nvSpPr>
        <p:spPr/>
        <p:txBody>
          <a:bodyPr/>
          <a:lstStyle/>
          <a:p>
            <a:r>
              <a:rPr lang="en-GB" dirty="0"/>
              <a:t>UK – emerging risks &amp; implications</a:t>
            </a:r>
          </a:p>
        </p:txBody>
      </p:sp>
      <p:sp>
        <p:nvSpPr>
          <p:cNvPr id="7" name="Content Placeholder 1">
            <a:extLst>
              <a:ext uri="{FF2B5EF4-FFF2-40B4-BE49-F238E27FC236}">
                <a16:creationId xmlns:a16="http://schemas.microsoft.com/office/drawing/2014/main" id="{B2443EB8-C1F6-43C5-B81F-A7900FBD0B14}"/>
              </a:ext>
            </a:extLst>
          </p:cNvPr>
          <p:cNvSpPr txBox="1">
            <a:spLocks/>
          </p:cNvSpPr>
          <p:nvPr/>
        </p:nvSpPr>
        <p:spPr>
          <a:xfrm>
            <a:off x="487681" y="1600794"/>
            <a:ext cx="5712703" cy="4304706"/>
          </a:xfrm>
          <a:prstGeom prst="rect">
            <a:avLst/>
          </a:prstGeom>
        </p:spPr>
        <p:txBody>
          <a:bodyPr vert="horz" lIns="91440" tIns="45720" rIns="91440" bIns="45720" rtlCol="0">
            <a:noAutofit/>
          </a:bodyPr>
          <a:lstStyle>
            <a:defPPr>
              <a:defRPr lang="en-US"/>
            </a:defPPr>
            <a:lvl1pPr marL="228600" indent="-228600">
              <a:lnSpc>
                <a:spcPct val="90000"/>
              </a:lnSpc>
              <a:spcBef>
                <a:spcPts val="1200"/>
              </a:spcBef>
              <a:spcAft>
                <a:spcPts val="600"/>
              </a:spcAft>
              <a:buFont typeface="Arial" panose="020B0604020202020204" pitchFamily="34" charset="0"/>
              <a:buChar char="•"/>
              <a:defRPr sz="2000">
                <a:solidFill>
                  <a:schemeClr val="bg1">
                    <a:lumMod val="50000"/>
                  </a:schemeClr>
                </a:solidFill>
              </a:defRPr>
            </a:lvl1pPr>
            <a:lvl2pPr marL="6858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2pPr>
            <a:lvl3pPr marL="11430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3pPr>
            <a:lvl4pPr marL="16002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4pPr>
            <a:lvl5pPr marL="20574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nSpc>
                <a:spcPct val="100000"/>
              </a:lnSpc>
              <a:spcBef>
                <a:spcPts val="600"/>
              </a:spcBef>
              <a:buNone/>
            </a:pPr>
            <a:r>
              <a:rPr lang="en-GB" sz="1600" b="1" u="sng" dirty="0">
                <a:solidFill>
                  <a:schemeClr val="tx1">
                    <a:lumMod val="65000"/>
                    <a:lumOff val="35000"/>
                  </a:schemeClr>
                </a:solidFill>
              </a:rPr>
              <a:t>Emerging risks</a:t>
            </a:r>
          </a:p>
          <a:p>
            <a:pPr>
              <a:lnSpc>
                <a:spcPct val="100000"/>
              </a:lnSpc>
              <a:spcBef>
                <a:spcPts val="600"/>
              </a:spcBef>
            </a:pPr>
            <a:r>
              <a:rPr lang="en-GB" sz="1600" b="1" dirty="0">
                <a:solidFill>
                  <a:schemeClr val="tx1">
                    <a:lumMod val="65000"/>
                    <a:lumOff val="35000"/>
                  </a:schemeClr>
                </a:solidFill>
              </a:rPr>
              <a:t>Brexit and immigration rule changes </a:t>
            </a:r>
            <a:r>
              <a:rPr lang="en-GB" sz="1600" dirty="0">
                <a:solidFill>
                  <a:schemeClr val="tx1">
                    <a:lumMod val="65000"/>
                    <a:lumOff val="35000"/>
                  </a:schemeClr>
                </a:solidFill>
              </a:rPr>
              <a:t>– potential increased risks of labour exploitation as a result of reduce labour availability </a:t>
            </a:r>
          </a:p>
          <a:p>
            <a:pPr>
              <a:lnSpc>
                <a:spcPct val="100000"/>
              </a:lnSpc>
              <a:spcBef>
                <a:spcPts val="600"/>
              </a:spcBef>
            </a:pPr>
            <a:r>
              <a:rPr lang="en-GB" sz="1600" dirty="0">
                <a:solidFill>
                  <a:schemeClr val="tx1">
                    <a:lumMod val="65000"/>
                    <a:lumOff val="35000"/>
                  </a:schemeClr>
                </a:solidFill>
              </a:rPr>
              <a:t>Flex report (March 2021) into the Seasonal Workers Pilot highlighting:</a:t>
            </a:r>
          </a:p>
          <a:p>
            <a:pPr lvl="1">
              <a:lnSpc>
                <a:spcPct val="100000"/>
              </a:lnSpc>
              <a:spcBef>
                <a:spcPts val="600"/>
              </a:spcBef>
            </a:pPr>
            <a:r>
              <a:rPr lang="en-GB" sz="1600" b="1" dirty="0">
                <a:solidFill>
                  <a:schemeClr val="tx1">
                    <a:lumMod val="65000"/>
                    <a:lumOff val="35000"/>
                  </a:schemeClr>
                </a:solidFill>
                <a:latin typeface="+mn-lt"/>
              </a:rPr>
              <a:t>Unfree recruitment </a:t>
            </a:r>
            <a:r>
              <a:rPr lang="en-GB" sz="1600" dirty="0">
                <a:solidFill>
                  <a:schemeClr val="tx1">
                    <a:lumMod val="65000"/>
                    <a:lumOff val="35000"/>
                  </a:schemeClr>
                </a:solidFill>
                <a:latin typeface="+mn-lt"/>
              </a:rPr>
              <a:t>– 62% of workers incurred debts to travel/ discrepancies in work offered vs reality</a:t>
            </a:r>
          </a:p>
          <a:p>
            <a:pPr lvl="1">
              <a:lnSpc>
                <a:spcPct val="100000"/>
              </a:lnSpc>
              <a:spcBef>
                <a:spcPts val="600"/>
              </a:spcBef>
            </a:pPr>
            <a:r>
              <a:rPr lang="en-GB" sz="1600" b="1" dirty="0">
                <a:solidFill>
                  <a:schemeClr val="tx1">
                    <a:lumMod val="65000"/>
                    <a:lumOff val="35000"/>
                  </a:schemeClr>
                </a:solidFill>
                <a:latin typeface="+mn-lt"/>
              </a:rPr>
              <a:t>Work and life under duress - </a:t>
            </a:r>
            <a:r>
              <a:rPr lang="en-GB" sz="1600" dirty="0">
                <a:solidFill>
                  <a:schemeClr val="tx1">
                    <a:lumMod val="65000"/>
                    <a:lumOff val="35000"/>
                  </a:schemeClr>
                </a:solidFill>
                <a:latin typeface="+mn-lt"/>
              </a:rPr>
              <a:t>66% of Seasonal Worker Visa (SWV) workers reported receiving threats of loss of work and 17% reported threats of deportation from their employer.  Unsafe housing, zero hour contracts</a:t>
            </a:r>
          </a:p>
          <a:p>
            <a:pPr lvl="1">
              <a:lnSpc>
                <a:spcPct val="100000"/>
              </a:lnSpc>
              <a:spcBef>
                <a:spcPts val="600"/>
              </a:spcBef>
            </a:pPr>
            <a:r>
              <a:rPr lang="en-GB" sz="1600" b="1" dirty="0">
                <a:solidFill>
                  <a:schemeClr val="tx1">
                    <a:lumMod val="65000"/>
                    <a:lumOff val="35000"/>
                  </a:schemeClr>
                </a:solidFill>
                <a:latin typeface="+mn-lt"/>
              </a:rPr>
              <a:t>Refusal of transfers to alternative employment</a:t>
            </a:r>
            <a:r>
              <a:rPr lang="en-GB" sz="1600" dirty="0">
                <a:solidFill>
                  <a:schemeClr val="tx1">
                    <a:lumMod val="65000"/>
                    <a:lumOff val="35000"/>
                  </a:schemeClr>
                </a:solidFill>
                <a:latin typeface="+mn-lt"/>
              </a:rPr>
              <a:t> – 62% refused alternative employment + risks of homeless and deportation results in inability to terminate contract</a:t>
            </a:r>
          </a:p>
          <a:p>
            <a:pPr>
              <a:lnSpc>
                <a:spcPct val="100000"/>
              </a:lnSpc>
              <a:spcBef>
                <a:spcPts val="600"/>
              </a:spcBef>
            </a:pPr>
            <a:r>
              <a:rPr lang="en-GB" sz="1600" b="1" dirty="0">
                <a:solidFill>
                  <a:schemeClr val="tx1">
                    <a:lumMod val="65000"/>
                    <a:lumOff val="35000"/>
                  </a:schemeClr>
                </a:solidFill>
                <a:latin typeface="+mn-lt"/>
              </a:rPr>
              <a:t>Police, Crime, Sentencing and Courts Bill.</a:t>
            </a:r>
            <a:endParaRPr lang="en-GB" sz="1600" dirty="0">
              <a:solidFill>
                <a:schemeClr val="tx1">
                  <a:lumMod val="65000"/>
                  <a:lumOff val="35000"/>
                </a:schemeClr>
              </a:solidFill>
            </a:endParaRPr>
          </a:p>
          <a:p>
            <a:pPr>
              <a:lnSpc>
                <a:spcPct val="100000"/>
              </a:lnSpc>
              <a:spcBef>
                <a:spcPts val="600"/>
              </a:spcBef>
            </a:pPr>
            <a:endParaRPr lang="en-US" sz="1600" dirty="0">
              <a:solidFill>
                <a:schemeClr val="tx1">
                  <a:lumMod val="65000"/>
                  <a:lumOff val="35000"/>
                </a:schemeClr>
              </a:solidFill>
            </a:endParaRPr>
          </a:p>
          <a:p>
            <a:pPr>
              <a:lnSpc>
                <a:spcPct val="100000"/>
              </a:lnSpc>
              <a:spcBef>
                <a:spcPts val="600"/>
              </a:spcBef>
            </a:pPr>
            <a:endParaRPr lang="en-US" sz="1600" dirty="0">
              <a:solidFill>
                <a:schemeClr val="tx1">
                  <a:lumMod val="65000"/>
                  <a:lumOff val="35000"/>
                </a:schemeClr>
              </a:solidFill>
            </a:endParaRPr>
          </a:p>
          <a:p>
            <a:pPr marL="0" indent="0">
              <a:lnSpc>
                <a:spcPct val="100000"/>
              </a:lnSpc>
              <a:spcBef>
                <a:spcPts val="600"/>
              </a:spcBef>
              <a:buNone/>
            </a:pPr>
            <a:br>
              <a:rPr lang="en-US" sz="1600" b="1" dirty="0">
                <a:solidFill>
                  <a:schemeClr val="tx1">
                    <a:lumMod val="65000"/>
                    <a:lumOff val="35000"/>
                  </a:schemeClr>
                </a:solidFill>
              </a:rPr>
            </a:br>
            <a:endParaRPr lang="en-US" sz="1600" dirty="0">
              <a:solidFill>
                <a:schemeClr val="tx1">
                  <a:lumMod val="65000"/>
                  <a:lumOff val="35000"/>
                </a:schemeClr>
              </a:solidFill>
            </a:endParaRPr>
          </a:p>
          <a:p>
            <a:pPr marL="0" indent="0">
              <a:lnSpc>
                <a:spcPct val="100000"/>
              </a:lnSpc>
              <a:spcBef>
                <a:spcPts val="600"/>
              </a:spcBef>
              <a:buNone/>
            </a:pPr>
            <a:endParaRPr lang="en-US" sz="1600" dirty="0">
              <a:solidFill>
                <a:schemeClr val="tx1">
                  <a:lumMod val="65000"/>
                  <a:lumOff val="35000"/>
                </a:schemeClr>
              </a:solidFill>
            </a:endParaRPr>
          </a:p>
        </p:txBody>
      </p:sp>
      <p:sp>
        <p:nvSpPr>
          <p:cNvPr id="8" name="Content Placeholder 1">
            <a:extLst>
              <a:ext uri="{FF2B5EF4-FFF2-40B4-BE49-F238E27FC236}">
                <a16:creationId xmlns:a16="http://schemas.microsoft.com/office/drawing/2014/main" id="{0574548D-CF43-4BA6-A8C6-CB63C96D2B02}"/>
              </a:ext>
            </a:extLst>
          </p:cNvPr>
          <p:cNvSpPr txBox="1">
            <a:spLocks/>
          </p:cNvSpPr>
          <p:nvPr/>
        </p:nvSpPr>
        <p:spPr>
          <a:xfrm>
            <a:off x="6450904" y="1600794"/>
            <a:ext cx="5253415" cy="4304706"/>
          </a:xfrm>
          <a:prstGeom prst="rect">
            <a:avLst/>
          </a:prstGeom>
        </p:spPr>
        <p:txBody>
          <a:bodyPr vert="horz" lIns="91440" tIns="45720" rIns="91440" bIns="45720" rtlCol="0">
            <a:noAutofit/>
          </a:bodyPr>
          <a:lstStyle>
            <a:defPPr>
              <a:defRPr lang="en-US"/>
            </a:defPPr>
            <a:lvl1pPr marL="228600" indent="-228600">
              <a:lnSpc>
                <a:spcPct val="90000"/>
              </a:lnSpc>
              <a:spcBef>
                <a:spcPts val="1200"/>
              </a:spcBef>
              <a:spcAft>
                <a:spcPts val="600"/>
              </a:spcAft>
              <a:buFont typeface="Arial" panose="020B0604020202020204" pitchFamily="34" charset="0"/>
              <a:buChar char="•"/>
              <a:defRPr sz="2000">
                <a:solidFill>
                  <a:schemeClr val="bg1">
                    <a:lumMod val="50000"/>
                  </a:schemeClr>
                </a:solidFill>
              </a:defRPr>
            </a:lvl1pPr>
            <a:lvl2pPr marL="6858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2pPr>
            <a:lvl3pPr marL="11430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3pPr>
            <a:lvl4pPr marL="16002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4pPr>
            <a:lvl5pPr marL="20574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nSpc>
                <a:spcPct val="100000"/>
              </a:lnSpc>
              <a:spcBef>
                <a:spcPts val="600"/>
              </a:spcBef>
              <a:buNone/>
            </a:pPr>
            <a:r>
              <a:rPr lang="en-GB" sz="1600" b="1" u="sng" dirty="0">
                <a:solidFill>
                  <a:schemeClr val="tx1">
                    <a:lumMod val="65000"/>
                    <a:lumOff val="35000"/>
                  </a:schemeClr>
                </a:solidFill>
              </a:rPr>
              <a:t>Implications</a:t>
            </a:r>
          </a:p>
          <a:p>
            <a:pPr>
              <a:lnSpc>
                <a:spcPct val="100000"/>
              </a:lnSpc>
              <a:spcBef>
                <a:spcPts val="600"/>
              </a:spcBef>
            </a:pPr>
            <a:r>
              <a:rPr lang="en-GB" sz="1600" dirty="0">
                <a:solidFill>
                  <a:schemeClr val="tx1">
                    <a:lumMod val="65000"/>
                    <a:lumOff val="35000"/>
                  </a:schemeClr>
                </a:solidFill>
              </a:rPr>
              <a:t>Increased risk of exploited labour in agriculture, food processing and other industries?</a:t>
            </a:r>
          </a:p>
          <a:p>
            <a:pPr>
              <a:lnSpc>
                <a:spcPct val="100000"/>
              </a:lnSpc>
              <a:spcBef>
                <a:spcPts val="600"/>
              </a:spcBef>
            </a:pPr>
            <a:r>
              <a:rPr lang="en-GB" sz="1600" dirty="0">
                <a:solidFill>
                  <a:schemeClr val="tx1">
                    <a:lumMod val="65000"/>
                    <a:lumOff val="35000"/>
                  </a:schemeClr>
                </a:solidFill>
              </a:rPr>
              <a:t>Flex report recommends:</a:t>
            </a:r>
          </a:p>
          <a:p>
            <a:pPr lvl="1">
              <a:lnSpc>
                <a:spcPct val="100000"/>
              </a:lnSpc>
              <a:spcBef>
                <a:spcPts val="600"/>
              </a:spcBef>
            </a:pPr>
            <a:r>
              <a:rPr lang="en-GB" sz="1600" dirty="0">
                <a:solidFill>
                  <a:schemeClr val="tx1">
                    <a:lumMod val="65000"/>
                    <a:lumOff val="35000"/>
                  </a:schemeClr>
                </a:solidFill>
                <a:latin typeface="+mn-lt"/>
              </a:rPr>
              <a:t>Ensuring </a:t>
            </a:r>
            <a:r>
              <a:rPr lang="en-GB" sz="1600" b="1" dirty="0">
                <a:solidFill>
                  <a:schemeClr val="tx1">
                    <a:lumMod val="65000"/>
                    <a:lumOff val="35000"/>
                  </a:schemeClr>
                </a:solidFill>
                <a:latin typeface="+mn-lt"/>
              </a:rPr>
              <a:t>employment contracts </a:t>
            </a:r>
            <a:r>
              <a:rPr lang="en-GB" sz="1600" dirty="0">
                <a:solidFill>
                  <a:schemeClr val="tx1">
                    <a:lumMod val="65000"/>
                    <a:lumOff val="35000"/>
                  </a:schemeClr>
                </a:solidFill>
                <a:latin typeface="+mn-lt"/>
              </a:rPr>
              <a:t>are shared with SWV workers in country of origin</a:t>
            </a:r>
          </a:p>
          <a:p>
            <a:pPr lvl="1">
              <a:lnSpc>
                <a:spcPct val="100000"/>
              </a:lnSpc>
              <a:spcBef>
                <a:spcPts val="600"/>
              </a:spcBef>
            </a:pPr>
            <a:r>
              <a:rPr lang="en-GB" sz="1600" b="1" dirty="0">
                <a:solidFill>
                  <a:schemeClr val="tx1">
                    <a:lumMod val="65000"/>
                    <a:lumOff val="35000"/>
                  </a:schemeClr>
                </a:solidFill>
                <a:latin typeface="+mn-lt"/>
              </a:rPr>
              <a:t>Removing visa fee of £244 </a:t>
            </a:r>
          </a:p>
          <a:p>
            <a:pPr lvl="1">
              <a:lnSpc>
                <a:spcPct val="100000"/>
              </a:lnSpc>
              <a:spcBef>
                <a:spcPts val="600"/>
              </a:spcBef>
            </a:pPr>
            <a:r>
              <a:rPr lang="en-GB" sz="1600" dirty="0">
                <a:solidFill>
                  <a:schemeClr val="tx1">
                    <a:lumMod val="65000"/>
                    <a:lumOff val="35000"/>
                  </a:schemeClr>
                </a:solidFill>
                <a:latin typeface="+mn-lt"/>
              </a:rPr>
              <a:t>Ensure SWV workers are </a:t>
            </a:r>
            <a:r>
              <a:rPr lang="en-GB" sz="1600" b="1" dirty="0">
                <a:solidFill>
                  <a:schemeClr val="tx1">
                    <a:lumMod val="65000"/>
                    <a:lumOff val="35000"/>
                  </a:schemeClr>
                </a:solidFill>
                <a:latin typeface="+mn-lt"/>
              </a:rPr>
              <a:t>guaranteed minimum income of £332.50 per week for 35 contracted hours</a:t>
            </a:r>
          </a:p>
          <a:p>
            <a:pPr lvl="1">
              <a:lnSpc>
                <a:spcPct val="100000"/>
              </a:lnSpc>
              <a:spcBef>
                <a:spcPts val="600"/>
              </a:spcBef>
            </a:pPr>
            <a:r>
              <a:rPr lang="en-GB" sz="1600" dirty="0">
                <a:solidFill>
                  <a:schemeClr val="tx1">
                    <a:lumMod val="65000"/>
                    <a:lumOff val="35000"/>
                  </a:schemeClr>
                </a:solidFill>
                <a:latin typeface="+mn-lt"/>
              </a:rPr>
              <a:t>Clear </a:t>
            </a:r>
            <a:r>
              <a:rPr lang="en-GB" sz="1600" b="1" dirty="0">
                <a:solidFill>
                  <a:schemeClr val="tx1">
                    <a:lumMod val="65000"/>
                    <a:lumOff val="35000"/>
                  </a:schemeClr>
                </a:solidFill>
                <a:latin typeface="+mn-lt"/>
              </a:rPr>
              <a:t>transfer pathway</a:t>
            </a:r>
          </a:p>
          <a:p>
            <a:pPr lvl="1">
              <a:lnSpc>
                <a:spcPct val="100000"/>
              </a:lnSpc>
              <a:spcBef>
                <a:spcPts val="600"/>
              </a:spcBef>
            </a:pPr>
            <a:r>
              <a:rPr lang="en-GB" sz="1600" b="1" dirty="0">
                <a:solidFill>
                  <a:schemeClr val="tx1">
                    <a:lumMod val="65000"/>
                    <a:lumOff val="35000"/>
                  </a:schemeClr>
                </a:solidFill>
                <a:latin typeface="+mn-lt"/>
              </a:rPr>
              <a:t>Complaints mechanism </a:t>
            </a:r>
            <a:r>
              <a:rPr lang="en-GB" sz="1600" dirty="0">
                <a:solidFill>
                  <a:schemeClr val="tx1">
                    <a:lumMod val="65000"/>
                    <a:lumOff val="35000"/>
                  </a:schemeClr>
                </a:solidFill>
                <a:latin typeface="+mn-lt"/>
              </a:rPr>
              <a:t>for SWV workers</a:t>
            </a:r>
            <a:endParaRPr lang="en-GB" sz="1600" dirty="0">
              <a:solidFill>
                <a:srgbClr val="FF0000"/>
              </a:solidFill>
            </a:endParaRPr>
          </a:p>
          <a:p>
            <a:pPr>
              <a:lnSpc>
                <a:spcPct val="100000"/>
              </a:lnSpc>
              <a:spcBef>
                <a:spcPts val="600"/>
              </a:spcBef>
            </a:pPr>
            <a:r>
              <a:rPr lang="en-GB" sz="1600" dirty="0">
                <a:solidFill>
                  <a:schemeClr val="tx1">
                    <a:lumMod val="65000"/>
                    <a:lumOff val="35000"/>
                  </a:schemeClr>
                </a:solidFill>
              </a:rPr>
              <a:t>?</a:t>
            </a:r>
          </a:p>
          <a:p>
            <a:pPr>
              <a:lnSpc>
                <a:spcPct val="100000"/>
              </a:lnSpc>
              <a:spcBef>
                <a:spcPts val="600"/>
              </a:spcBef>
            </a:pPr>
            <a:endParaRPr lang="en-GB" sz="1600" b="1" dirty="0">
              <a:solidFill>
                <a:schemeClr val="tx1">
                  <a:lumMod val="65000"/>
                  <a:lumOff val="35000"/>
                </a:schemeClr>
              </a:solidFill>
            </a:endParaRPr>
          </a:p>
          <a:p>
            <a:pPr>
              <a:lnSpc>
                <a:spcPct val="100000"/>
              </a:lnSpc>
              <a:spcBef>
                <a:spcPts val="600"/>
              </a:spcBef>
            </a:pPr>
            <a:endParaRPr lang="en-US" sz="1600" dirty="0">
              <a:solidFill>
                <a:schemeClr val="tx1">
                  <a:lumMod val="65000"/>
                  <a:lumOff val="35000"/>
                </a:schemeClr>
              </a:solidFill>
            </a:endParaRPr>
          </a:p>
          <a:p>
            <a:pPr>
              <a:lnSpc>
                <a:spcPct val="100000"/>
              </a:lnSpc>
              <a:spcBef>
                <a:spcPts val="600"/>
              </a:spcBef>
            </a:pPr>
            <a:endParaRPr lang="en-US" sz="1600" dirty="0">
              <a:solidFill>
                <a:schemeClr val="tx1">
                  <a:lumMod val="65000"/>
                  <a:lumOff val="35000"/>
                </a:schemeClr>
              </a:solidFill>
            </a:endParaRPr>
          </a:p>
          <a:p>
            <a:pPr marL="0" indent="0">
              <a:lnSpc>
                <a:spcPct val="100000"/>
              </a:lnSpc>
              <a:spcBef>
                <a:spcPts val="600"/>
              </a:spcBef>
              <a:buNone/>
            </a:pPr>
            <a:br>
              <a:rPr lang="en-US" sz="1600" b="1" dirty="0">
                <a:solidFill>
                  <a:schemeClr val="tx1">
                    <a:lumMod val="65000"/>
                    <a:lumOff val="35000"/>
                  </a:schemeClr>
                </a:solidFill>
              </a:rPr>
            </a:br>
            <a:endParaRPr lang="en-US" sz="1600" dirty="0">
              <a:solidFill>
                <a:schemeClr val="tx1">
                  <a:lumMod val="65000"/>
                  <a:lumOff val="35000"/>
                </a:schemeClr>
              </a:solidFill>
            </a:endParaRPr>
          </a:p>
          <a:p>
            <a:pPr marL="0" indent="0">
              <a:lnSpc>
                <a:spcPct val="100000"/>
              </a:lnSpc>
              <a:spcBef>
                <a:spcPts val="600"/>
              </a:spcBef>
              <a:buNone/>
            </a:pPr>
            <a:endParaRPr lang="en-US" sz="1600" dirty="0">
              <a:solidFill>
                <a:schemeClr val="tx1">
                  <a:lumMod val="65000"/>
                  <a:lumOff val="35000"/>
                </a:schemeClr>
              </a:solidFill>
            </a:endParaRPr>
          </a:p>
        </p:txBody>
      </p:sp>
    </p:spTree>
    <p:extLst>
      <p:ext uri="{BB962C8B-B14F-4D97-AF65-F5344CB8AC3E}">
        <p14:creationId xmlns:p14="http://schemas.microsoft.com/office/powerpoint/2010/main" val="3673952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23439C4-3476-43FE-AEBF-F790A9B26A51}"/>
              </a:ext>
            </a:extLst>
          </p:cNvPr>
          <p:cNvSpPr txBox="1">
            <a:spLocks/>
          </p:cNvSpPr>
          <p:nvPr/>
        </p:nvSpPr>
        <p:spPr>
          <a:xfrm>
            <a:off x="4673600" y="6498046"/>
            <a:ext cx="2844800" cy="365125"/>
          </a:xfrm>
          <a:prstGeom prst="rect">
            <a:avLst/>
          </a:prstGeom>
        </p:spPr>
        <p:txBody>
          <a:bodyPr lIns="121824" tIns="60907" rIns="121824" bIns="60907"/>
          <a:lstStyle>
            <a:defPPr>
              <a:defRPr lang="en-US"/>
            </a:defPPr>
            <a:lvl1pPr marL="0" algn="l" defTabSz="456836" rtl="0" eaLnBrk="1" fontAlgn="auto" latinLnBrk="0" hangingPunct="1">
              <a:spcBef>
                <a:spcPts val="0"/>
              </a:spcBef>
              <a:spcAft>
                <a:spcPts val="0"/>
              </a:spcAft>
              <a:defRPr sz="1800" kern="1200">
                <a:solidFill>
                  <a:srgbClr val="0C539F"/>
                </a:solidFill>
                <a:latin typeface="Calibri"/>
                <a:ea typeface="+mn-ea"/>
                <a:cs typeface="+mn-cs"/>
              </a:defRPr>
            </a:lvl1pPr>
            <a:lvl2pPr marL="456794" algn="l" defTabSz="913588" rtl="0" eaLnBrk="1" latinLnBrk="0" hangingPunct="1">
              <a:defRPr sz="1800" kern="1200">
                <a:solidFill>
                  <a:schemeClr val="tx1"/>
                </a:solidFill>
                <a:latin typeface="+mn-lt"/>
                <a:ea typeface="+mn-ea"/>
                <a:cs typeface="+mn-cs"/>
              </a:defRPr>
            </a:lvl2pPr>
            <a:lvl3pPr marL="913588" algn="l" defTabSz="913588" rtl="0" eaLnBrk="1" latinLnBrk="0" hangingPunct="1">
              <a:defRPr sz="1800" kern="1200">
                <a:solidFill>
                  <a:schemeClr val="tx1"/>
                </a:solidFill>
                <a:latin typeface="+mn-lt"/>
                <a:ea typeface="+mn-ea"/>
                <a:cs typeface="+mn-cs"/>
              </a:defRPr>
            </a:lvl3pPr>
            <a:lvl4pPr marL="1370382" algn="l" defTabSz="913588" rtl="0" eaLnBrk="1" latinLnBrk="0" hangingPunct="1">
              <a:defRPr sz="1800" kern="1200">
                <a:solidFill>
                  <a:schemeClr val="tx1"/>
                </a:solidFill>
                <a:latin typeface="+mn-lt"/>
                <a:ea typeface="+mn-ea"/>
                <a:cs typeface="+mn-cs"/>
              </a:defRPr>
            </a:lvl4pPr>
            <a:lvl5pPr marL="1827176" algn="l" defTabSz="913588" rtl="0" eaLnBrk="1" latinLnBrk="0" hangingPunct="1">
              <a:defRPr sz="1800" kern="1200">
                <a:solidFill>
                  <a:schemeClr val="tx1"/>
                </a:solidFill>
                <a:latin typeface="+mn-lt"/>
                <a:ea typeface="+mn-ea"/>
                <a:cs typeface="+mn-cs"/>
              </a:defRPr>
            </a:lvl5pPr>
            <a:lvl6pPr marL="2283969" algn="l" defTabSz="913588" rtl="0" eaLnBrk="1" latinLnBrk="0" hangingPunct="1">
              <a:defRPr sz="1800" kern="1200">
                <a:solidFill>
                  <a:schemeClr val="tx1"/>
                </a:solidFill>
                <a:latin typeface="+mn-lt"/>
                <a:ea typeface="+mn-ea"/>
                <a:cs typeface="+mn-cs"/>
              </a:defRPr>
            </a:lvl6pPr>
            <a:lvl7pPr marL="2740766" algn="l" defTabSz="913588" rtl="0" eaLnBrk="1" latinLnBrk="0" hangingPunct="1">
              <a:defRPr sz="1800" kern="1200">
                <a:solidFill>
                  <a:schemeClr val="tx1"/>
                </a:solidFill>
                <a:latin typeface="+mn-lt"/>
                <a:ea typeface="+mn-ea"/>
                <a:cs typeface="+mn-cs"/>
              </a:defRPr>
            </a:lvl7pPr>
            <a:lvl8pPr marL="3197558" algn="l" defTabSz="913588" rtl="0" eaLnBrk="1" latinLnBrk="0" hangingPunct="1">
              <a:defRPr sz="1800" kern="1200">
                <a:solidFill>
                  <a:schemeClr val="tx1"/>
                </a:solidFill>
                <a:latin typeface="+mn-lt"/>
                <a:ea typeface="+mn-ea"/>
                <a:cs typeface="+mn-cs"/>
              </a:defRPr>
            </a:lvl8pPr>
            <a:lvl9pPr marL="3654350" algn="l" defTabSz="913588" rtl="0" eaLnBrk="1" latinLnBrk="0" hangingPunct="1">
              <a:defRPr sz="1800" kern="1200">
                <a:solidFill>
                  <a:schemeClr val="tx1"/>
                </a:solidFill>
                <a:latin typeface="+mn-lt"/>
                <a:ea typeface="+mn-ea"/>
                <a:cs typeface="+mn-cs"/>
              </a:defRPr>
            </a:lvl9pPr>
          </a:lstStyle>
          <a:p>
            <a:pPr algn="ctr">
              <a:defRPr/>
            </a:pPr>
            <a:fld id="{5543C5C4-C22C-4FD2-8E28-BC5C90548709}" type="slidenum">
              <a:rPr lang="en-US" sz="1400"/>
              <a:pPr algn="ctr">
                <a:defRPr/>
              </a:pPr>
              <a:t>3</a:t>
            </a:fld>
            <a:endParaRPr lang="en-US" sz="1400" dirty="0"/>
          </a:p>
        </p:txBody>
      </p:sp>
      <p:sp>
        <p:nvSpPr>
          <p:cNvPr id="4" name="Title 3">
            <a:extLst>
              <a:ext uri="{FF2B5EF4-FFF2-40B4-BE49-F238E27FC236}">
                <a16:creationId xmlns:a16="http://schemas.microsoft.com/office/drawing/2014/main" id="{35538870-1D8E-470E-AFD6-19F9F3D96FE9}"/>
              </a:ext>
            </a:extLst>
          </p:cNvPr>
          <p:cNvSpPr>
            <a:spLocks noGrp="1"/>
          </p:cNvSpPr>
          <p:nvPr>
            <p:ph type="title"/>
          </p:nvPr>
        </p:nvSpPr>
        <p:spPr/>
        <p:txBody>
          <a:bodyPr/>
          <a:lstStyle/>
          <a:p>
            <a:r>
              <a:rPr lang="en-GB" dirty="0"/>
              <a:t>China – emerging risks &amp; implications</a:t>
            </a:r>
          </a:p>
        </p:txBody>
      </p:sp>
      <p:sp>
        <p:nvSpPr>
          <p:cNvPr id="7" name="Content Placeholder 1">
            <a:extLst>
              <a:ext uri="{FF2B5EF4-FFF2-40B4-BE49-F238E27FC236}">
                <a16:creationId xmlns:a16="http://schemas.microsoft.com/office/drawing/2014/main" id="{B2443EB8-C1F6-43C5-B81F-A7900FBD0B14}"/>
              </a:ext>
            </a:extLst>
          </p:cNvPr>
          <p:cNvSpPr txBox="1">
            <a:spLocks/>
          </p:cNvSpPr>
          <p:nvPr/>
        </p:nvSpPr>
        <p:spPr>
          <a:xfrm>
            <a:off x="487681" y="1600794"/>
            <a:ext cx="3473160" cy="4304706"/>
          </a:xfrm>
          <a:prstGeom prst="rect">
            <a:avLst/>
          </a:prstGeom>
        </p:spPr>
        <p:txBody>
          <a:bodyPr vert="horz" lIns="91440" tIns="45720" rIns="91440" bIns="45720" rtlCol="0">
            <a:noAutofit/>
          </a:bodyPr>
          <a:lstStyle>
            <a:defPPr>
              <a:defRPr lang="en-US"/>
            </a:defPPr>
            <a:lvl1pPr marL="228600" indent="-228600">
              <a:lnSpc>
                <a:spcPct val="90000"/>
              </a:lnSpc>
              <a:spcBef>
                <a:spcPts val="1200"/>
              </a:spcBef>
              <a:spcAft>
                <a:spcPts val="600"/>
              </a:spcAft>
              <a:buFont typeface="Arial" panose="020B0604020202020204" pitchFamily="34" charset="0"/>
              <a:buChar char="•"/>
              <a:defRPr sz="2000">
                <a:solidFill>
                  <a:schemeClr val="bg1">
                    <a:lumMod val="50000"/>
                  </a:schemeClr>
                </a:solidFill>
              </a:defRPr>
            </a:lvl1pPr>
            <a:lvl2pPr marL="6858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2pPr>
            <a:lvl3pPr marL="11430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3pPr>
            <a:lvl4pPr marL="16002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4pPr>
            <a:lvl5pPr marL="20574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nSpc>
                <a:spcPct val="100000"/>
              </a:lnSpc>
              <a:spcBef>
                <a:spcPts val="600"/>
              </a:spcBef>
              <a:spcAft>
                <a:spcPts val="400"/>
              </a:spcAft>
              <a:buNone/>
            </a:pPr>
            <a:r>
              <a:rPr lang="en-GB" sz="1600" b="1" u="sng" dirty="0">
                <a:solidFill>
                  <a:schemeClr val="tx1">
                    <a:lumMod val="65000"/>
                    <a:lumOff val="35000"/>
                  </a:schemeClr>
                </a:solidFill>
              </a:rPr>
              <a:t>Emerging risks</a:t>
            </a:r>
          </a:p>
          <a:p>
            <a:pPr>
              <a:lnSpc>
                <a:spcPct val="100000"/>
              </a:lnSpc>
              <a:spcBef>
                <a:spcPts val="600"/>
              </a:spcBef>
              <a:spcAft>
                <a:spcPts val="400"/>
              </a:spcAft>
            </a:pPr>
            <a:r>
              <a:rPr lang="en-GB" sz="1600" b="1" dirty="0">
                <a:solidFill>
                  <a:schemeClr val="tx1">
                    <a:lumMod val="65000"/>
                    <a:lumOff val="35000"/>
                  </a:schemeClr>
                </a:solidFill>
              </a:rPr>
              <a:t>Uyghur minority forced labour in Xinjiang – </a:t>
            </a:r>
            <a:r>
              <a:rPr lang="en-GB" sz="1600" dirty="0">
                <a:solidFill>
                  <a:schemeClr val="tx1">
                    <a:lumMod val="65000"/>
                    <a:lumOff val="35000"/>
                  </a:schemeClr>
                </a:solidFill>
              </a:rPr>
              <a:t>multiple sources defining China’s actions as “genocide”/ 1,000s of Muslins from Uyghur monitory working under forced labour conditions </a:t>
            </a:r>
          </a:p>
          <a:p>
            <a:pPr>
              <a:lnSpc>
                <a:spcPct val="100000"/>
              </a:lnSpc>
              <a:spcBef>
                <a:spcPts val="600"/>
              </a:spcBef>
              <a:spcAft>
                <a:spcPts val="400"/>
              </a:spcAft>
            </a:pPr>
            <a:r>
              <a:rPr lang="en-GB" sz="1600" b="1" dirty="0">
                <a:solidFill>
                  <a:schemeClr val="tx1">
                    <a:lumMod val="65000"/>
                    <a:lumOff val="35000"/>
                  </a:schemeClr>
                </a:solidFill>
              </a:rPr>
              <a:t>Tibet – </a:t>
            </a:r>
            <a:r>
              <a:rPr lang="en-GB" sz="1600" dirty="0">
                <a:solidFill>
                  <a:schemeClr val="tx1">
                    <a:lumMod val="65000"/>
                    <a:lumOff val="35000"/>
                  </a:schemeClr>
                </a:solidFill>
              </a:rPr>
              <a:t>alleged 500,000 Tibetan farmers in forced labour camps</a:t>
            </a:r>
          </a:p>
          <a:p>
            <a:pPr>
              <a:lnSpc>
                <a:spcPct val="100000"/>
              </a:lnSpc>
              <a:spcBef>
                <a:spcPts val="600"/>
              </a:spcBef>
              <a:spcAft>
                <a:spcPts val="400"/>
              </a:spcAft>
            </a:pPr>
            <a:endParaRPr lang="en-US" sz="1600" dirty="0">
              <a:solidFill>
                <a:schemeClr val="tx1">
                  <a:lumMod val="65000"/>
                  <a:lumOff val="35000"/>
                </a:schemeClr>
              </a:solidFill>
            </a:endParaRPr>
          </a:p>
          <a:p>
            <a:pPr>
              <a:lnSpc>
                <a:spcPct val="100000"/>
              </a:lnSpc>
              <a:spcBef>
                <a:spcPts val="600"/>
              </a:spcBef>
              <a:spcAft>
                <a:spcPts val="400"/>
              </a:spcAft>
            </a:pPr>
            <a:endParaRPr lang="en-US" sz="1600" dirty="0">
              <a:solidFill>
                <a:schemeClr val="tx1">
                  <a:lumMod val="65000"/>
                  <a:lumOff val="35000"/>
                </a:schemeClr>
              </a:solidFill>
            </a:endParaRPr>
          </a:p>
          <a:p>
            <a:pPr marL="0" indent="0">
              <a:lnSpc>
                <a:spcPct val="100000"/>
              </a:lnSpc>
              <a:spcBef>
                <a:spcPts val="600"/>
              </a:spcBef>
              <a:spcAft>
                <a:spcPts val="400"/>
              </a:spcAft>
              <a:buNone/>
            </a:pPr>
            <a:br>
              <a:rPr lang="en-US" sz="1600" b="1" dirty="0">
                <a:solidFill>
                  <a:schemeClr val="tx1">
                    <a:lumMod val="65000"/>
                    <a:lumOff val="35000"/>
                  </a:schemeClr>
                </a:solidFill>
              </a:rPr>
            </a:br>
            <a:endParaRPr lang="en-US" sz="1600" dirty="0">
              <a:solidFill>
                <a:schemeClr val="tx1">
                  <a:lumMod val="65000"/>
                  <a:lumOff val="35000"/>
                </a:schemeClr>
              </a:solidFill>
            </a:endParaRPr>
          </a:p>
          <a:p>
            <a:pPr marL="0" indent="0">
              <a:lnSpc>
                <a:spcPct val="100000"/>
              </a:lnSpc>
              <a:spcBef>
                <a:spcPts val="600"/>
              </a:spcBef>
              <a:spcAft>
                <a:spcPts val="400"/>
              </a:spcAft>
              <a:buNone/>
            </a:pPr>
            <a:endParaRPr lang="en-US" sz="1600" dirty="0">
              <a:solidFill>
                <a:schemeClr val="tx1">
                  <a:lumMod val="65000"/>
                  <a:lumOff val="35000"/>
                </a:schemeClr>
              </a:solidFill>
            </a:endParaRPr>
          </a:p>
        </p:txBody>
      </p:sp>
      <p:sp>
        <p:nvSpPr>
          <p:cNvPr id="8" name="Content Placeholder 1">
            <a:extLst>
              <a:ext uri="{FF2B5EF4-FFF2-40B4-BE49-F238E27FC236}">
                <a16:creationId xmlns:a16="http://schemas.microsoft.com/office/drawing/2014/main" id="{0574548D-CF43-4BA6-A8C6-CB63C96D2B02}"/>
              </a:ext>
            </a:extLst>
          </p:cNvPr>
          <p:cNvSpPr txBox="1">
            <a:spLocks/>
          </p:cNvSpPr>
          <p:nvPr/>
        </p:nvSpPr>
        <p:spPr>
          <a:xfrm>
            <a:off x="6450904" y="1600794"/>
            <a:ext cx="5253415" cy="4304706"/>
          </a:xfrm>
          <a:prstGeom prst="rect">
            <a:avLst/>
          </a:prstGeom>
        </p:spPr>
        <p:txBody>
          <a:bodyPr vert="horz" lIns="91440" tIns="45720" rIns="91440" bIns="45720" rtlCol="0">
            <a:noAutofit/>
          </a:bodyPr>
          <a:lstStyle>
            <a:defPPr>
              <a:defRPr lang="en-US"/>
            </a:defPPr>
            <a:lvl1pPr marL="228600" indent="-228600">
              <a:lnSpc>
                <a:spcPct val="90000"/>
              </a:lnSpc>
              <a:spcBef>
                <a:spcPts val="1200"/>
              </a:spcBef>
              <a:spcAft>
                <a:spcPts val="600"/>
              </a:spcAft>
              <a:buFont typeface="Arial" panose="020B0604020202020204" pitchFamily="34" charset="0"/>
              <a:buChar char="•"/>
              <a:defRPr sz="2000">
                <a:solidFill>
                  <a:schemeClr val="bg1">
                    <a:lumMod val="50000"/>
                  </a:schemeClr>
                </a:solidFill>
              </a:defRPr>
            </a:lvl1pPr>
            <a:lvl2pPr marL="6858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2pPr>
            <a:lvl3pPr marL="11430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3pPr>
            <a:lvl4pPr marL="16002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4pPr>
            <a:lvl5pPr marL="20574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nSpc>
                <a:spcPct val="100000"/>
              </a:lnSpc>
              <a:spcBef>
                <a:spcPts val="600"/>
              </a:spcBef>
              <a:buNone/>
            </a:pPr>
            <a:r>
              <a:rPr lang="en-GB" sz="1600" b="1" u="sng" dirty="0">
                <a:solidFill>
                  <a:schemeClr val="tx1">
                    <a:lumMod val="65000"/>
                    <a:lumOff val="35000"/>
                  </a:schemeClr>
                </a:solidFill>
              </a:rPr>
              <a:t>Implications</a:t>
            </a:r>
          </a:p>
          <a:p>
            <a:pPr>
              <a:lnSpc>
                <a:spcPct val="100000"/>
              </a:lnSpc>
              <a:spcBef>
                <a:spcPts val="600"/>
              </a:spcBef>
            </a:pPr>
            <a:r>
              <a:rPr lang="en-GB" sz="1600" dirty="0">
                <a:solidFill>
                  <a:schemeClr val="tx1">
                    <a:lumMod val="65000"/>
                    <a:lumOff val="35000"/>
                  </a:schemeClr>
                </a:solidFill>
              </a:rPr>
              <a:t>ETI and Uyghur Call for Action calling for companies to cease sourcing from Xinjiang – view that no due diligence is sufficient to mitigate risk</a:t>
            </a:r>
          </a:p>
          <a:p>
            <a:pPr>
              <a:lnSpc>
                <a:spcPct val="100000"/>
              </a:lnSpc>
              <a:spcBef>
                <a:spcPts val="600"/>
              </a:spcBef>
            </a:pPr>
            <a:r>
              <a:rPr lang="en-GB" sz="1600" dirty="0">
                <a:solidFill>
                  <a:schemeClr val="tx1">
                    <a:lumMod val="65000"/>
                    <a:lumOff val="35000"/>
                  </a:schemeClr>
                </a:solidFill>
              </a:rPr>
              <a:t>FNET list of products sourced from the region indicates production in Xinjiang covers wide range of products/ ingredients from food to clothing and IT</a:t>
            </a:r>
          </a:p>
          <a:p>
            <a:pPr>
              <a:lnSpc>
                <a:spcPct val="100000"/>
              </a:lnSpc>
              <a:spcBef>
                <a:spcPts val="600"/>
              </a:spcBef>
            </a:pPr>
            <a:r>
              <a:rPr lang="en-GB" sz="1600" b="1" dirty="0">
                <a:solidFill>
                  <a:schemeClr val="tx1">
                    <a:lumMod val="65000"/>
                    <a:lumOff val="35000"/>
                  </a:schemeClr>
                </a:solidFill>
              </a:rPr>
              <a:t>What are the implications of ceasing to source from a region/ country for workers?</a:t>
            </a:r>
          </a:p>
          <a:p>
            <a:pPr>
              <a:lnSpc>
                <a:spcPct val="100000"/>
              </a:lnSpc>
              <a:spcBef>
                <a:spcPts val="600"/>
              </a:spcBef>
            </a:pPr>
            <a:r>
              <a:rPr lang="en-GB" sz="1600" b="1" dirty="0">
                <a:solidFill>
                  <a:schemeClr val="tx1">
                    <a:lumMod val="65000"/>
                    <a:lumOff val="35000"/>
                  </a:schemeClr>
                </a:solidFill>
              </a:rPr>
              <a:t>What are the implications for your business/ any colleagues in China?</a:t>
            </a:r>
          </a:p>
          <a:p>
            <a:pPr>
              <a:lnSpc>
                <a:spcPct val="100000"/>
              </a:lnSpc>
              <a:spcBef>
                <a:spcPts val="600"/>
              </a:spcBef>
            </a:pPr>
            <a:r>
              <a:rPr lang="en-GB" sz="1600" b="1" dirty="0">
                <a:solidFill>
                  <a:schemeClr val="tx1">
                    <a:lumMod val="65000"/>
                    <a:lumOff val="35000"/>
                  </a:schemeClr>
                </a:solidFill>
              </a:rPr>
              <a:t>What are the longer-term implications for sourcing from China?</a:t>
            </a:r>
          </a:p>
          <a:p>
            <a:pPr>
              <a:lnSpc>
                <a:spcPct val="100000"/>
              </a:lnSpc>
              <a:spcBef>
                <a:spcPts val="600"/>
              </a:spcBef>
            </a:pPr>
            <a:endParaRPr lang="en-GB" sz="1600" dirty="0">
              <a:solidFill>
                <a:schemeClr val="tx1">
                  <a:lumMod val="65000"/>
                  <a:lumOff val="35000"/>
                </a:schemeClr>
              </a:solidFill>
            </a:endParaRPr>
          </a:p>
          <a:p>
            <a:pPr>
              <a:lnSpc>
                <a:spcPct val="100000"/>
              </a:lnSpc>
              <a:spcBef>
                <a:spcPts val="600"/>
              </a:spcBef>
            </a:pPr>
            <a:endParaRPr lang="en-GB" sz="1600" b="1" dirty="0">
              <a:solidFill>
                <a:schemeClr val="tx1">
                  <a:lumMod val="65000"/>
                  <a:lumOff val="35000"/>
                </a:schemeClr>
              </a:solidFill>
            </a:endParaRPr>
          </a:p>
          <a:p>
            <a:pPr>
              <a:lnSpc>
                <a:spcPct val="100000"/>
              </a:lnSpc>
              <a:spcBef>
                <a:spcPts val="600"/>
              </a:spcBef>
            </a:pPr>
            <a:endParaRPr lang="en-US" sz="1600" dirty="0">
              <a:solidFill>
                <a:schemeClr val="tx1">
                  <a:lumMod val="65000"/>
                  <a:lumOff val="35000"/>
                </a:schemeClr>
              </a:solidFill>
            </a:endParaRPr>
          </a:p>
          <a:p>
            <a:pPr>
              <a:lnSpc>
                <a:spcPct val="100000"/>
              </a:lnSpc>
              <a:spcBef>
                <a:spcPts val="600"/>
              </a:spcBef>
            </a:pPr>
            <a:endParaRPr lang="en-US" sz="1600" dirty="0">
              <a:solidFill>
                <a:schemeClr val="tx1">
                  <a:lumMod val="65000"/>
                  <a:lumOff val="35000"/>
                </a:schemeClr>
              </a:solidFill>
            </a:endParaRPr>
          </a:p>
          <a:p>
            <a:pPr marL="0" indent="0">
              <a:lnSpc>
                <a:spcPct val="100000"/>
              </a:lnSpc>
              <a:spcBef>
                <a:spcPts val="600"/>
              </a:spcBef>
              <a:buNone/>
            </a:pPr>
            <a:br>
              <a:rPr lang="en-US" sz="1600" b="1" dirty="0">
                <a:solidFill>
                  <a:schemeClr val="tx1">
                    <a:lumMod val="65000"/>
                    <a:lumOff val="35000"/>
                  </a:schemeClr>
                </a:solidFill>
              </a:rPr>
            </a:br>
            <a:endParaRPr lang="en-US" sz="1600" dirty="0">
              <a:solidFill>
                <a:schemeClr val="tx1">
                  <a:lumMod val="65000"/>
                  <a:lumOff val="35000"/>
                </a:schemeClr>
              </a:solidFill>
            </a:endParaRPr>
          </a:p>
          <a:p>
            <a:pPr marL="0" indent="0">
              <a:lnSpc>
                <a:spcPct val="100000"/>
              </a:lnSpc>
              <a:spcBef>
                <a:spcPts val="600"/>
              </a:spcBef>
              <a:buNone/>
            </a:pPr>
            <a:endParaRPr lang="en-US" sz="1600" dirty="0">
              <a:solidFill>
                <a:schemeClr val="tx1">
                  <a:lumMod val="65000"/>
                  <a:lumOff val="35000"/>
                </a:schemeClr>
              </a:solidFill>
            </a:endParaRPr>
          </a:p>
        </p:txBody>
      </p:sp>
      <p:pic>
        <p:nvPicPr>
          <p:cNvPr id="9" name="Picture 8">
            <a:extLst>
              <a:ext uri="{FF2B5EF4-FFF2-40B4-BE49-F238E27FC236}">
                <a16:creationId xmlns:a16="http://schemas.microsoft.com/office/drawing/2014/main" id="{3000D2CE-7803-4C45-81F2-D21F2D46EE1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60841" y="1738680"/>
            <a:ext cx="2135159" cy="1800000"/>
          </a:xfrm>
          <a:prstGeom prst="rect">
            <a:avLst/>
          </a:prstGeom>
          <a:noFill/>
          <a:ln>
            <a:noFill/>
          </a:ln>
        </p:spPr>
      </p:pic>
      <p:sp>
        <p:nvSpPr>
          <p:cNvPr id="10" name="TextBox 9">
            <a:extLst>
              <a:ext uri="{FF2B5EF4-FFF2-40B4-BE49-F238E27FC236}">
                <a16:creationId xmlns:a16="http://schemas.microsoft.com/office/drawing/2014/main" id="{D49E239B-A987-4984-B0C7-E03C131E9F31}"/>
              </a:ext>
            </a:extLst>
          </p:cNvPr>
          <p:cNvSpPr txBox="1"/>
          <p:nvPr/>
        </p:nvSpPr>
        <p:spPr>
          <a:xfrm>
            <a:off x="1035666" y="5887249"/>
            <a:ext cx="8502316" cy="276999"/>
          </a:xfrm>
          <a:prstGeom prst="rect">
            <a:avLst/>
          </a:prstGeom>
          <a:noFill/>
        </p:spPr>
        <p:txBody>
          <a:bodyPr wrap="square">
            <a:spAutoFit/>
          </a:bodyPr>
          <a:lstStyle/>
          <a:p>
            <a:r>
              <a:rPr lang="en-GB" sz="1200" dirty="0">
                <a:hlinkClick r:id="rId4"/>
              </a:rPr>
              <a:t>https://newlinesinstitute.org/wp-content/uploads/Chinas-Breaches-of-the-GC3.pdf</a:t>
            </a:r>
            <a:r>
              <a:rPr lang="en-GB" sz="1200" dirty="0"/>
              <a:t> </a:t>
            </a:r>
          </a:p>
        </p:txBody>
      </p:sp>
      <p:sp>
        <p:nvSpPr>
          <p:cNvPr id="11" name="TextBox 10">
            <a:extLst>
              <a:ext uri="{FF2B5EF4-FFF2-40B4-BE49-F238E27FC236}">
                <a16:creationId xmlns:a16="http://schemas.microsoft.com/office/drawing/2014/main" id="{9197C154-CFDB-4882-8A69-D1A287D8C643}"/>
              </a:ext>
            </a:extLst>
          </p:cNvPr>
          <p:cNvSpPr txBox="1"/>
          <p:nvPr/>
        </p:nvSpPr>
        <p:spPr>
          <a:xfrm>
            <a:off x="1035666" y="5628501"/>
            <a:ext cx="6096000" cy="276999"/>
          </a:xfrm>
          <a:prstGeom prst="rect">
            <a:avLst/>
          </a:prstGeom>
          <a:noFill/>
        </p:spPr>
        <p:txBody>
          <a:bodyPr wrap="square">
            <a:spAutoFit/>
          </a:bodyPr>
          <a:lstStyle/>
          <a:p>
            <a:r>
              <a:rPr lang="en-GB" sz="1200" dirty="0">
                <a:hlinkClick r:id="rId5"/>
              </a:rPr>
              <a:t>China reportedly forced 500K Tibetan farmers into </a:t>
            </a:r>
            <a:r>
              <a:rPr lang="en-GB" sz="1200" dirty="0" err="1">
                <a:hlinkClick r:id="rId5"/>
              </a:rPr>
              <a:t>labor</a:t>
            </a:r>
            <a:r>
              <a:rPr lang="en-GB" sz="1200" dirty="0">
                <a:hlinkClick r:id="rId5"/>
              </a:rPr>
              <a:t> camps (nypost.com)</a:t>
            </a:r>
            <a:endParaRPr lang="en-GB" sz="1200" dirty="0"/>
          </a:p>
        </p:txBody>
      </p:sp>
      <p:sp>
        <p:nvSpPr>
          <p:cNvPr id="13" name="TextBox 12">
            <a:extLst>
              <a:ext uri="{FF2B5EF4-FFF2-40B4-BE49-F238E27FC236}">
                <a16:creationId xmlns:a16="http://schemas.microsoft.com/office/drawing/2014/main" id="{9852EF32-4F60-4A8A-A0CB-646AF3FE6DA3}"/>
              </a:ext>
            </a:extLst>
          </p:cNvPr>
          <p:cNvSpPr txBox="1"/>
          <p:nvPr/>
        </p:nvSpPr>
        <p:spPr>
          <a:xfrm>
            <a:off x="1035666" y="5351502"/>
            <a:ext cx="7275867" cy="276999"/>
          </a:xfrm>
          <a:prstGeom prst="rect">
            <a:avLst/>
          </a:prstGeom>
          <a:noFill/>
        </p:spPr>
        <p:txBody>
          <a:bodyPr wrap="square">
            <a:spAutoFit/>
          </a:bodyPr>
          <a:lstStyle>
            <a:defPPr>
              <a:defRPr lang="en-US"/>
            </a:defPPr>
            <a:lvl1pPr>
              <a:defRPr sz="1400"/>
            </a:lvl1pPr>
          </a:lstStyle>
          <a:p>
            <a:r>
              <a:rPr lang="en-GB" sz="1200" dirty="0">
                <a:hlinkClick r:id="rId6"/>
              </a:rPr>
              <a:t>US bans China sweetener products, claiming breach of forced labour law (yahoo.com)</a:t>
            </a:r>
            <a:endParaRPr lang="en-GB" sz="1200" dirty="0"/>
          </a:p>
        </p:txBody>
      </p:sp>
      <p:sp>
        <p:nvSpPr>
          <p:cNvPr id="14" name="Content Placeholder 1">
            <a:extLst>
              <a:ext uri="{FF2B5EF4-FFF2-40B4-BE49-F238E27FC236}">
                <a16:creationId xmlns:a16="http://schemas.microsoft.com/office/drawing/2014/main" id="{CB42EC1C-ADA5-478F-8E2F-E8029BE7CECA}"/>
              </a:ext>
            </a:extLst>
          </p:cNvPr>
          <p:cNvSpPr txBox="1">
            <a:spLocks/>
          </p:cNvSpPr>
          <p:nvPr/>
        </p:nvSpPr>
        <p:spPr>
          <a:xfrm>
            <a:off x="487200" y="4213484"/>
            <a:ext cx="6096000" cy="1100246"/>
          </a:xfrm>
          <a:prstGeom prst="rect">
            <a:avLst/>
          </a:prstGeom>
        </p:spPr>
        <p:txBody>
          <a:bodyPr vert="horz" lIns="91440" tIns="45720" rIns="91440" bIns="45720" rtlCol="0">
            <a:noAutofit/>
          </a:bodyPr>
          <a:lstStyle>
            <a:defPPr>
              <a:defRPr lang="en-US"/>
            </a:defPPr>
            <a:lvl1pPr marL="228600" indent="-228600">
              <a:lnSpc>
                <a:spcPct val="90000"/>
              </a:lnSpc>
              <a:spcBef>
                <a:spcPts val="1200"/>
              </a:spcBef>
              <a:spcAft>
                <a:spcPts val="600"/>
              </a:spcAft>
              <a:buFont typeface="Arial" panose="020B0604020202020204" pitchFamily="34" charset="0"/>
              <a:buChar char="•"/>
              <a:defRPr sz="2000">
                <a:solidFill>
                  <a:schemeClr val="bg1">
                    <a:lumMod val="50000"/>
                  </a:schemeClr>
                </a:solidFill>
              </a:defRPr>
            </a:lvl1pPr>
            <a:lvl2pPr marL="6858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2pPr>
            <a:lvl3pPr marL="11430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3pPr>
            <a:lvl4pPr marL="16002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4pPr>
            <a:lvl5pPr marL="20574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ct val="100000"/>
              </a:lnSpc>
              <a:spcBef>
                <a:spcPts val="600"/>
              </a:spcBef>
            </a:pPr>
            <a:r>
              <a:rPr lang="en-GB" sz="1600" b="1" dirty="0">
                <a:solidFill>
                  <a:schemeClr val="tx1">
                    <a:lumMod val="65000"/>
                    <a:lumOff val="35000"/>
                  </a:schemeClr>
                </a:solidFill>
              </a:rPr>
              <a:t>Inner Mongolia – </a:t>
            </a:r>
            <a:r>
              <a:rPr lang="en-GB" sz="1600" dirty="0">
                <a:solidFill>
                  <a:schemeClr val="tx1">
                    <a:lumMod val="65000"/>
                    <a:lumOff val="35000"/>
                  </a:schemeClr>
                </a:solidFill>
              </a:rPr>
              <a:t>US says it has conclusive evidence of forced labour links to sweeteners (Stevia)</a:t>
            </a:r>
          </a:p>
          <a:p>
            <a:pPr>
              <a:lnSpc>
                <a:spcPct val="100000"/>
              </a:lnSpc>
              <a:spcBef>
                <a:spcPts val="600"/>
              </a:spcBef>
            </a:pPr>
            <a:r>
              <a:rPr lang="en-GB" sz="1600" b="1" dirty="0">
                <a:solidFill>
                  <a:schemeClr val="tx1">
                    <a:lumMod val="65000"/>
                    <a:lumOff val="35000"/>
                  </a:schemeClr>
                </a:solidFill>
              </a:rPr>
              <a:t>International sanctions – </a:t>
            </a:r>
            <a:r>
              <a:rPr lang="en-GB" sz="1600" dirty="0">
                <a:solidFill>
                  <a:schemeClr val="tx1">
                    <a:lumMod val="65000"/>
                    <a:lumOff val="35000"/>
                  </a:schemeClr>
                </a:solidFill>
              </a:rPr>
              <a:t>US Withhold Orders and Sanctions placed on Chinese officials by US, EU, UK and Canada. </a:t>
            </a:r>
            <a:br>
              <a:rPr lang="en-US" sz="1600" b="1" dirty="0">
                <a:solidFill>
                  <a:schemeClr val="tx1">
                    <a:lumMod val="65000"/>
                    <a:lumOff val="35000"/>
                  </a:schemeClr>
                </a:solidFill>
              </a:rPr>
            </a:br>
            <a:endParaRPr lang="en-US" sz="1600" dirty="0">
              <a:solidFill>
                <a:schemeClr val="tx1">
                  <a:lumMod val="65000"/>
                  <a:lumOff val="35000"/>
                </a:schemeClr>
              </a:solidFill>
            </a:endParaRPr>
          </a:p>
          <a:p>
            <a:pPr marL="0" indent="0">
              <a:lnSpc>
                <a:spcPct val="100000"/>
              </a:lnSpc>
              <a:spcBef>
                <a:spcPts val="600"/>
              </a:spcBef>
              <a:buNone/>
            </a:pPr>
            <a:endParaRPr lang="en-US" sz="1600" dirty="0">
              <a:solidFill>
                <a:schemeClr val="tx1">
                  <a:lumMod val="65000"/>
                  <a:lumOff val="35000"/>
                </a:schemeClr>
              </a:solidFill>
            </a:endParaRPr>
          </a:p>
        </p:txBody>
      </p:sp>
      <p:sp>
        <p:nvSpPr>
          <p:cNvPr id="16" name="TextBox 15">
            <a:extLst>
              <a:ext uri="{FF2B5EF4-FFF2-40B4-BE49-F238E27FC236}">
                <a16:creationId xmlns:a16="http://schemas.microsoft.com/office/drawing/2014/main" id="{A7C06E77-43F7-4BBF-A1A3-FC4EA5D874A3}"/>
              </a:ext>
            </a:extLst>
          </p:cNvPr>
          <p:cNvSpPr txBox="1"/>
          <p:nvPr/>
        </p:nvSpPr>
        <p:spPr>
          <a:xfrm>
            <a:off x="6583200" y="5693554"/>
            <a:ext cx="6093912" cy="461665"/>
          </a:xfrm>
          <a:prstGeom prst="rect">
            <a:avLst/>
          </a:prstGeom>
          <a:noFill/>
        </p:spPr>
        <p:txBody>
          <a:bodyPr wrap="square">
            <a:spAutoFit/>
          </a:bodyPr>
          <a:lstStyle>
            <a:defPPr>
              <a:defRPr lang="en-US"/>
            </a:defPPr>
            <a:lvl1pPr>
              <a:defRPr sz="1200"/>
            </a:lvl1pPr>
          </a:lstStyle>
          <a:p>
            <a:r>
              <a:rPr lang="en-GB" dirty="0">
                <a:hlinkClick r:id="rId7"/>
              </a:rPr>
              <a:t>https://www.maplecroft.com/insights/analysis/xinjiang-sanctions-disrupt-global-apparel-supply-chain/</a:t>
            </a:r>
            <a:r>
              <a:rPr lang="en-GB" dirty="0"/>
              <a:t> </a:t>
            </a:r>
          </a:p>
        </p:txBody>
      </p:sp>
    </p:spTree>
    <p:extLst>
      <p:ext uri="{BB962C8B-B14F-4D97-AF65-F5344CB8AC3E}">
        <p14:creationId xmlns:p14="http://schemas.microsoft.com/office/powerpoint/2010/main" val="2949592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23439C4-3476-43FE-AEBF-F790A9B26A51}"/>
              </a:ext>
            </a:extLst>
          </p:cNvPr>
          <p:cNvSpPr txBox="1">
            <a:spLocks/>
          </p:cNvSpPr>
          <p:nvPr/>
        </p:nvSpPr>
        <p:spPr>
          <a:xfrm>
            <a:off x="4673600" y="6498046"/>
            <a:ext cx="2844800" cy="365125"/>
          </a:xfrm>
          <a:prstGeom prst="rect">
            <a:avLst/>
          </a:prstGeom>
        </p:spPr>
        <p:txBody>
          <a:bodyPr lIns="121824" tIns="60907" rIns="121824" bIns="60907"/>
          <a:lstStyle>
            <a:defPPr>
              <a:defRPr lang="en-US"/>
            </a:defPPr>
            <a:lvl1pPr marL="0" algn="l" defTabSz="456836" rtl="0" eaLnBrk="1" fontAlgn="auto" latinLnBrk="0" hangingPunct="1">
              <a:spcBef>
                <a:spcPts val="0"/>
              </a:spcBef>
              <a:spcAft>
                <a:spcPts val="0"/>
              </a:spcAft>
              <a:defRPr sz="1800" kern="1200">
                <a:solidFill>
                  <a:srgbClr val="0C539F"/>
                </a:solidFill>
                <a:latin typeface="Calibri"/>
                <a:ea typeface="+mn-ea"/>
                <a:cs typeface="+mn-cs"/>
              </a:defRPr>
            </a:lvl1pPr>
            <a:lvl2pPr marL="456794" algn="l" defTabSz="913588" rtl="0" eaLnBrk="1" latinLnBrk="0" hangingPunct="1">
              <a:defRPr sz="1800" kern="1200">
                <a:solidFill>
                  <a:schemeClr val="tx1"/>
                </a:solidFill>
                <a:latin typeface="+mn-lt"/>
                <a:ea typeface="+mn-ea"/>
                <a:cs typeface="+mn-cs"/>
              </a:defRPr>
            </a:lvl2pPr>
            <a:lvl3pPr marL="913588" algn="l" defTabSz="913588" rtl="0" eaLnBrk="1" latinLnBrk="0" hangingPunct="1">
              <a:defRPr sz="1800" kern="1200">
                <a:solidFill>
                  <a:schemeClr val="tx1"/>
                </a:solidFill>
                <a:latin typeface="+mn-lt"/>
                <a:ea typeface="+mn-ea"/>
                <a:cs typeface="+mn-cs"/>
              </a:defRPr>
            </a:lvl3pPr>
            <a:lvl4pPr marL="1370382" algn="l" defTabSz="913588" rtl="0" eaLnBrk="1" latinLnBrk="0" hangingPunct="1">
              <a:defRPr sz="1800" kern="1200">
                <a:solidFill>
                  <a:schemeClr val="tx1"/>
                </a:solidFill>
                <a:latin typeface="+mn-lt"/>
                <a:ea typeface="+mn-ea"/>
                <a:cs typeface="+mn-cs"/>
              </a:defRPr>
            </a:lvl4pPr>
            <a:lvl5pPr marL="1827176" algn="l" defTabSz="913588" rtl="0" eaLnBrk="1" latinLnBrk="0" hangingPunct="1">
              <a:defRPr sz="1800" kern="1200">
                <a:solidFill>
                  <a:schemeClr val="tx1"/>
                </a:solidFill>
                <a:latin typeface="+mn-lt"/>
                <a:ea typeface="+mn-ea"/>
                <a:cs typeface="+mn-cs"/>
              </a:defRPr>
            </a:lvl5pPr>
            <a:lvl6pPr marL="2283969" algn="l" defTabSz="913588" rtl="0" eaLnBrk="1" latinLnBrk="0" hangingPunct="1">
              <a:defRPr sz="1800" kern="1200">
                <a:solidFill>
                  <a:schemeClr val="tx1"/>
                </a:solidFill>
                <a:latin typeface="+mn-lt"/>
                <a:ea typeface="+mn-ea"/>
                <a:cs typeface="+mn-cs"/>
              </a:defRPr>
            </a:lvl6pPr>
            <a:lvl7pPr marL="2740766" algn="l" defTabSz="913588" rtl="0" eaLnBrk="1" latinLnBrk="0" hangingPunct="1">
              <a:defRPr sz="1800" kern="1200">
                <a:solidFill>
                  <a:schemeClr val="tx1"/>
                </a:solidFill>
                <a:latin typeface="+mn-lt"/>
                <a:ea typeface="+mn-ea"/>
                <a:cs typeface="+mn-cs"/>
              </a:defRPr>
            </a:lvl7pPr>
            <a:lvl8pPr marL="3197558" algn="l" defTabSz="913588" rtl="0" eaLnBrk="1" latinLnBrk="0" hangingPunct="1">
              <a:defRPr sz="1800" kern="1200">
                <a:solidFill>
                  <a:schemeClr val="tx1"/>
                </a:solidFill>
                <a:latin typeface="+mn-lt"/>
                <a:ea typeface="+mn-ea"/>
                <a:cs typeface="+mn-cs"/>
              </a:defRPr>
            </a:lvl8pPr>
            <a:lvl9pPr marL="3654350" algn="l" defTabSz="913588" rtl="0" eaLnBrk="1" latinLnBrk="0" hangingPunct="1">
              <a:defRPr sz="1800" kern="1200">
                <a:solidFill>
                  <a:schemeClr val="tx1"/>
                </a:solidFill>
                <a:latin typeface="+mn-lt"/>
                <a:ea typeface="+mn-ea"/>
                <a:cs typeface="+mn-cs"/>
              </a:defRPr>
            </a:lvl9pPr>
          </a:lstStyle>
          <a:p>
            <a:pPr algn="ctr">
              <a:defRPr/>
            </a:pPr>
            <a:fld id="{5543C5C4-C22C-4FD2-8E28-BC5C90548709}" type="slidenum">
              <a:rPr lang="en-US" sz="1400"/>
              <a:pPr algn="ctr">
                <a:defRPr/>
              </a:pPr>
              <a:t>4</a:t>
            </a:fld>
            <a:endParaRPr lang="en-US" sz="1400" dirty="0"/>
          </a:p>
        </p:txBody>
      </p:sp>
      <p:sp>
        <p:nvSpPr>
          <p:cNvPr id="5" name="Content Placeholder 1">
            <a:extLst>
              <a:ext uri="{FF2B5EF4-FFF2-40B4-BE49-F238E27FC236}">
                <a16:creationId xmlns:a16="http://schemas.microsoft.com/office/drawing/2014/main" id="{509AFD8A-2807-448F-9BA5-6EF7ADFA3579}"/>
              </a:ext>
            </a:extLst>
          </p:cNvPr>
          <p:cNvSpPr txBox="1">
            <a:spLocks/>
          </p:cNvSpPr>
          <p:nvPr/>
        </p:nvSpPr>
        <p:spPr>
          <a:xfrm>
            <a:off x="3723401" y="3997014"/>
            <a:ext cx="5602021" cy="35855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rgbClr val="558ED5"/>
                </a:solidFill>
                <a:latin typeface="Tesco" panose="020B0603040202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spcBef>
                <a:spcPts val="600"/>
              </a:spcBef>
              <a:spcAft>
                <a:spcPts val="600"/>
              </a:spcAft>
              <a:buFont typeface="+mj-lt"/>
              <a:buAutoNum type="arabicPeriod"/>
            </a:pPr>
            <a:endParaRPr lang="en-US" sz="2000" dirty="0">
              <a:solidFill>
                <a:schemeClr val="bg1">
                  <a:lumMod val="50000"/>
                </a:schemeClr>
              </a:solidFill>
              <a:latin typeface="+mn-lt"/>
            </a:endParaRPr>
          </a:p>
        </p:txBody>
      </p:sp>
      <p:sp>
        <p:nvSpPr>
          <p:cNvPr id="4" name="Title 3">
            <a:extLst>
              <a:ext uri="{FF2B5EF4-FFF2-40B4-BE49-F238E27FC236}">
                <a16:creationId xmlns:a16="http://schemas.microsoft.com/office/drawing/2014/main" id="{35538870-1D8E-470E-AFD6-19F9F3D96FE9}"/>
              </a:ext>
            </a:extLst>
          </p:cNvPr>
          <p:cNvSpPr>
            <a:spLocks noGrp="1"/>
          </p:cNvSpPr>
          <p:nvPr>
            <p:ph type="title"/>
          </p:nvPr>
        </p:nvSpPr>
        <p:spPr/>
        <p:txBody>
          <a:bodyPr/>
          <a:lstStyle/>
          <a:p>
            <a:r>
              <a:rPr lang="en-GB" dirty="0"/>
              <a:t>Turkey – emerging risks &amp; implications</a:t>
            </a:r>
          </a:p>
        </p:txBody>
      </p:sp>
      <p:sp>
        <p:nvSpPr>
          <p:cNvPr id="7" name="Content Placeholder 1">
            <a:extLst>
              <a:ext uri="{FF2B5EF4-FFF2-40B4-BE49-F238E27FC236}">
                <a16:creationId xmlns:a16="http://schemas.microsoft.com/office/drawing/2014/main" id="{B2443EB8-C1F6-43C5-B81F-A7900FBD0B14}"/>
              </a:ext>
            </a:extLst>
          </p:cNvPr>
          <p:cNvSpPr txBox="1">
            <a:spLocks/>
          </p:cNvSpPr>
          <p:nvPr/>
        </p:nvSpPr>
        <p:spPr>
          <a:xfrm>
            <a:off x="487681" y="1600793"/>
            <a:ext cx="5812909" cy="4671499"/>
          </a:xfrm>
          <a:prstGeom prst="rect">
            <a:avLst/>
          </a:prstGeom>
        </p:spPr>
        <p:txBody>
          <a:bodyPr vert="horz" lIns="91440" tIns="45720" rIns="91440" bIns="45720" rtlCol="0">
            <a:noAutofit/>
          </a:bodyPr>
          <a:lstStyle>
            <a:defPPr>
              <a:defRPr lang="en-US"/>
            </a:defPPr>
            <a:lvl1pPr marL="228600" indent="-228600">
              <a:lnSpc>
                <a:spcPct val="90000"/>
              </a:lnSpc>
              <a:spcBef>
                <a:spcPts val="1200"/>
              </a:spcBef>
              <a:spcAft>
                <a:spcPts val="600"/>
              </a:spcAft>
              <a:buFont typeface="Arial" panose="020B0604020202020204" pitchFamily="34" charset="0"/>
              <a:buChar char="•"/>
              <a:defRPr sz="2000">
                <a:solidFill>
                  <a:schemeClr val="bg1">
                    <a:lumMod val="50000"/>
                  </a:schemeClr>
                </a:solidFill>
              </a:defRPr>
            </a:lvl1pPr>
            <a:lvl2pPr marL="6858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2pPr>
            <a:lvl3pPr marL="11430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3pPr>
            <a:lvl4pPr marL="16002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4pPr>
            <a:lvl5pPr marL="20574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nSpc>
                <a:spcPct val="100000"/>
              </a:lnSpc>
              <a:spcBef>
                <a:spcPts val="600"/>
              </a:spcBef>
              <a:spcAft>
                <a:spcPts val="400"/>
              </a:spcAft>
              <a:buNone/>
            </a:pPr>
            <a:r>
              <a:rPr lang="en-GB" sz="1600" b="1" u="sng" dirty="0">
                <a:solidFill>
                  <a:schemeClr val="tx1">
                    <a:lumMod val="65000"/>
                    <a:lumOff val="35000"/>
                  </a:schemeClr>
                </a:solidFill>
              </a:rPr>
              <a:t>Emerging risks</a:t>
            </a:r>
          </a:p>
          <a:p>
            <a:pPr>
              <a:lnSpc>
                <a:spcPct val="100000"/>
              </a:lnSpc>
              <a:spcBef>
                <a:spcPts val="600"/>
              </a:spcBef>
              <a:spcAft>
                <a:spcPts val="400"/>
              </a:spcAft>
            </a:pPr>
            <a:r>
              <a:rPr lang="en-GB" sz="1600" b="1" dirty="0">
                <a:solidFill>
                  <a:schemeClr val="tx1">
                    <a:lumMod val="65000"/>
                    <a:lumOff val="35000"/>
                  </a:schemeClr>
                </a:solidFill>
              </a:rPr>
              <a:t>Erosion of human rights – </a:t>
            </a:r>
            <a:r>
              <a:rPr lang="en-GB" sz="1600" dirty="0">
                <a:solidFill>
                  <a:schemeClr val="tx1">
                    <a:lumMod val="65000"/>
                    <a:lumOff val="35000"/>
                  </a:schemeClr>
                </a:solidFill>
              </a:rPr>
              <a:t>situation has worsened since state of Emergency in 2016 - executive control and political influence over the judiciary/ new las introduced to restrict financing of civil society and internet freedoms</a:t>
            </a:r>
          </a:p>
          <a:p>
            <a:pPr>
              <a:lnSpc>
                <a:spcPct val="100000"/>
              </a:lnSpc>
              <a:spcBef>
                <a:spcPts val="600"/>
              </a:spcBef>
              <a:spcAft>
                <a:spcPts val="400"/>
              </a:spcAft>
            </a:pPr>
            <a:r>
              <a:rPr lang="en-GB" sz="1600" b="1" dirty="0">
                <a:solidFill>
                  <a:schemeClr val="tx1">
                    <a:lumMod val="65000"/>
                    <a:lumOff val="35000"/>
                  </a:schemeClr>
                </a:solidFill>
              </a:rPr>
              <a:t>Freedom of expression</a:t>
            </a:r>
            <a:r>
              <a:rPr lang="en-GB" sz="1600" dirty="0">
                <a:solidFill>
                  <a:schemeClr val="tx1">
                    <a:lumMod val="65000"/>
                    <a:lumOff val="35000"/>
                  </a:schemeClr>
                </a:solidFill>
              </a:rPr>
              <a:t> – hundreds of opposition politicians, journalists, human rights defenders, lawyers, academics and other civil society actors detained and prosecuted under anti-terrorism laws</a:t>
            </a:r>
            <a:endParaRPr lang="en-GB" sz="1600" b="1" dirty="0">
              <a:solidFill>
                <a:schemeClr val="tx1">
                  <a:lumMod val="65000"/>
                  <a:lumOff val="35000"/>
                </a:schemeClr>
              </a:solidFill>
            </a:endParaRPr>
          </a:p>
          <a:p>
            <a:pPr>
              <a:lnSpc>
                <a:spcPct val="100000"/>
              </a:lnSpc>
              <a:spcBef>
                <a:spcPts val="600"/>
              </a:spcBef>
              <a:spcAft>
                <a:spcPts val="400"/>
              </a:spcAft>
            </a:pPr>
            <a:r>
              <a:rPr lang="en-GB" sz="1600" b="1" dirty="0">
                <a:solidFill>
                  <a:schemeClr val="tx1">
                    <a:lumMod val="65000"/>
                    <a:lumOff val="35000"/>
                  </a:schemeClr>
                </a:solidFill>
              </a:rPr>
              <a:t>Freedom of assembly</a:t>
            </a:r>
            <a:r>
              <a:rPr lang="en-GB" sz="1600" dirty="0">
                <a:solidFill>
                  <a:schemeClr val="tx1">
                    <a:lumMod val="65000"/>
                    <a:lumOff val="35000"/>
                  </a:schemeClr>
                </a:solidFill>
              </a:rPr>
              <a:t> – blanket bans and use of excessive force against protestors + investigations into online peaceful dissent</a:t>
            </a:r>
            <a:endParaRPr lang="en-GB" sz="1600" b="1" dirty="0">
              <a:solidFill>
                <a:schemeClr val="tx1">
                  <a:lumMod val="65000"/>
                  <a:lumOff val="35000"/>
                </a:schemeClr>
              </a:solidFill>
            </a:endParaRPr>
          </a:p>
          <a:p>
            <a:pPr>
              <a:lnSpc>
                <a:spcPct val="100000"/>
              </a:lnSpc>
              <a:spcBef>
                <a:spcPts val="600"/>
              </a:spcBef>
              <a:spcAft>
                <a:spcPts val="400"/>
              </a:spcAft>
            </a:pPr>
            <a:r>
              <a:rPr lang="en-GB" sz="1600" b="1" dirty="0">
                <a:solidFill>
                  <a:schemeClr val="tx1">
                    <a:lumMod val="65000"/>
                    <a:lumOff val="35000"/>
                  </a:schemeClr>
                </a:solidFill>
                <a:hlinkClick r:id="rId3"/>
              </a:rPr>
              <a:t>Withdrawal from Istanbul Convention to protect women’s rights</a:t>
            </a:r>
            <a:endParaRPr lang="en-GB" sz="1600" b="1" dirty="0">
              <a:solidFill>
                <a:schemeClr val="tx1">
                  <a:lumMod val="65000"/>
                  <a:lumOff val="35000"/>
                </a:schemeClr>
              </a:solidFill>
            </a:endParaRPr>
          </a:p>
          <a:p>
            <a:pPr>
              <a:lnSpc>
                <a:spcPct val="100000"/>
              </a:lnSpc>
              <a:spcBef>
                <a:spcPts val="600"/>
              </a:spcBef>
              <a:spcAft>
                <a:spcPts val="400"/>
              </a:spcAft>
            </a:pPr>
            <a:r>
              <a:rPr lang="en-GB" sz="1600" b="1" dirty="0">
                <a:solidFill>
                  <a:schemeClr val="tx1">
                    <a:lumMod val="65000"/>
                    <a:lumOff val="35000"/>
                  </a:schemeClr>
                </a:solidFill>
              </a:rPr>
              <a:t>Systematic discrimination against Kurds, ethnic minorities and refugees </a:t>
            </a:r>
          </a:p>
          <a:p>
            <a:pPr>
              <a:lnSpc>
                <a:spcPct val="100000"/>
              </a:lnSpc>
              <a:spcBef>
                <a:spcPts val="600"/>
              </a:spcBef>
              <a:spcAft>
                <a:spcPts val="400"/>
              </a:spcAft>
            </a:pPr>
            <a:r>
              <a:rPr lang="en-GB" sz="1600" b="1" dirty="0">
                <a:solidFill>
                  <a:schemeClr val="tx1">
                    <a:lumMod val="65000"/>
                    <a:lumOff val="35000"/>
                  </a:schemeClr>
                </a:solidFill>
                <a:hlinkClick r:id="rId4"/>
              </a:rPr>
              <a:t>Human rights action plan published March 2021</a:t>
            </a:r>
            <a:endParaRPr lang="en-GB" sz="1600" b="1" dirty="0">
              <a:solidFill>
                <a:schemeClr val="tx1">
                  <a:lumMod val="65000"/>
                  <a:lumOff val="35000"/>
                </a:schemeClr>
              </a:solidFill>
            </a:endParaRPr>
          </a:p>
          <a:p>
            <a:pPr>
              <a:lnSpc>
                <a:spcPct val="100000"/>
              </a:lnSpc>
              <a:spcBef>
                <a:spcPts val="600"/>
              </a:spcBef>
              <a:spcAft>
                <a:spcPts val="400"/>
              </a:spcAft>
            </a:pPr>
            <a:endParaRPr lang="en-US" sz="1600" dirty="0">
              <a:solidFill>
                <a:schemeClr val="tx1">
                  <a:lumMod val="65000"/>
                  <a:lumOff val="35000"/>
                </a:schemeClr>
              </a:solidFill>
            </a:endParaRPr>
          </a:p>
          <a:p>
            <a:pPr>
              <a:lnSpc>
                <a:spcPct val="100000"/>
              </a:lnSpc>
              <a:spcBef>
                <a:spcPts val="600"/>
              </a:spcBef>
              <a:spcAft>
                <a:spcPts val="400"/>
              </a:spcAft>
            </a:pPr>
            <a:endParaRPr lang="en-US" sz="1600" dirty="0">
              <a:solidFill>
                <a:schemeClr val="tx1">
                  <a:lumMod val="65000"/>
                  <a:lumOff val="35000"/>
                </a:schemeClr>
              </a:solidFill>
            </a:endParaRPr>
          </a:p>
          <a:p>
            <a:pPr marL="0" indent="0">
              <a:lnSpc>
                <a:spcPct val="100000"/>
              </a:lnSpc>
              <a:spcBef>
                <a:spcPts val="600"/>
              </a:spcBef>
              <a:spcAft>
                <a:spcPts val="400"/>
              </a:spcAft>
              <a:buNone/>
            </a:pPr>
            <a:br>
              <a:rPr lang="en-US" sz="1600" b="1" dirty="0">
                <a:solidFill>
                  <a:schemeClr val="tx1">
                    <a:lumMod val="65000"/>
                    <a:lumOff val="35000"/>
                  </a:schemeClr>
                </a:solidFill>
              </a:rPr>
            </a:br>
            <a:endParaRPr lang="en-US" sz="1600" dirty="0">
              <a:solidFill>
                <a:schemeClr val="tx1">
                  <a:lumMod val="65000"/>
                  <a:lumOff val="35000"/>
                </a:schemeClr>
              </a:solidFill>
            </a:endParaRPr>
          </a:p>
          <a:p>
            <a:pPr marL="0" indent="0">
              <a:lnSpc>
                <a:spcPct val="100000"/>
              </a:lnSpc>
              <a:spcBef>
                <a:spcPts val="600"/>
              </a:spcBef>
              <a:spcAft>
                <a:spcPts val="400"/>
              </a:spcAft>
              <a:buNone/>
            </a:pPr>
            <a:endParaRPr lang="en-US" sz="1600" dirty="0">
              <a:solidFill>
                <a:schemeClr val="tx1">
                  <a:lumMod val="65000"/>
                  <a:lumOff val="35000"/>
                </a:schemeClr>
              </a:solidFill>
            </a:endParaRPr>
          </a:p>
        </p:txBody>
      </p:sp>
      <p:sp>
        <p:nvSpPr>
          <p:cNvPr id="8" name="Content Placeholder 1">
            <a:extLst>
              <a:ext uri="{FF2B5EF4-FFF2-40B4-BE49-F238E27FC236}">
                <a16:creationId xmlns:a16="http://schemas.microsoft.com/office/drawing/2014/main" id="{0574548D-CF43-4BA6-A8C6-CB63C96D2B02}"/>
              </a:ext>
            </a:extLst>
          </p:cNvPr>
          <p:cNvSpPr txBox="1">
            <a:spLocks/>
          </p:cNvSpPr>
          <p:nvPr/>
        </p:nvSpPr>
        <p:spPr>
          <a:xfrm>
            <a:off x="6551112" y="1600794"/>
            <a:ext cx="5153207" cy="4304706"/>
          </a:xfrm>
          <a:prstGeom prst="rect">
            <a:avLst/>
          </a:prstGeom>
        </p:spPr>
        <p:txBody>
          <a:bodyPr vert="horz" lIns="91440" tIns="45720" rIns="91440" bIns="45720" rtlCol="0">
            <a:noAutofit/>
          </a:bodyPr>
          <a:lstStyle>
            <a:defPPr>
              <a:defRPr lang="en-US"/>
            </a:defPPr>
            <a:lvl1pPr marL="228600" indent="-228600">
              <a:lnSpc>
                <a:spcPct val="90000"/>
              </a:lnSpc>
              <a:spcBef>
                <a:spcPts val="1200"/>
              </a:spcBef>
              <a:spcAft>
                <a:spcPts val="600"/>
              </a:spcAft>
              <a:buFont typeface="Arial" panose="020B0604020202020204" pitchFamily="34" charset="0"/>
              <a:buChar char="•"/>
              <a:defRPr sz="2000">
                <a:solidFill>
                  <a:schemeClr val="bg1">
                    <a:lumMod val="50000"/>
                  </a:schemeClr>
                </a:solidFill>
              </a:defRPr>
            </a:lvl1pPr>
            <a:lvl2pPr marL="6858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2pPr>
            <a:lvl3pPr marL="11430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3pPr>
            <a:lvl4pPr marL="16002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4pPr>
            <a:lvl5pPr marL="20574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nSpc>
                <a:spcPct val="100000"/>
              </a:lnSpc>
              <a:spcBef>
                <a:spcPts val="600"/>
              </a:spcBef>
              <a:spcAft>
                <a:spcPts val="400"/>
              </a:spcAft>
              <a:buNone/>
            </a:pPr>
            <a:r>
              <a:rPr lang="en-GB" sz="1600" b="1" u="sng" dirty="0">
                <a:solidFill>
                  <a:schemeClr val="tx1">
                    <a:lumMod val="65000"/>
                    <a:lumOff val="35000"/>
                  </a:schemeClr>
                </a:solidFill>
              </a:rPr>
              <a:t>Implications</a:t>
            </a:r>
          </a:p>
          <a:p>
            <a:pPr>
              <a:lnSpc>
                <a:spcPct val="100000"/>
              </a:lnSpc>
              <a:spcBef>
                <a:spcPts val="600"/>
              </a:spcBef>
              <a:spcAft>
                <a:spcPts val="400"/>
              </a:spcAft>
            </a:pPr>
            <a:r>
              <a:rPr lang="en-GB" sz="1600" dirty="0">
                <a:solidFill>
                  <a:schemeClr val="tx1">
                    <a:lumMod val="65000"/>
                    <a:lumOff val="35000"/>
                  </a:schemeClr>
                </a:solidFill>
              </a:rPr>
              <a:t>According to Unison, trade union rights severely restricted &amp; workers are routinely denied their right to strike. ITUC named Turkey in top 10 worst countries for workers</a:t>
            </a:r>
          </a:p>
          <a:p>
            <a:pPr>
              <a:lnSpc>
                <a:spcPct val="100000"/>
              </a:lnSpc>
              <a:spcBef>
                <a:spcPts val="600"/>
              </a:spcBef>
              <a:spcAft>
                <a:spcPts val="400"/>
              </a:spcAft>
            </a:pPr>
            <a:r>
              <a:rPr lang="en-GB" sz="1600" dirty="0">
                <a:solidFill>
                  <a:schemeClr val="tx1">
                    <a:lumMod val="65000"/>
                    <a:lumOff val="35000"/>
                  </a:schemeClr>
                </a:solidFill>
              </a:rPr>
              <a:t>Women workers in particular face high levels of discrimination – higher unemployment rates/ lack of access to formal or higher paid work</a:t>
            </a:r>
          </a:p>
          <a:p>
            <a:pPr>
              <a:lnSpc>
                <a:spcPct val="100000"/>
              </a:lnSpc>
              <a:spcBef>
                <a:spcPts val="600"/>
              </a:spcBef>
              <a:spcAft>
                <a:spcPts val="400"/>
              </a:spcAft>
            </a:pPr>
            <a:r>
              <a:rPr lang="en-GB" sz="1600" b="1" dirty="0">
                <a:solidFill>
                  <a:schemeClr val="tx1">
                    <a:lumMod val="65000"/>
                    <a:lumOff val="35000"/>
                  </a:schemeClr>
                </a:solidFill>
              </a:rPr>
              <a:t>What does this mean for members’ due diligence? </a:t>
            </a:r>
          </a:p>
          <a:p>
            <a:pPr>
              <a:lnSpc>
                <a:spcPct val="100000"/>
              </a:lnSpc>
              <a:spcBef>
                <a:spcPts val="600"/>
              </a:spcBef>
              <a:spcAft>
                <a:spcPts val="400"/>
              </a:spcAft>
            </a:pPr>
            <a:r>
              <a:rPr lang="en-GB" sz="1600" b="1" dirty="0">
                <a:solidFill>
                  <a:schemeClr val="tx1">
                    <a:lumMod val="65000"/>
                    <a:lumOff val="35000"/>
                  </a:schemeClr>
                </a:solidFill>
              </a:rPr>
              <a:t>Do you know if your sites have trade unions/ committees? How are members protected?</a:t>
            </a:r>
          </a:p>
          <a:p>
            <a:pPr>
              <a:lnSpc>
                <a:spcPct val="100000"/>
              </a:lnSpc>
              <a:spcBef>
                <a:spcPts val="600"/>
              </a:spcBef>
              <a:spcAft>
                <a:spcPts val="400"/>
              </a:spcAft>
            </a:pPr>
            <a:r>
              <a:rPr lang="en-GB" sz="1600" b="1" dirty="0">
                <a:solidFill>
                  <a:schemeClr val="tx1">
                    <a:lumMod val="65000"/>
                    <a:lumOff val="35000"/>
                  </a:schemeClr>
                </a:solidFill>
              </a:rPr>
              <a:t>Gender breakdown of workforce and audit findings on harassment and discrimination</a:t>
            </a:r>
          </a:p>
          <a:p>
            <a:pPr>
              <a:lnSpc>
                <a:spcPct val="100000"/>
              </a:lnSpc>
              <a:spcBef>
                <a:spcPts val="600"/>
              </a:spcBef>
              <a:spcAft>
                <a:spcPts val="400"/>
              </a:spcAft>
            </a:pPr>
            <a:endParaRPr lang="en-GB" sz="1600" b="1" dirty="0">
              <a:solidFill>
                <a:schemeClr val="tx1">
                  <a:lumMod val="65000"/>
                  <a:lumOff val="35000"/>
                </a:schemeClr>
              </a:solidFill>
            </a:endParaRPr>
          </a:p>
          <a:p>
            <a:pPr>
              <a:lnSpc>
                <a:spcPct val="100000"/>
              </a:lnSpc>
              <a:spcBef>
                <a:spcPts val="600"/>
              </a:spcBef>
              <a:spcAft>
                <a:spcPts val="400"/>
              </a:spcAft>
            </a:pPr>
            <a:endParaRPr lang="en-US" sz="1600" dirty="0">
              <a:solidFill>
                <a:schemeClr val="tx1">
                  <a:lumMod val="65000"/>
                  <a:lumOff val="35000"/>
                </a:schemeClr>
              </a:solidFill>
            </a:endParaRPr>
          </a:p>
          <a:p>
            <a:pPr>
              <a:lnSpc>
                <a:spcPct val="100000"/>
              </a:lnSpc>
              <a:spcBef>
                <a:spcPts val="600"/>
              </a:spcBef>
              <a:spcAft>
                <a:spcPts val="400"/>
              </a:spcAft>
            </a:pPr>
            <a:endParaRPr lang="en-US" sz="1600" dirty="0">
              <a:solidFill>
                <a:schemeClr val="tx1">
                  <a:lumMod val="65000"/>
                  <a:lumOff val="35000"/>
                </a:schemeClr>
              </a:solidFill>
            </a:endParaRPr>
          </a:p>
          <a:p>
            <a:pPr marL="0" indent="0">
              <a:lnSpc>
                <a:spcPct val="100000"/>
              </a:lnSpc>
              <a:spcBef>
                <a:spcPts val="600"/>
              </a:spcBef>
              <a:spcAft>
                <a:spcPts val="400"/>
              </a:spcAft>
              <a:buNone/>
            </a:pPr>
            <a:br>
              <a:rPr lang="en-US" sz="1600" b="1" dirty="0">
                <a:solidFill>
                  <a:schemeClr val="tx1">
                    <a:lumMod val="65000"/>
                    <a:lumOff val="35000"/>
                  </a:schemeClr>
                </a:solidFill>
              </a:rPr>
            </a:br>
            <a:endParaRPr lang="en-US" sz="1600" dirty="0">
              <a:solidFill>
                <a:schemeClr val="tx1">
                  <a:lumMod val="65000"/>
                  <a:lumOff val="35000"/>
                </a:schemeClr>
              </a:solidFill>
            </a:endParaRPr>
          </a:p>
          <a:p>
            <a:pPr marL="0" indent="0">
              <a:lnSpc>
                <a:spcPct val="100000"/>
              </a:lnSpc>
              <a:spcBef>
                <a:spcPts val="600"/>
              </a:spcBef>
              <a:spcAft>
                <a:spcPts val="400"/>
              </a:spcAft>
              <a:buNone/>
            </a:pPr>
            <a:endParaRPr lang="en-US" sz="1600" dirty="0">
              <a:solidFill>
                <a:schemeClr val="tx1">
                  <a:lumMod val="65000"/>
                  <a:lumOff val="35000"/>
                </a:schemeClr>
              </a:solidFill>
            </a:endParaRPr>
          </a:p>
        </p:txBody>
      </p:sp>
      <p:sp>
        <p:nvSpPr>
          <p:cNvPr id="9" name="TextBox 8">
            <a:extLst>
              <a:ext uri="{FF2B5EF4-FFF2-40B4-BE49-F238E27FC236}">
                <a16:creationId xmlns:a16="http://schemas.microsoft.com/office/drawing/2014/main" id="{C27792B6-F139-4133-B435-C436DC52DF94}"/>
              </a:ext>
            </a:extLst>
          </p:cNvPr>
          <p:cNvSpPr txBox="1"/>
          <p:nvPr/>
        </p:nvSpPr>
        <p:spPr>
          <a:xfrm>
            <a:off x="6719587" y="6010683"/>
            <a:ext cx="8609264" cy="261610"/>
          </a:xfrm>
          <a:prstGeom prst="rect">
            <a:avLst/>
          </a:prstGeom>
          <a:noFill/>
        </p:spPr>
        <p:txBody>
          <a:bodyPr wrap="square">
            <a:spAutoFit/>
          </a:bodyPr>
          <a:lstStyle/>
          <a:p>
            <a:r>
              <a:rPr lang="en-GB" sz="1100" dirty="0">
                <a:hlinkClick r:id="rId5"/>
              </a:rPr>
              <a:t>Joint Letter to HRVP Borrell on EU-Turkey Relations | Human Rights Watch (hrw.org)</a:t>
            </a:r>
            <a:endParaRPr lang="en-GB" sz="1100" dirty="0"/>
          </a:p>
        </p:txBody>
      </p:sp>
      <p:sp>
        <p:nvSpPr>
          <p:cNvPr id="10" name="TextBox 9">
            <a:extLst>
              <a:ext uri="{FF2B5EF4-FFF2-40B4-BE49-F238E27FC236}">
                <a16:creationId xmlns:a16="http://schemas.microsoft.com/office/drawing/2014/main" id="{F6201AE2-2158-49AB-8B25-570632C44B34}"/>
              </a:ext>
            </a:extLst>
          </p:cNvPr>
          <p:cNvSpPr txBox="1"/>
          <p:nvPr/>
        </p:nvSpPr>
        <p:spPr>
          <a:xfrm>
            <a:off x="6708130" y="5644166"/>
            <a:ext cx="5037150" cy="430887"/>
          </a:xfrm>
          <a:prstGeom prst="rect">
            <a:avLst/>
          </a:prstGeom>
          <a:noFill/>
        </p:spPr>
        <p:txBody>
          <a:bodyPr wrap="square">
            <a:spAutoFit/>
          </a:bodyPr>
          <a:lstStyle>
            <a:defPPr>
              <a:defRPr lang="en-US"/>
            </a:defPPr>
            <a:lvl1pPr>
              <a:defRPr sz="1100"/>
            </a:lvl1pPr>
          </a:lstStyle>
          <a:p>
            <a:r>
              <a:rPr lang="en-GB" dirty="0">
                <a:hlinkClick r:id="rId6"/>
              </a:rPr>
              <a:t>https://www.unison.org.uk/content/uploads/2018/12/25370_Workers_rights_Turkey_REPORT_OV.pdf</a:t>
            </a:r>
            <a:r>
              <a:rPr lang="en-GB" dirty="0"/>
              <a:t> </a:t>
            </a:r>
          </a:p>
        </p:txBody>
      </p:sp>
      <p:sp>
        <p:nvSpPr>
          <p:cNvPr id="12" name="TextBox 11">
            <a:extLst>
              <a:ext uri="{FF2B5EF4-FFF2-40B4-BE49-F238E27FC236}">
                <a16:creationId xmlns:a16="http://schemas.microsoft.com/office/drawing/2014/main" id="{6FF20791-99CA-42AB-ABC6-475B032182EC}"/>
              </a:ext>
            </a:extLst>
          </p:cNvPr>
          <p:cNvSpPr txBox="1"/>
          <p:nvPr/>
        </p:nvSpPr>
        <p:spPr>
          <a:xfrm>
            <a:off x="6681921" y="5408538"/>
            <a:ext cx="5287002" cy="261610"/>
          </a:xfrm>
          <a:prstGeom prst="rect">
            <a:avLst/>
          </a:prstGeom>
          <a:noFill/>
        </p:spPr>
        <p:txBody>
          <a:bodyPr wrap="square">
            <a:spAutoFit/>
          </a:bodyPr>
          <a:lstStyle>
            <a:defPPr>
              <a:defRPr lang="en-US"/>
            </a:defPPr>
            <a:lvl1pPr>
              <a:defRPr sz="1100"/>
            </a:lvl1pPr>
          </a:lstStyle>
          <a:p>
            <a:r>
              <a:rPr lang="en-GB" dirty="0">
                <a:hlinkClick r:id="rId7"/>
              </a:rPr>
              <a:t>https://www.tuc.org.uk/research-analysis/reports/worsening-situation-workers-turkey</a:t>
            </a:r>
            <a:r>
              <a:rPr lang="en-GB" dirty="0"/>
              <a:t> </a:t>
            </a:r>
          </a:p>
        </p:txBody>
      </p:sp>
    </p:spTree>
    <p:extLst>
      <p:ext uri="{BB962C8B-B14F-4D97-AF65-F5344CB8AC3E}">
        <p14:creationId xmlns:p14="http://schemas.microsoft.com/office/powerpoint/2010/main" val="12975046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23439C4-3476-43FE-AEBF-F790A9B26A51}"/>
              </a:ext>
            </a:extLst>
          </p:cNvPr>
          <p:cNvSpPr txBox="1">
            <a:spLocks/>
          </p:cNvSpPr>
          <p:nvPr/>
        </p:nvSpPr>
        <p:spPr>
          <a:xfrm>
            <a:off x="4673600" y="6498046"/>
            <a:ext cx="2844800" cy="365125"/>
          </a:xfrm>
          <a:prstGeom prst="rect">
            <a:avLst/>
          </a:prstGeom>
        </p:spPr>
        <p:txBody>
          <a:bodyPr lIns="121824" tIns="60907" rIns="121824" bIns="60907"/>
          <a:lstStyle>
            <a:defPPr>
              <a:defRPr lang="en-US"/>
            </a:defPPr>
            <a:lvl1pPr marL="0" algn="l" defTabSz="456836" rtl="0" eaLnBrk="1" fontAlgn="auto" latinLnBrk="0" hangingPunct="1">
              <a:spcBef>
                <a:spcPts val="0"/>
              </a:spcBef>
              <a:spcAft>
                <a:spcPts val="0"/>
              </a:spcAft>
              <a:defRPr sz="1800" kern="1200">
                <a:solidFill>
                  <a:srgbClr val="0C539F"/>
                </a:solidFill>
                <a:latin typeface="Calibri"/>
                <a:ea typeface="+mn-ea"/>
                <a:cs typeface="+mn-cs"/>
              </a:defRPr>
            </a:lvl1pPr>
            <a:lvl2pPr marL="456794" algn="l" defTabSz="913588" rtl="0" eaLnBrk="1" latinLnBrk="0" hangingPunct="1">
              <a:defRPr sz="1800" kern="1200">
                <a:solidFill>
                  <a:schemeClr val="tx1"/>
                </a:solidFill>
                <a:latin typeface="+mn-lt"/>
                <a:ea typeface="+mn-ea"/>
                <a:cs typeface="+mn-cs"/>
              </a:defRPr>
            </a:lvl2pPr>
            <a:lvl3pPr marL="913588" algn="l" defTabSz="913588" rtl="0" eaLnBrk="1" latinLnBrk="0" hangingPunct="1">
              <a:defRPr sz="1800" kern="1200">
                <a:solidFill>
                  <a:schemeClr val="tx1"/>
                </a:solidFill>
                <a:latin typeface="+mn-lt"/>
                <a:ea typeface="+mn-ea"/>
                <a:cs typeface="+mn-cs"/>
              </a:defRPr>
            </a:lvl3pPr>
            <a:lvl4pPr marL="1370382" algn="l" defTabSz="913588" rtl="0" eaLnBrk="1" latinLnBrk="0" hangingPunct="1">
              <a:defRPr sz="1800" kern="1200">
                <a:solidFill>
                  <a:schemeClr val="tx1"/>
                </a:solidFill>
                <a:latin typeface="+mn-lt"/>
                <a:ea typeface="+mn-ea"/>
                <a:cs typeface="+mn-cs"/>
              </a:defRPr>
            </a:lvl4pPr>
            <a:lvl5pPr marL="1827176" algn="l" defTabSz="913588" rtl="0" eaLnBrk="1" latinLnBrk="0" hangingPunct="1">
              <a:defRPr sz="1800" kern="1200">
                <a:solidFill>
                  <a:schemeClr val="tx1"/>
                </a:solidFill>
                <a:latin typeface="+mn-lt"/>
                <a:ea typeface="+mn-ea"/>
                <a:cs typeface="+mn-cs"/>
              </a:defRPr>
            </a:lvl5pPr>
            <a:lvl6pPr marL="2283969" algn="l" defTabSz="913588" rtl="0" eaLnBrk="1" latinLnBrk="0" hangingPunct="1">
              <a:defRPr sz="1800" kern="1200">
                <a:solidFill>
                  <a:schemeClr val="tx1"/>
                </a:solidFill>
                <a:latin typeface="+mn-lt"/>
                <a:ea typeface="+mn-ea"/>
                <a:cs typeface="+mn-cs"/>
              </a:defRPr>
            </a:lvl6pPr>
            <a:lvl7pPr marL="2740766" algn="l" defTabSz="913588" rtl="0" eaLnBrk="1" latinLnBrk="0" hangingPunct="1">
              <a:defRPr sz="1800" kern="1200">
                <a:solidFill>
                  <a:schemeClr val="tx1"/>
                </a:solidFill>
                <a:latin typeface="+mn-lt"/>
                <a:ea typeface="+mn-ea"/>
                <a:cs typeface="+mn-cs"/>
              </a:defRPr>
            </a:lvl7pPr>
            <a:lvl8pPr marL="3197558" algn="l" defTabSz="913588" rtl="0" eaLnBrk="1" latinLnBrk="0" hangingPunct="1">
              <a:defRPr sz="1800" kern="1200">
                <a:solidFill>
                  <a:schemeClr val="tx1"/>
                </a:solidFill>
                <a:latin typeface="+mn-lt"/>
                <a:ea typeface="+mn-ea"/>
                <a:cs typeface="+mn-cs"/>
              </a:defRPr>
            </a:lvl8pPr>
            <a:lvl9pPr marL="3654350" algn="l" defTabSz="913588" rtl="0" eaLnBrk="1" latinLnBrk="0" hangingPunct="1">
              <a:defRPr sz="1800" kern="1200">
                <a:solidFill>
                  <a:schemeClr val="tx1"/>
                </a:solidFill>
                <a:latin typeface="+mn-lt"/>
                <a:ea typeface="+mn-ea"/>
                <a:cs typeface="+mn-cs"/>
              </a:defRPr>
            </a:lvl9pPr>
          </a:lstStyle>
          <a:p>
            <a:pPr algn="ctr">
              <a:defRPr/>
            </a:pPr>
            <a:fld id="{5543C5C4-C22C-4FD2-8E28-BC5C90548709}" type="slidenum">
              <a:rPr lang="en-US" sz="1400"/>
              <a:pPr algn="ctr">
                <a:defRPr/>
              </a:pPr>
              <a:t>5</a:t>
            </a:fld>
            <a:endParaRPr lang="en-US" sz="1400" dirty="0"/>
          </a:p>
        </p:txBody>
      </p:sp>
      <p:sp>
        <p:nvSpPr>
          <p:cNvPr id="5" name="Content Placeholder 1">
            <a:extLst>
              <a:ext uri="{FF2B5EF4-FFF2-40B4-BE49-F238E27FC236}">
                <a16:creationId xmlns:a16="http://schemas.microsoft.com/office/drawing/2014/main" id="{509AFD8A-2807-448F-9BA5-6EF7ADFA3579}"/>
              </a:ext>
            </a:extLst>
          </p:cNvPr>
          <p:cNvSpPr txBox="1">
            <a:spLocks/>
          </p:cNvSpPr>
          <p:nvPr/>
        </p:nvSpPr>
        <p:spPr>
          <a:xfrm>
            <a:off x="3723401" y="3997014"/>
            <a:ext cx="5602021" cy="35855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rgbClr val="558ED5"/>
                </a:solidFill>
                <a:latin typeface="Tesco" panose="020B0603040202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spcBef>
                <a:spcPts val="600"/>
              </a:spcBef>
              <a:spcAft>
                <a:spcPts val="600"/>
              </a:spcAft>
              <a:buFont typeface="+mj-lt"/>
              <a:buAutoNum type="arabicPeriod"/>
            </a:pPr>
            <a:endParaRPr lang="en-US" sz="2000" dirty="0">
              <a:solidFill>
                <a:schemeClr val="bg1">
                  <a:lumMod val="50000"/>
                </a:schemeClr>
              </a:solidFill>
              <a:latin typeface="+mn-lt"/>
            </a:endParaRPr>
          </a:p>
        </p:txBody>
      </p:sp>
      <p:sp>
        <p:nvSpPr>
          <p:cNvPr id="4" name="Title 3">
            <a:extLst>
              <a:ext uri="{FF2B5EF4-FFF2-40B4-BE49-F238E27FC236}">
                <a16:creationId xmlns:a16="http://schemas.microsoft.com/office/drawing/2014/main" id="{35538870-1D8E-470E-AFD6-19F9F3D96FE9}"/>
              </a:ext>
            </a:extLst>
          </p:cNvPr>
          <p:cNvSpPr>
            <a:spLocks noGrp="1"/>
          </p:cNvSpPr>
          <p:nvPr>
            <p:ph type="title"/>
          </p:nvPr>
        </p:nvSpPr>
        <p:spPr/>
        <p:txBody>
          <a:bodyPr/>
          <a:lstStyle/>
          <a:p>
            <a:r>
              <a:rPr lang="en-GB"/>
              <a:t>India – labour law changes and implications</a:t>
            </a:r>
            <a:endParaRPr lang="en-GB" dirty="0"/>
          </a:p>
        </p:txBody>
      </p:sp>
      <p:sp>
        <p:nvSpPr>
          <p:cNvPr id="7" name="Content Placeholder 1">
            <a:extLst>
              <a:ext uri="{FF2B5EF4-FFF2-40B4-BE49-F238E27FC236}">
                <a16:creationId xmlns:a16="http://schemas.microsoft.com/office/drawing/2014/main" id="{B2443EB8-C1F6-43C5-B81F-A7900FBD0B14}"/>
              </a:ext>
            </a:extLst>
          </p:cNvPr>
          <p:cNvSpPr txBox="1">
            <a:spLocks/>
          </p:cNvSpPr>
          <p:nvPr/>
        </p:nvSpPr>
        <p:spPr>
          <a:xfrm>
            <a:off x="487200" y="1600794"/>
            <a:ext cx="5047325" cy="4304706"/>
          </a:xfrm>
          <a:prstGeom prst="rect">
            <a:avLst/>
          </a:prstGeom>
        </p:spPr>
        <p:txBody>
          <a:bodyPr vert="horz" lIns="91440" tIns="45720" rIns="91440" bIns="45720" rtlCol="0">
            <a:noAutofit/>
          </a:bodyPr>
          <a:lstStyle>
            <a:defPPr>
              <a:defRPr lang="en-US"/>
            </a:defPPr>
            <a:lvl1pPr marL="228600" indent="-228600">
              <a:lnSpc>
                <a:spcPct val="90000"/>
              </a:lnSpc>
              <a:spcBef>
                <a:spcPts val="1200"/>
              </a:spcBef>
              <a:spcAft>
                <a:spcPts val="600"/>
              </a:spcAft>
              <a:buFont typeface="Arial" panose="020B0604020202020204" pitchFamily="34" charset="0"/>
              <a:buChar char="•"/>
              <a:defRPr sz="2000">
                <a:solidFill>
                  <a:schemeClr val="bg1">
                    <a:lumMod val="50000"/>
                  </a:schemeClr>
                </a:solidFill>
              </a:defRPr>
            </a:lvl1pPr>
            <a:lvl2pPr marL="6858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2pPr>
            <a:lvl3pPr marL="11430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3pPr>
            <a:lvl4pPr marL="16002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4pPr>
            <a:lvl5pPr marL="20574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nSpc>
                <a:spcPct val="100000"/>
              </a:lnSpc>
              <a:spcBef>
                <a:spcPts val="600"/>
              </a:spcBef>
              <a:spcAft>
                <a:spcPts val="0"/>
              </a:spcAft>
              <a:buNone/>
            </a:pPr>
            <a:r>
              <a:rPr lang="en-GB" sz="1600" b="1" u="sng" dirty="0">
                <a:solidFill>
                  <a:schemeClr val="tx1">
                    <a:lumMod val="65000"/>
                    <a:lumOff val="35000"/>
                  </a:schemeClr>
                </a:solidFill>
              </a:rPr>
              <a:t>Emerging risks</a:t>
            </a:r>
          </a:p>
          <a:p>
            <a:pPr>
              <a:lnSpc>
                <a:spcPct val="100000"/>
              </a:lnSpc>
              <a:spcBef>
                <a:spcPts val="600"/>
              </a:spcBef>
              <a:spcAft>
                <a:spcPts val="0"/>
              </a:spcAft>
            </a:pPr>
            <a:r>
              <a:rPr lang="en-GB" sz="1600" b="1" dirty="0">
                <a:solidFill>
                  <a:schemeClr val="tx1">
                    <a:lumMod val="65000"/>
                    <a:lumOff val="35000"/>
                  </a:schemeClr>
                </a:solidFill>
              </a:rPr>
              <a:t>New labour codes – </a:t>
            </a:r>
            <a:r>
              <a:rPr lang="en-GB" sz="1600" dirty="0">
                <a:solidFill>
                  <a:schemeClr val="tx1">
                    <a:lumMod val="65000"/>
                    <a:lumOff val="35000"/>
                  </a:schemeClr>
                </a:solidFill>
              </a:rPr>
              <a:t>Indian government has consolidated existing laws into 4 new codes – enforcement likely in May:</a:t>
            </a:r>
          </a:p>
          <a:p>
            <a:pPr marL="538163" lvl="1" indent="-274638">
              <a:lnSpc>
                <a:spcPct val="100000"/>
              </a:lnSpc>
              <a:spcBef>
                <a:spcPts val="600"/>
              </a:spcBef>
            </a:pPr>
            <a:r>
              <a:rPr lang="en-GB" sz="1600" b="1" dirty="0">
                <a:solidFill>
                  <a:schemeClr val="tx1">
                    <a:lumMod val="65000"/>
                    <a:lumOff val="35000"/>
                  </a:schemeClr>
                </a:solidFill>
              </a:rPr>
              <a:t>Wages Code </a:t>
            </a:r>
            <a:r>
              <a:rPr lang="en-GB" sz="1600" dirty="0">
                <a:solidFill>
                  <a:schemeClr val="tx1">
                    <a:lumMod val="65000"/>
                    <a:lumOff val="35000"/>
                  </a:schemeClr>
                </a:solidFill>
              </a:rPr>
              <a:t>- </a:t>
            </a:r>
            <a:r>
              <a:rPr lang="en-GB" sz="1600" b="1" dirty="0">
                <a:solidFill>
                  <a:schemeClr val="tx1">
                    <a:lumMod val="65000"/>
                    <a:lumOff val="35000"/>
                  </a:schemeClr>
                </a:solidFill>
              </a:rPr>
              <a:t>applicability</a:t>
            </a:r>
            <a:r>
              <a:rPr lang="en-GB" sz="1600" dirty="0">
                <a:solidFill>
                  <a:schemeClr val="tx1">
                    <a:lumMod val="65000"/>
                    <a:lumOff val="35000"/>
                  </a:schemeClr>
                </a:solidFill>
              </a:rPr>
              <a:t> for all employees (departure from previous laws)/ floor wage introduced for each region</a:t>
            </a:r>
          </a:p>
          <a:p>
            <a:pPr marL="538163" lvl="1" indent="-274638">
              <a:lnSpc>
                <a:spcPct val="100000"/>
              </a:lnSpc>
              <a:spcBef>
                <a:spcPts val="600"/>
              </a:spcBef>
            </a:pPr>
            <a:r>
              <a:rPr lang="en-GB" sz="1600" b="1" dirty="0">
                <a:solidFill>
                  <a:schemeClr val="tx1">
                    <a:lumMod val="65000"/>
                    <a:lumOff val="35000"/>
                  </a:schemeClr>
                </a:solidFill>
              </a:rPr>
              <a:t>Social Security Code </a:t>
            </a:r>
            <a:r>
              <a:rPr lang="en-GB" sz="1600" dirty="0">
                <a:solidFill>
                  <a:schemeClr val="tx1">
                    <a:lumMod val="65000"/>
                    <a:lumOff val="35000"/>
                  </a:schemeClr>
                </a:solidFill>
              </a:rPr>
              <a:t>– applies to formal &amp; informal sectors</a:t>
            </a:r>
          </a:p>
          <a:p>
            <a:pPr marL="538163" lvl="1" indent="-274638">
              <a:lnSpc>
                <a:spcPct val="100000"/>
              </a:lnSpc>
              <a:spcBef>
                <a:spcPts val="600"/>
              </a:spcBef>
            </a:pPr>
            <a:r>
              <a:rPr lang="en-GB" sz="1600" b="1" dirty="0">
                <a:solidFill>
                  <a:schemeClr val="tx1">
                    <a:lumMod val="65000"/>
                    <a:lumOff val="35000"/>
                  </a:schemeClr>
                </a:solidFill>
              </a:rPr>
              <a:t>Industrial Relations Code </a:t>
            </a:r>
            <a:r>
              <a:rPr lang="en-GB" sz="1600" dirty="0">
                <a:solidFill>
                  <a:schemeClr val="tx1">
                    <a:lumMod val="65000"/>
                    <a:lumOff val="35000"/>
                  </a:schemeClr>
                </a:solidFill>
              </a:rPr>
              <a:t>– primarily applies to workers not in managerial capacity/ new code allows recognition of any union as a “negotiating union” in an industrial establishment if it receives approval of 51% workers or more</a:t>
            </a:r>
          </a:p>
          <a:p>
            <a:pPr marL="538163" lvl="1" indent="-274638">
              <a:lnSpc>
                <a:spcPct val="100000"/>
              </a:lnSpc>
              <a:spcBef>
                <a:spcPts val="600"/>
              </a:spcBef>
            </a:pPr>
            <a:r>
              <a:rPr lang="en-GB" sz="1600" b="1" dirty="0">
                <a:solidFill>
                  <a:schemeClr val="tx1">
                    <a:lumMod val="65000"/>
                    <a:lumOff val="35000"/>
                  </a:schemeClr>
                </a:solidFill>
              </a:rPr>
              <a:t>OSH</a:t>
            </a:r>
            <a:r>
              <a:rPr lang="en-GB" sz="1600" dirty="0">
                <a:solidFill>
                  <a:schemeClr val="tx1">
                    <a:lumMod val="65000"/>
                    <a:lumOff val="35000"/>
                  </a:schemeClr>
                </a:solidFill>
              </a:rPr>
              <a:t> Codes – apply to all categories of employers (previously only covered workers)</a:t>
            </a:r>
          </a:p>
          <a:p>
            <a:pPr>
              <a:lnSpc>
                <a:spcPct val="100000"/>
              </a:lnSpc>
              <a:spcBef>
                <a:spcPts val="600"/>
              </a:spcBef>
              <a:spcAft>
                <a:spcPts val="0"/>
              </a:spcAft>
            </a:pPr>
            <a:endParaRPr lang="en-US" sz="1600" dirty="0">
              <a:solidFill>
                <a:schemeClr val="tx1">
                  <a:lumMod val="65000"/>
                  <a:lumOff val="35000"/>
                </a:schemeClr>
              </a:solidFill>
            </a:endParaRPr>
          </a:p>
          <a:p>
            <a:pPr>
              <a:lnSpc>
                <a:spcPct val="100000"/>
              </a:lnSpc>
              <a:spcBef>
                <a:spcPts val="600"/>
              </a:spcBef>
              <a:spcAft>
                <a:spcPts val="0"/>
              </a:spcAft>
            </a:pPr>
            <a:endParaRPr lang="en-US" sz="1600" dirty="0">
              <a:solidFill>
                <a:schemeClr val="tx1">
                  <a:lumMod val="65000"/>
                  <a:lumOff val="35000"/>
                </a:schemeClr>
              </a:solidFill>
            </a:endParaRPr>
          </a:p>
          <a:p>
            <a:pPr marL="0" indent="0">
              <a:lnSpc>
                <a:spcPct val="100000"/>
              </a:lnSpc>
              <a:spcBef>
                <a:spcPts val="600"/>
              </a:spcBef>
              <a:spcAft>
                <a:spcPts val="0"/>
              </a:spcAft>
              <a:buNone/>
            </a:pPr>
            <a:br>
              <a:rPr lang="en-US" sz="1600" b="1" dirty="0">
                <a:solidFill>
                  <a:schemeClr val="tx1">
                    <a:lumMod val="65000"/>
                    <a:lumOff val="35000"/>
                  </a:schemeClr>
                </a:solidFill>
              </a:rPr>
            </a:br>
            <a:endParaRPr lang="en-US" sz="1600" dirty="0">
              <a:solidFill>
                <a:schemeClr val="tx1">
                  <a:lumMod val="65000"/>
                  <a:lumOff val="35000"/>
                </a:schemeClr>
              </a:solidFill>
            </a:endParaRPr>
          </a:p>
          <a:p>
            <a:pPr marL="0" indent="0">
              <a:lnSpc>
                <a:spcPct val="100000"/>
              </a:lnSpc>
              <a:spcBef>
                <a:spcPts val="600"/>
              </a:spcBef>
              <a:spcAft>
                <a:spcPts val="0"/>
              </a:spcAft>
              <a:buNone/>
            </a:pPr>
            <a:endParaRPr lang="en-US" sz="1600" dirty="0">
              <a:solidFill>
                <a:schemeClr val="tx1">
                  <a:lumMod val="65000"/>
                  <a:lumOff val="35000"/>
                </a:schemeClr>
              </a:solidFill>
            </a:endParaRPr>
          </a:p>
        </p:txBody>
      </p:sp>
      <p:sp>
        <p:nvSpPr>
          <p:cNvPr id="8" name="Content Placeholder 1">
            <a:extLst>
              <a:ext uri="{FF2B5EF4-FFF2-40B4-BE49-F238E27FC236}">
                <a16:creationId xmlns:a16="http://schemas.microsoft.com/office/drawing/2014/main" id="{0574548D-CF43-4BA6-A8C6-CB63C96D2B02}"/>
              </a:ext>
            </a:extLst>
          </p:cNvPr>
          <p:cNvSpPr txBox="1">
            <a:spLocks/>
          </p:cNvSpPr>
          <p:nvPr/>
        </p:nvSpPr>
        <p:spPr>
          <a:xfrm>
            <a:off x="5807242" y="1600794"/>
            <a:ext cx="5897078" cy="4304706"/>
          </a:xfrm>
          <a:prstGeom prst="rect">
            <a:avLst/>
          </a:prstGeom>
        </p:spPr>
        <p:txBody>
          <a:bodyPr vert="horz" lIns="91440" tIns="45720" rIns="91440" bIns="45720" rtlCol="0">
            <a:noAutofit/>
          </a:bodyPr>
          <a:lstStyle>
            <a:defPPr>
              <a:defRPr lang="en-US"/>
            </a:defPPr>
            <a:lvl1pPr marL="228600" indent="-228600">
              <a:lnSpc>
                <a:spcPct val="90000"/>
              </a:lnSpc>
              <a:spcBef>
                <a:spcPts val="1200"/>
              </a:spcBef>
              <a:spcAft>
                <a:spcPts val="600"/>
              </a:spcAft>
              <a:buFont typeface="Arial" panose="020B0604020202020204" pitchFamily="34" charset="0"/>
              <a:buChar char="•"/>
              <a:defRPr sz="2000">
                <a:solidFill>
                  <a:schemeClr val="bg1">
                    <a:lumMod val="50000"/>
                  </a:schemeClr>
                </a:solidFill>
              </a:defRPr>
            </a:lvl1pPr>
            <a:lvl2pPr marL="6858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2pPr>
            <a:lvl3pPr marL="11430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3pPr>
            <a:lvl4pPr marL="16002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4pPr>
            <a:lvl5pPr marL="20574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nSpc>
                <a:spcPct val="100000"/>
              </a:lnSpc>
              <a:spcBef>
                <a:spcPts val="600"/>
              </a:spcBef>
              <a:spcAft>
                <a:spcPts val="0"/>
              </a:spcAft>
              <a:buNone/>
            </a:pPr>
            <a:r>
              <a:rPr lang="en-GB" sz="1600" b="1" u="sng" dirty="0">
                <a:solidFill>
                  <a:schemeClr val="tx1">
                    <a:lumMod val="65000"/>
                    <a:lumOff val="35000"/>
                  </a:schemeClr>
                </a:solidFill>
              </a:rPr>
              <a:t>Implications</a:t>
            </a:r>
          </a:p>
          <a:p>
            <a:pPr>
              <a:lnSpc>
                <a:spcPct val="100000"/>
              </a:lnSpc>
              <a:spcBef>
                <a:spcPts val="600"/>
              </a:spcBef>
              <a:spcAft>
                <a:spcPts val="0"/>
              </a:spcAft>
            </a:pPr>
            <a:r>
              <a:rPr lang="en-GB" sz="1600" dirty="0">
                <a:solidFill>
                  <a:schemeClr val="tx1">
                    <a:lumMod val="65000"/>
                    <a:lumOff val="35000"/>
                  </a:schemeClr>
                </a:solidFill>
              </a:rPr>
              <a:t>Compliance with the laws will be </a:t>
            </a:r>
            <a:r>
              <a:rPr lang="en-GB" sz="1600" b="1" dirty="0">
                <a:solidFill>
                  <a:schemeClr val="tx1">
                    <a:lumMod val="65000"/>
                    <a:lumOff val="35000"/>
                  </a:schemeClr>
                </a:solidFill>
              </a:rPr>
              <a:t>simpler</a:t>
            </a:r>
            <a:r>
              <a:rPr lang="en-GB" sz="1600" dirty="0">
                <a:solidFill>
                  <a:schemeClr val="tx1">
                    <a:lumMod val="65000"/>
                    <a:lumOff val="35000"/>
                  </a:schemeClr>
                </a:solidFill>
              </a:rPr>
              <a:t> and </a:t>
            </a:r>
            <a:r>
              <a:rPr lang="en-GB" sz="1600" b="1" dirty="0">
                <a:solidFill>
                  <a:schemeClr val="tx1">
                    <a:lumMod val="65000"/>
                    <a:lumOff val="35000"/>
                  </a:schemeClr>
                </a:solidFill>
              </a:rPr>
              <a:t>cheaper</a:t>
            </a:r>
          </a:p>
          <a:p>
            <a:pPr>
              <a:lnSpc>
                <a:spcPct val="100000"/>
              </a:lnSpc>
              <a:spcBef>
                <a:spcPts val="600"/>
              </a:spcBef>
              <a:spcAft>
                <a:spcPts val="0"/>
              </a:spcAft>
            </a:pPr>
            <a:r>
              <a:rPr lang="en-GB" sz="1600" b="1" dirty="0">
                <a:solidFill>
                  <a:schemeClr val="tx1">
                    <a:lumMod val="65000"/>
                    <a:lumOff val="35000"/>
                  </a:schemeClr>
                </a:solidFill>
              </a:rPr>
              <a:t>Wages</a:t>
            </a:r>
            <a:r>
              <a:rPr lang="en-GB" sz="1600" dirty="0">
                <a:solidFill>
                  <a:schemeClr val="tx1">
                    <a:lumMod val="65000"/>
                    <a:lumOff val="35000"/>
                  </a:schemeClr>
                </a:solidFill>
              </a:rPr>
              <a:t> now have a </a:t>
            </a:r>
            <a:r>
              <a:rPr lang="en-GB" sz="1600" b="1" dirty="0">
                <a:solidFill>
                  <a:schemeClr val="tx1">
                    <a:lumMod val="65000"/>
                    <a:lumOff val="35000"/>
                  </a:schemeClr>
                </a:solidFill>
              </a:rPr>
              <a:t>uniform</a:t>
            </a:r>
            <a:r>
              <a:rPr lang="en-GB" sz="1600" dirty="0">
                <a:solidFill>
                  <a:schemeClr val="tx1">
                    <a:lumMod val="65000"/>
                    <a:lumOff val="35000"/>
                  </a:schemeClr>
                </a:solidFill>
              </a:rPr>
              <a:t> </a:t>
            </a:r>
            <a:r>
              <a:rPr lang="en-GB" sz="1600" b="1" dirty="0">
                <a:solidFill>
                  <a:schemeClr val="tx1">
                    <a:lumMod val="65000"/>
                    <a:lumOff val="35000"/>
                  </a:schemeClr>
                </a:solidFill>
              </a:rPr>
              <a:t>definition</a:t>
            </a:r>
            <a:r>
              <a:rPr lang="en-GB" sz="1600" dirty="0">
                <a:solidFill>
                  <a:schemeClr val="tx1">
                    <a:lumMod val="65000"/>
                    <a:lumOff val="35000"/>
                  </a:schemeClr>
                </a:solidFill>
              </a:rPr>
              <a:t> and </a:t>
            </a:r>
            <a:r>
              <a:rPr lang="en-GB" sz="1600" b="1" dirty="0">
                <a:solidFill>
                  <a:schemeClr val="tx1">
                    <a:lumMod val="65000"/>
                    <a:lumOff val="35000"/>
                  </a:schemeClr>
                </a:solidFill>
              </a:rPr>
              <a:t>uniform</a:t>
            </a:r>
            <a:r>
              <a:rPr lang="en-GB" sz="1600" dirty="0">
                <a:solidFill>
                  <a:schemeClr val="tx1">
                    <a:lumMod val="65000"/>
                    <a:lumOff val="35000"/>
                  </a:schemeClr>
                </a:solidFill>
              </a:rPr>
              <a:t> </a:t>
            </a:r>
            <a:r>
              <a:rPr lang="en-GB" sz="1600" b="1" dirty="0">
                <a:solidFill>
                  <a:schemeClr val="tx1">
                    <a:lumMod val="65000"/>
                    <a:lumOff val="35000"/>
                  </a:schemeClr>
                </a:solidFill>
              </a:rPr>
              <a:t>eligibility</a:t>
            </a:r>
            <a:r>
              <a:rPr lang="en-GB" sz="1600" dirty="0">
                <a:solidFill>
                  <a:schemeClr val="tx1">
                    <a:lumMod val="65000"/>
                    <a:lumOff val="35000"/>
                  </a:schemeClr>
                </a:solidFill>
              </a:rPr>
              <a:t> </a:t>
            </a:r>
            <a:r>
              <a:rPr lang="en-GB" sz="1600" b="1" dirty="0">
                <a:solidFill>
                  <a:schemeClr val="tx1">
                    <a:lumMod val="65000"/>
                    <a:lumOff val="35000"/>
                  </a:schemeClr>
                </a:solidFill>
              </a:rPr>
              <a:t>criteria</a:t>
            </a:r>
            <a:r>
              <a:rPr lang="en-GB" sz="1600" dirty="0">
                <a:solidFill>
                  <a:schemeClr val="tx1">
                    <a:lumMod val="65000"/>
                    <a:lumOff val="35000"/>
                  </a:schemeClr>
                </a:solidFill>
              </a:rPr>
              <a:t> – could increase benefits payments</a:t>
            </a:r>
          </a:p>
          <a:p>
            <a:pPr>
              <a:lnSpc>
                <a:spcPct val="100000"/>
              </a:lnSpc>
              <a:spcBef>
                <a:spcPts val="600"/>
              </a:spcBef>
              <a:spcAft>
                <a:spcPts val="0"/>
              </a:spcAft>
            </a:pPr>
            <a:r>
              <a:rPr lang="en-GB" sz="1600" b="1" dirty="0">
                <a:solidFill>
                  <a:schemeClr val="tx1">
                    <a:lumMod val="65000"/>
                    <a:lumOff val="35000"/>
                  </a:schemeClr>
                </a:solidFill>
              </a:rPr>
              <a:t>Floor wage introduction </a:t>
            </a:r>
            <a:r>
              <a:rPr lang="en-GB" sz="1600" dirty="0">
                <a:solidFill>
                  <a:schemeClr val="tx1">
                    <a:lumMod val="65000"/>
                    <a:lumOff val="35000"/>
                  </a:schemeClr>
                </a:solidFill>
              </a:rPr>
              <a:t>– meant to drive standardisation in wages - current system sets minimum wage by role/ skill level</a:t>
            </a:r>
          </a:p>
          <a:p>
            <a:pPr>
              <a:lnSpc>
                <a:spcPct val="100000"/>
              </a:lnSpc>
              <a:spcBef>
                <a:spcPts val="600"/>
              </a:spcBef>
              <a:spcAft>
                <a:spcPts val="0"/>
              </a:spcAft>
            </a:pPr>
            <a:r>
              <a:rPr lang="en-GB" sz="1600" b="1" dirty="0">
                <a:solidFill>
                  <a:schemeClr val="tx1">
                    <a:lumMod val="65000"/>
                    <a:lumOff val="35000"/>
                  </a:schemeClr>
                </a:solidFill>
              </a:rPr>
              <a:t>Overtime</a:t>
            </a:r>
            <a:r>
              <a:rPr lang="en-GB" sz="1600" dirty="0">
                <a:solidFill>
                  <a:schemeClr val="tx1">
                    <a:lumMod val="65000"/>
                    <a:lumOff val="35000"/>
                  </a:schemeClr>
                </a:solidFill>
              </a:rPr>
              <a:t> now </a:t>
            </a:r>
            <a:r>
              <a:rPr lang="en-GB" sz="1600" b="1" dirty="0">
                <a:solidFill>
                  <a:schemeClr val="tx1">
                    <a:lumMod val="65000"/>
                    <a:lumOff val="35000"/>
                  </a:schemeClr>
                </a:solidFill>
              </a:rPr>
              <a:t>requires</a:t>
            </a:r>
            <a:r>
              <a:rPr lang="en-GB" sz="1600" dirty="0">
                <a:solidFill>
                  <a:schemeClr val="tx1">
                    <a:lumMod val="65000"/>
                    <a:lumOff val="35000"/>
                  </a:schemeClr>
                </a:solidFill>
              </a:rPr>
              <a:t> </a:t>
            </a:r>
            <a:r>
              <a:rPr lang="en-GB" sz="1600" b="1" dirty="0">
                <a:solidFill>
                  <a:schemeClr val="tx1">
                    <a:lumMod val="65000"/>
                    <a:lumOff val="35000"/>
                  </a:schemeClr>
                </a:solidFill>
              </a:rPr>
              <a:t>consent</a:t>
            </a:r>
          </a:p>
          <a:p>
            <a:pPr>
              <a:lnSpc>
                <a:spcPct val="100000"/>
              </a:lnSpc>
              <a:spcBef>
                <a:spcPts val="600"/>
              </a:spcBef>
              <a:spcAft>
                <a:spcPts val="0"/>
              </a:spcAft>
            </a:pPr>
            <a:r>
              <a:rPr lang="en-GB" sz="1600" b="1" dirty="0">
                <a:solidFill>
                  <a:schemeClr val="tx1">
                    <a:lumMod val="65000"/>
                    <a:lumOff val="35000"/>
                  </a:schemeClr>
                </a:solidFill>
              </a:rPr>
              <a:t>Contracts</a:t>
            </a:r>
            <a:r>
              <a:rPr lang="en-GB" sz="1600" dirty="0">
                <a:solidFill>
                  <a:schemeClr val="tx1">
                    <a:lumMod val="65000"/>
                    <a:lumOff val="35000"/>
                  </a:schemeClr>
                </a:solidFill>
              </a:rPr>
              <a:t> now </a:t>
            </a:r>
            <a:r>
              <a:rPr lang="en-GB" sz="1600" b="1" dirty="0">
                <a:solidFill>
                  <a:schemeClr val="tx1">
                    <a:lumMod val="65000"/>
                    <a:lumOff val="35000"/>
                  </a:schemeClr>
                </a:solidFill>
              </a:rPr>
              <a:t>required</a:t>
            </a:r>
            <a:r>
              <a:rPr lang="en-GB" sz="1600" dirty="0">
                <a:solidFill>
                  <a:schemeClr val="tx1">
                    <a:lumMod val="65000"/>
                    <a:lumOff val="35000"/>
                  </a:schemeClr>
                </a:solidFill>
              </a:rPr>
              <a:t> </a:t>
            </a:r>
            <a:r>
              <a:rPr lang="en-GB" sz="1600" b="1" dirty="0">
                <a:solidFill>
                  <a:schemeClr val="tx1">
                    <a:lumMod val="65000"/>
                    <a:lumOff val="35000"/>
                  </a:schemeClr>
                </a:solidFill>
              </a:rPr>
              <a:t>for</a:t>
            </a:r>
            <a:r>
              <a:rPr lang="en-GB" sz="1600" dirty="0">
                <a:solidFill>
                  <a:schemeClr val="tx1">
                    <a:lumMod val="65000"/>
                    <a:lumOff val="35000"/>
                  </a:schemeClr>
                </a:solidFill>
              </a:rPr>
              <a:t> </a:t>
            </a:r>
            <a:r>
              <a:rPr lang="en-GB" sz="1600" b="1" dirty="0">
                <a:solidFill>
                  <a:schemeClr val="tx1">
                    <a:lumMod val="65000"/>
                    <a:lumOff val="35000"/>
                  </a:schemeClr>
                </a:solidFill>
              </a:rPr>
              <a:t>all</a:t>
            </a:r>
            <a:r>
              <a:rPr lang="en-GB" sz="1600" dirty="0">
                <a:solidFill>
                  <a:schemeClr val="tx1">
                    <a:lumMod val="65000"/>
                    <a:lumOff val="35000"/>
                  </a:schemeClr>
                </a:solidFill>
              </a:rPr>
              <a:t> </a:t>
            </a:r>
            <a:r>
              <a:rPr lang="en-GB" sz="1600" b="1" dirty="0">
                <a:solidFill>
                  <a:schemeClr val="tx1">
                    <a:lumMod val="65000"/>
                    <a:lumOff val="35000"/>
                  </a:schemeClr>
                </a:solidFill>
              </a:rPr>
              <a:t>workers</a:t>
            </a:r>
          </a:p>
          <a:p>
            <a:pPr>
              <a:lnSpc>
                <a:spcPct val="100000"/>
              </a:lnSpc>
              <a:spcBef>
                <a:spcPts val="600"/>
              </a:spcBef>
              <a:spcAft>
                <a:spcPts val="0"/>
              </a:spcAft>
            </a:pPr>
            <a:r>
              <a:rPr lang="en-GB" sz="1600" dirty="0">
                <a:solidFill>
                  <a:schemeClr val="tx1">
                    <a:lumMod val="65000"/>
                    <a:lumOff val="35000"/>
                  </a:schemeClr>
                </a:solidFill>
              </a:rPr>
              <a:t>It will be </a:t>
            </a:r>
            <a:r>
              <a:rPr lang="en-GB" sz="1600" b="1" dirty="0">
                <a:solidFill>
                  <a:schemeClr val="tx1">
                    <a:lumMod val="65000"/>
                    <a:lumOff val="35000"/>
                  </a:schemeClr>
                </a:solidFill>
              </a:rPr>
              <a:t>easier to restructure workforces</a:t>
            </a:r>
            <a:r>
              <a:rPr lang="en-GB" sz="1600" dirty="0">
                <a:solidFill>
                  <a:schemeClr val="tx1">
                    <a:lumMod val="65000"/>
                    <a:lumOff val="35000"/>
                  </a:schemeClr>
                </a:solidFill>
              </a:rPr>
              <a:t> – threshold now 300</a:t>
            </a:r>
            <a:endParaRPr lang="en-GB" sz="1600" b="1" dirty="0">
              <a:solidFill>
                <a:schemeClr val="tx1">
                  <a:lumMod val="65000"/>
                  <a:lumOff val="35000"/>
                </a:schemeClr>
              </a:solidFill>
            </a:endParaRPr>
          </a:p>
          <a:p>
            <a:pPr>
              <a:lnSpc>
                <a:spcPct val="100000"/>
              </a:lnSpc>
              <a:spcBef>
                <a:spcPts val="600"/>
              </a:spcBef>
              <a:spcAft>
                <a:spcPts val="0"/>
              </a:spcAft>
            </a:pPr>
            <a:r>
              <a:rPr lang="en-GB" sz="1600" b="1" dirty="0">
                <a:solidFill>
                  <a:schemeClr val="tx1">
                    <a:lumMod val="65000"/>
                    <a:lumOff val="35000"/>
                  </a:schemeClr>
                </a:solidFill>
              </a:rPr>
              <a:t>Paid leave requirement </a:t>
            </a:r>
            <a:r>
              <a:rPr lang="en-GB" sz="1600" dirty="0">
                <a:solidFill>
                  <a:schemeClr val="tx1">
                    <a:lumMod val="65000"/>
                    <a:lumOff val="35000"/>
                  </a:schemeClr>
                </a:solidFill>
              </a:rPr>
              <a:t>has </a:t>
            </a:r>
            <a:r>
              <a:rPr lang="en-GB" sz="1600" b="1" dirty="0">
                <a:solidFill>
                  <a:schemeClr val="tx1">
                    <a:lumMod val="65000"/>
                    <a:lumOff val="35000"/>
                  </a:schemeClr>
                </a:solidFill>
              </a:rPr>
              <a:t>reduced</a:t>
            </a:r>
            <a:r>
              <a:rPr lang="en-GB" sz="1600" dirty="0">
                <a:solidFill>
                  <a:schemeClr val="tx1">
                    <a:lumMod val="65000"/>
                    <a:lumOff val="35000"/>
                  </a:schemeClr>
                </a:solidFill>
              </a:rPr>
              <a:t> from 240 days to 180 days</a:t>
            </a:r>
          </a:p>
          <a:p>
            <a:pPr>
              <a:lnSpc>
                <a:spcPct val="100000"/>
              </a:lnSpc>
              <a:spcBef>
                <a:spcPts val="600"/>
              </a:spcBef>
              <a:spcAft>
                <a:spcPts val="0"/>
              </a:spcAft>
            </a:pPr>
            <a:r>
              <a:rPr lang="en-GB" sz="1600" b="1" dirty="0">
                <a:solidFill>
                  <a:schemeClr val="tx1">
                    <a:lumMod val="65000"/>
                    <a:lumOff val="35000"/>
                  </a:schemeClr>
                </a:solidFill>
              </a:rPr>
              <a:t>Welfare facilities now required for contract workers</a:t>
            </a:r>
          </a:p>
          <a:p>
            <a:pPr>
              <a:lnSpc>
                <a:spcPct val="100000"/>
              </a:lnSpc>
              <a:spcBef>
                <a:spcPts val="600"/>
              </a:spcBef>
              <a:spcAft>
                <a:spcPts val="0"/>
              </a:spcAft>
            </a:pPr>
            <a:r>
              <a:rPr lang="en-GB" sz="1600" b="1" dirty="0">
                <a:solidFill>
                  <a:schemeClr val="tx1">
                    <a:lumMod val="65000"/>
                    <a:lumOff val="35000"/>
                  </a:schemeClr>
                </a:solidFill>
              </a:rPr>
              <a:t>Social security schemes for gig workers </a:t>
            </a:r>
            <a:r>
              <a:rPr lang="en-GB" sz="1600" dirty="0">
                <a:solidFill>
                  <a:schemeClr val="tx1">
                    <a:lumMod val="65000"/>
                    <a:lumOff val="35000"/>
                  </a:schemeClr>
                </a:solidFill>
              </a:rPr>
              <a:t>and “platform” workers</a:t>
            </a:r>
          </a:p>
          <a:p>
            <a:pPr>
              <a:lnSpc>
                <a:spcPct val="100000"/>
              </a:lnSpc>
              <a:spcBef>
                <a:spcPts val="600"/>
              </a:spcBef>
              <a:spcAft>
                <a:spcPts val="0"/>
              </a:spcAft>
            </a:pPr>
            <a:r>
              <a:rPr lang="en-GB" sz="1600" dirty="0">
                <a:solidFill>
                  <a:schemeClr val="tx1">
                    <a:lumMod val="65000"/>
                    <a:lumOff val="35000"/>
                  </a:schemeClr>
                </a:solidFill>
              </a:rPr>
              <a:t>Sites less likely to be able to have multiple trade unions on site</a:t>
            </a:r>
          </a:p>
          <a:p>
            <a:pPr>
              <a:lnSpc>
                <a:spcPct val="100000"/>
              </a:lnSpc>
              <a:spcBef>
                <a:spcPts val="600"/>
              </a:spcBef>
              <a:spcAft>
                <a:spcPts val="0"/>
              </a:spcAft>
            </a:pPr>
            <a:r>
              <a:rPr lang="en-GB" sz="1600" dirty="0">
                <a:solidFill>
                  <a:schemeClr val="tx1">
                    <a:lumMod val="65000"/>
                    <a:lumOff val="35000"/>
                  </a:schemeClr>
                </a:solidFill>
              </a:rPr>
              <a:t>Lack of worker &amp; trade union consultation. </a:t>
            </a:r>
          </a:p>
          <a:p>
            <a:pPr>
              <a:lnSpc>
                <a:spcPct val="100000"/>
              </a:lnSpc>
              <a:spcBef>
                <a:spcPts val="600"/>
              </a:spcBef>
              <a:spcAft>
                <a:spcPts val="0"/>
              </a:spcAft>
            </a:pPr>
            <a:endParaRPr lang="en-GB" sz="1600" dirty="0">
              <a:solidFill>
                <a:schemeClr val="tx1">
                  <a:lumMod val="65000"/>
                  <a:lumOff val="35000"/>
                </a:schemeClr>
              </a:solidFill>
            </a:endParaRPr>
          </a:p>
          <a:p>
            <a:pPr>
              <a:lnSpc>
                <a:spcPct val="100000"/>
              </a:lnSpc>
              <a:spcBef>
                <a:spcPts val="600"/>
              </a:spcBef>
              <a:spcAft>
                <a:spcPts val="0"/>
              </a:spcAft>
            </a:pPr>
            <a:endParaRPr lang="en-GB" sz="1600" dirty="0">
              <a:solidFill>
                <a:schemeClr val="tx1">
                  <a:lumMod val="65000"/>
                  <a:lumOff val="35000"/>
                </a:schemeClr>
              </a:solidFill>
            </a:endParaRPr>
          </a:p>
          <a:p>
            <a:pPr>
              <a:lnSpc>
                <a:spcPct val="100000"/>
              </a:lnSpc>
              <a:spcBef>
                <a:spcPts val="600"/>
              </a:spcBef>
              <a:spcAft>
                <a:spcPts val="0"/>
              </a:spcAft>
            </a:pPr>
            <a:endParaRPr lang="en-GB" sz="1600" dirty="0">
              <a:solidFill>
                <a:schemeClr val="tx1">
                  <a:lumMod val="65000"/>
                  <a:lumOff val="35000"/>
                </a:schemeClr>
              </a:solidFill>
            </a:endParaRPr>
          </a:p>
          <a:p>
            <a:pPr>
              <a:lnSpc>
                <a:spcPct val="100000"/>
              </a:lnSpc>
              <a:spcBef>
                <a:spcPts val="600"/>
              </a:spcBef>
              <a:spcAft>
                <a:spcPts val="0"/>
              </a:spcAft>
            </a:pPr>
            <a:endParaRPr lang="en-GB" sz="1600" dirty="0">
              <a:solidFill>
                <a:srgbClr val="FF0000"/>
              </a:solidFill>
            </a:endParaRPr>
          </a:p>
          <a:p>
            <a:pPr>
              <a:lnSpc>
                <a:spcPct val="100000"/>
              </a:lnSpc>
              <a:spcBef>
                <a:spcPts val="600"/>
              </a:spcBef>
              <a:spcAft>
                <a:spcPts val="0"/>
              </a:spcAft>
            </a:pPr>
            <a:endParaRPr lang="en-GB" sz="1600" dirty="0">
              <a:solidFill>
                <a:schemeClr val="tx1">
                  <a:lumMod val="65000"/>
                  <a:lumOff val="35000"/>
                </a:schemeClr>
              </a:solidFill>
            </a:endParaRPr>
          </a:p>
          <a:p>
            <a:pPr>
              <a:lnSpc>
                <a:spcPct val="100000"/>
              </a:lnSpc>
              <a:spcBef>
                <a:spcPts val="600"/>
              </a:spcBef>
              <a:spcAft>
                <a:spcPts val="0"/>
              </a:spcAft>
            </a:pPr>
            <a:endParaRPr lang="en-GB" sz="1600" b="1" dirty="0">
              <a:solidFill>
                <a:schemeClr val="tx1">
                  <a:lumMod val="65000"/>
                  <a:lumOff val="35000"/>
                </a:schemeClr>
              </a:solidFill>
            </a:endParaRPr>
          </a:p>
          <a:p>
            <a:pPr>
              <a:lnSpc>
                <a:spcPct val="100000"/>
              </a:lnSpc>
              <a:spcBef>
                <a:spcPts val="600"/>
              </a:spcBef>
              <a:spcAft>
                <a:spcPts val="0"/>
              </a:spcAft>
            </a:pPr>
            <a:endParaRPr lang="en-US" sz="1600" dirty="0">
              <a:solidFill>
                <a:schemeClr val="tx1">
                  <a:lumMod val="65000"/>
                  <a:lumOff val="35000"/>
                </a:schemeClr>
              </a:solidFill>
            </a:endParaRPr>
          </a:p>
          <a:p>
            <a:pPr>
              <a:lnSpc>
                <a:spcPct val="100000"/>
              </a:lnSpc>
              <a:spcBef>
                <a:spcPts val="600"/>
              </a:spcBef>
              <a:spcAft>
                <a:spcPts val="0"/>
              </a:spcAft>
            </a:pPr>
            <a:endParaRPr lang="en-US" sz="1600" dirty="0">
              <a:solidFill>
                <a:schemeClr val="tx1">
                  <a:lumMod val="65000"/>
                  <a:lumOff val="35000"/>
                </a:schemeClr>
              </a:solidFill>
            </a:endParaRPr>
          </a:p>
          <a:p>
            <a:pPr marL="0" indent="0">
              <a:lnSpc>
                <a:spcPct val="100000"/>
              </a:lnSpc>
              <a:spcBef>
                <a:spcPts val="600"/>
              </a:spcBef>
              <a:spcAft>
                <a:spcPts val="0"/>
              </a:spcAft>
              <a:buNone/>
            </a:pPr>
            <a:br>
              <a:rPr lang="en-US" sz="1600" b="1" dirty="0">
                <a:solidFill>
                  <a:schemeClr val="tx1">
                    <a:lumMod val="65000"/>
                    <a:lumOff val="35000"/>
                  </a:schemeClr>
                </a:solidFill>
              </a:rPr>
            </a:br>
            <a:endParaRPr lang="en-US" sz="1600" dirty="0">
              <a:solidFill>
                <a:schemeClr val="tx1">
                  <a:lumMod val="65000"/>
                  <a:lumOff val="35000"/>
                </a:schemeClr>
              </a:solidFill>
            </a:endParaRPr>
          </a:p>
          <a:p>
            <a:pPr marL="0" indent="0">
              <a:lnSpc>
                <a:spcPct val="100000"/>
              </a:lnSpc>
              <a:spcBef>
                <a:spcPts val="600"/>
              </a:spcBef>
              <a:spcAft>
                <a:spcPts val="0"/>
              </a:spcAft>
              <a:buNone/>
            </a:pPr>
            <a:endParaRPr lang="en-US" sz="1600" dirty="0">
              <a:solidFill>
                <a:schemeClr val="tx1">
                  <a:lumMod val="65000"/>
                  <a:lumOff val="35000"/>
                </a:schemeClr>
              </a:solidFill>
            </a:endParaRPr>
          </a:p>
        </p:txBody>
      </p:sp>
      <p:sp>
        <p:nvSpPr>
          <p:cNvPr id="9" name="TextBox 8">
            <a:extLst>
              <a:ext uri="{FF2B5EF4-FFF2-40B4-BE49-F238E27FC236}">
                <a16:creationId xmlns:a16="http://schemas.microsoft.com/office/drawing/2014/main" id="{8AF22CC5-5EDC-4A5A-940E-C0791557ECFA}"/>
              </a:ext>
            </a:extLst>
          </p:cNvPr>
          <p:cNvSpPr txBox="1"/>
          <p:nvPr/>
        </p:nvSpPr>
        <p:spPr>
          <a:xfrm>
            <a:off x="5949725" y="5957404"/>
            <a:ext cx="6096000" cy="307777"/>
          </a:xfrm>
          <a:prstGeom prst="rect">
            <a:avLst/>
          </a:prstGeom>
          <a:noFill/>
        </p:spPr>
        <p:txBody>
          <a:bodyPr wrap="square">
            <a:spAutoFit/>
          </a:bodyPr>
          <a:lstStyle/>
          <a:p>
            <a:r>
              <a:rPr lang="en-GB" sz="1400" dirty="0">
                <a:hlinkClick r:id="rId3"/>
              </a:rPr>
              <a:t>https://www.amfori.org/sites/default/files/Labour%20Code%20-%20amfori.pdf</a:t>
            </a:r>
            <a:r>
              <a:rPr lang="en-GB" sz="1400" dirty="0"/>
              <a:t> </a:t>
            </a:r>
          </a:p>
        </p:txBody>
      </p:sp>
    </p:spTree>
    <p:extLst>
      <p:ext uri="{BB962C8B-B14F-4D97-AF65-F5344CB8AC3E}">
        <p14:creationId xmlns:p14="http://schemas.microsoft.com/office/powerpoint/2010/main" val="32849475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23439C4-3476-43FE-AEBF-F790A9B26A51}"/>
              </a:ext>
            </a:extLst>
          </p:cNvPr>
          <p:cNvSpPr txBox="1">
            <a:spLocks/>
          </p:cNvSpPr>
          <p:nvPr/>
        </p:nvSpPr>
        <p:spPr>
          <a:xfrm>
            <a:off x="4673600" y="6498046"/>
            <a:ext cx="2844800" cy="365125"/>
          </a:xfrm>
          <a:prstGeom prst="rect">
            <a:avLst/>
          </a:prstGeom>
        </p:spPr>
        <p:txBody>
          <a:bodyPr lIns="121824" tIns="60907" rIns="121824" bIns="60907"/>
          <a:lstStyle>
            <a:defPPr>
              <a:defRPr lang="en-US"/>
            </a:defPPr>
            <a:lvl1pPr marL="0" algn="l" defTabSz="456836" rtl="0" eaLnBrk="1" fontAlgn="auto" latinLnBrk="0" hangingPunct="1">
              <a:spcBef>
                <a:spcPts val="0"/>
              </a:spcBef>
              <a:spcAft>
                <a:spcPts val="0"/>
              </a:spcAft>
              <a:defRPr sz="1800" kern="1200">
                <a:solidFill>
                  <a:srgbClr val="0C539F"/>
                </a:solidFill>
                <a:latin typeface="Calibri"/>
                <a:ea typeface="+mn-ea"/>
                <a:cs typeface="+mn-cs"/>
              </a:defRPr>
            </a:lvl1pPr>
            <a:lvl2pPr marL="456794" algn="l" defTabSz="913588" rtl="0" eaLnBrk="1" latinLnBrk="0" hangingPunct="1">
              <a:defRPr sz="1800" kern="1200">
                <a:solidFill>
                  <a:schemeClr val="tx1"/>
                </a:solidFill>
                <a:latin typeface="+mn-lt"/>
                <a:ea typeface="+mn-ea"/>
                <a:cs typeface="+mn-cs"/>
              </a:defRPr>
            </a:lvl2pPr>
            <a:lvl3pPr marL="913588" algn="l" defTabSz="913588" rtl="0" eaLnBrk="1" latinLnBrk="0" hangingPunct="1">
              <a:defRPr sz="1800" kern="1200">
                <a:solidFill>
                  <a:schemeClr val="tx1"/>
                </a:solidFill>
                <a:latin typeface="+mn-lt"/>
                <a:ea typeface="+mn-ea"/>
                <a:cs typeface="+mn-cs"/>
              </a:defRPr>
            </a:lvl3pPr>
            <a:lvl4pPr marL="1370382" algn="l" defTabSz="913588" rtl="0" eaLnBrk="1" latinLnBrk="0" hangingPunct="1">
              <a:defRPr sz="1800" kern="1200">
                <a:solidFill>
                  <a:schemeClr val="tx1"/>
                </a:solidFill>
                <a:latin typeface="+mn-lt"/>
                <a:ea typeface="+mn-ea"/>
                <a:cs typeface="+mn-cs"/>
              </a:defRPr>
            </a:lvl4pPr>
            <a:lvl5pPr marL="1827176" algn="l" defTabSz="913588" rtl="0" eaLnBrk="1" latinLnBrk="0" hangingPunct="1">
              <a:defRPr sz="1800" kern="1200">
                <a:solidFill>
                  <a:schemeClr val="tx1"/>
                </a:solidFill>
                <a:latin typeface="+mn-lt"/>
                <a:ea typeface="+mn-ea"/>
                <a:cs typeface="+mn-cs"/>
              </a:defRPr>
            </a:lvl5pPr>
            <a:lvl6pPr marL="2283969" algn="l" defTabSz="913588" rtl="0" eaLnBrk="1" latinLnBrk="0" hangingPunct="1">
              <a:defRPr sz="1800" kern="1200">
                <a:solidFill>
                  <a:schemeClr val="tx1"/>
                </a:solidFill>
                <a:latin typeface="+mn-lt"/>
                <a:ea typeface="+mn-ea"/>
                <a:cs typeface="+mn-cs"/>
              </a:defRPr>
            </a:lvl6pPr>
            <a:lvl7pPr marL="2740766" algn="l" defTabSz="913588" rtl="0" eaLnBrk="1" latinLnBrk="0" hangingPunct="1">
              <a:defRPr sz="1800" kern="1200">
                <a:solidFill>
                  <a:schemeClr val="tx1"/>
                </a:solidFill>
                <a:latin typeface="+mn-lt"/>
                <a:ea typeface="+mn-ea"/>
                <a:cs typeface="+mn-cs"/>
              </a:defRPr>
            </a:lvl7pPr>
            <a:lvl8pPr marL="3197558" algn="l" defTabSz="913588" rtl="0" eaLnBrk="1" latinLnBrk="0" hangingPunct="1">
              <a:defRPr sz="1800" kern="1200">
                <a:solidFill>
                  <a:schemeClr val="tx1"/>
                </a:solidFill>
                <a:latin typeface="+mn-lt"/>
                <a:ea typeface="+mn-ea"/>
                <a:cs typeface="+mn-cs"/>
              </a:defRPr>
            </a:lvl8pPr>
            <a:lvl9pPr marL="3654350" algn="l" defTabSz="913588" rtl="0" eaLnBrk="1" latinLnBrk="0" hangingPunct="1">
              <a:defRPr sz="1800" kern="1200">
                <a:solidFill>
                  <a:schemeClr val="tx1"/>
                </a:solidFill>
                <a:latin typeface="+mn-lt"/>
                <a:ea typeface="+mn-ea"/>
                <a:cs typeface="+mn-cs"/>
              </a:defRPr>
            </a:lvl9pPr>
          </a:lstStyle>
          <a:p>
            <a:pPr algn="ctr">
              <a:defRPr/>
            </a:pPr>
            <a:fld id="{5543C5C4-C22C-4FD2-8E28-BC5C90548709}" type="slidenum">
              <a:rPr lang="en-US" sz="1400"/>
              <a:pPr algn="ctr">
                <a:defRPr/>
              </a:pPr>
              <a:t>6</a:t>
            </a:fld>
            <a:endParaRPr lang="en-US" sz="1400" dirty="0"/>
          </a:p>
        </p:txBody>
      </p:sp>
      <p:sp>
        <p:nvSpPr>
          <p:cNvPr id="5" name="Content Placeholder 1">
            <a:extLst>
              <a:ext uri="{FF2B5EF4-FFF2-40B4-BE49-F238E27FC236}">
                <a16:creationId xmlns:a16="http://schemas.microsoft.com/office/drawing/2014/main" id="{509AFD8A-2807-448F-9BA5-6EF7ADFA3579}"/>
              </a:ext>
            </a:extLst>
          </p:cNvPr>
          <p:cNvSpPr txBox="1">
            <a:spLocks/>
          </p:cNvSpPr>
          <p:nvPr/>
        </p:nvSpPr>
        <p:spPr>
          <a:xfrm>
            <a:off x="3723401" y="3997014"/>
            <a:ext cx="5602021" cy="35855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rgbClr val="558ED5"/>
                </a:solidFill>
                <a:latin typeface="Tesco" panose="020B0603040202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spcBef>
                <a:spcPts val="600"/>
              </a:spcBef>
              <a:spcAft>
                <a:spcPts val="600"/>
              </a:spcAft>
              <a:buFont typeface="+mj-lt"/>
              <a:buAutoNum type="arabicPeriod"/>
            </a:pPr>
            <a:endParaRPr lang="en-US" sz="2000" dirty="0">
              <a:solidFill>
                <a:schemeClr val="bg1">
                  <a:lumMod val="50000"/>
                </a:schemeClr>
              </a:solidFill>
              <a:latin typeface="+mn-lt"/>
            </a:endParaRPr>
          </a:p>
        </p:txBody>
      </p:sp>
      <p:sp>
        <p:nvSpPr>
          <p:cNvPr id="4" name="Title 3">
            <a:extLst>
              <a:ext uri="{FF2B5EF4-FFF2-40B4-BE49-F238E27FC236}">
                <a16:creationId xmlns:a16="http://schemas.microsoft.com/office/drawing/2014/main" id="{35538870-1D8E-470E-AFD6-19F9F3D96FE9}"/>
              </a:ext>
            </a:extLst>
          </p:cNvPr>
          <p:cNvSpPr>
            <a:spLocks noGrp="1"/>
          </p:cNvSpPr>
          <p:nvPr>
            <p:ph type="title"/>
          </p:nvPr>
        </p:nvSpPr>
        <p:spPr/>
        <p:txBody>
          <a:bodyPr/>
          <a:lstStyle/>
          <a:p>
            <a:r>
              <a:rPr lang="en-GB" dirty="0"/>
              <a:t>India – emerging risks &amp; implications</a:t>
            </a:r>
          </a:p>
        </p:txBody>
      </p:sp>
      <p:sp>
        <p:nvSpPr>
          <p:cNvPr id="7" name="Content Placeholder 1">
            <a:extLst>
              <a:ext uri="{FF2B5EF4-FFF2-40B4-BE49-F238E27FC236}">
                <a16:creationId xmlns:a16="http://schemas.microsoft.com/office/drawing/2014/main" id="{B2443EB8-C1F6-43C5-B81F-A7900FBD0B14}"/>
              </a:ext>
            </a:extLst>
          </p:cNvPr>
          <p:cNvSpPr txBox="1">
            <a:spLocks/>
          </p:cNvSpPr>
          <p:nvPr/>
        </p:nvSpPr>
        <p:spPr>
          <a:xfrm>
            <a:off x="487200" y="1600794"/>
            <a:ext cx="5788340" cy="4304706"/>
          </a:xfrm>
          <a:prstGeom prst="rect">
            <a:avLst/>
          </a:prstGeom>
        </p:spPr>
        <p:txBody>
          <a:bodyPr vert="horz" lIns="91440" tIns="45720" rIns="91440" bIns="45720" rtlCol="0">
            <a:noAutofit/>
          </a:bodyPr>
          <a:lstStyle>
            <a:defPPr>
              <a:defRPr lang="en-US"/>
            </a:defPPr>
            <a:lvl1pPr marL="228600" indent="-228600">
              <a:lnSpc>
                <a:spcPct val="90000"/>
              </a:lnSpc>
              <a:spcBef>
                <a:spcPts val="1200"/>
              </a:spcBef>
              <a:spcAft>
                <a:spcPts val="600"/>
              </a:spcAft>
              <a:buFont typeface="Arial" panose="020B0604020202020204" pitchFamily="34" charset="0"/>
              <a:buChar char="•"/>
              <a:defRPr sz="2000">
                <a:solidFill>
                  <a:schemeClr val="bg1">
                    <a:lumMod val="50000"/>
                  </a:schemeClr>
                </a:solidFill>
              </a:defRPr>
            </a:lvl1pPr>
            <a:lvl2pPr marL="6858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2pPr>
            <a:lvl3pPr marL="11430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3pPr>
            <a:lvl4pPr marL="16002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4pPr>
            <a:lvl5pPr marL="20574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nSpc>
                <a:spcPct val="100000"/>
              </a:lnSpc>
              <a:spcBef>
                <a:spcPts val="600"/>
              </a:spcBef>
              <a:spcAft>
                <a:spcPts val="0"/>
              </a:spcAft>
              <a:buNone/>
            </a:pPr>
            <a:r>
              <a:rPr lang="en-GB" sz="1600" b="1" u="sng" dirty="0">
                <a:solidFill>
                  <a:schemeClr val="tx1">
                    <a:lumMod val="65000"/>
                    <a:lumOff val="35000"/>
                  </a:schemeClr>
                </a:solidFill>
              </a:rPr>
              <a:t>Emerging risks</a:t>
            </a:r>
          </a:p>
          <a:p>
            <a:pPr>
              <a:lnSpc>
                <a:spcPct val="100000"/>
              </a:lnSpc>
              <a:spcBef>
                <a:spcPts val="600"/>
              </a:spcBef>
              <a:spcAft>
                <a:spcPts val="0"/>
              </a:spcAft>
            </a:pPr>
            <a:r>
              <a:rPr lang="en-GB" sz="1600" b="1" dirty="0">
                <a:solidFill>
                  <a:schemeClr val="tx1">
                    <a:lumMod val="65000"/>
                    <a:lumOff val="35000"/>
                  </a:schemeClr>
                </a:solidFill>
              </a:rPr>
              <a:t>Agricultural law changes </a:t>
            </a:r>
            <a:r>
              <a:rPr lang="en-GB" sz="1600" dirty="0">
                <a:solidFill>
                  <a:schemeClr val="tx1">
                    <a:lumMod val="65000"/>
                    <a:lumOff val="35000"/>
                  </a:schemeClr>
                </a:solidFill>
              </a:rPr>
              <a:t>– strikes still going on about the </a:t>
            </a:r>
            <a:r>
              <a:rPr lang="en-GB" sz="1600" dirty="0">
                <a:solidFill>
                  <a:schemeClr val="tx1">
                    <a:lumMod val="65000"/>
                    <a:lumOff val="35000"/>
                  </a:schemeClr>
                </a:solidFill>
                <a:hlinkClick r:id="rId3"/>
              </a:rPr>
              <a:t>Farm Reform Bills</a:t>
            </a:r>
            <a:r>
              <a:rPr lang="en-GB" sz="1600" dirty="0">
                <a:solidFill>
                  <a:schemeClr val="tx1">
                    <a:lumMod val="65000"/>
                    <a:lumOff val="35000"/>
                  </a:schemeClr>
                </a:solidFill>
              </a:rPr>
              <a:t> – intended to break monopoly of government and deregulate wholesale trading, provide legal framework for farmers to enter into contracts and dispute mechanism. Impact: </a:t>
            </a:r>
          </a:p>
          <a:p>
            <a:pPr marL="450850" lvl="1" indent="-276225">
              <a:lnSpc>
                <a:spcPct val="100000"/>
              </a:lnSpc>
              <a:spcBef>
                <a:spcPts val="600"/>
              </a:spcBef>
            </a:pPr>
            <a:r>
              <a:rPr lang="en-GB" sz="1600" dirty="0">
                <a:solidFill>
                  <a:schemeClr val="tx1">
                    <a:lumMod val="65000"/>
                    <a:lumOff val="35000"/>
                  </a:schemeClr>
                </a:solidFill>
              </a:rPr>
              <a:t>Middlemen will be affected</a:t>
            </a:r>
          </a:p>
          <a:p>
            <a:pPr marL="450850" lvl="1" indent="-276225">
              <a:lnSpc>
                <a:spcPct val="100000"/>
              </a:lnSpc>
              <a:spcBef>
                <a:spcPts val="600"/>
              </a:spcBef>
            </a:pPr>
            <a:r>
              <a:rPr lang="en-GB" sz="1600" dirty="0">
                <a:solidFill>
                  <a:schemeClr val="tx1">
                    <a:lumMod val="65000"/>
                    <a:lumOff val="35000"/>
                  </a:schemeClr>
                </a:solidFill>
              </a:rPr>
              <a:t>Farmers fear it will remove minimum support that’s existed since 1967</a:t>
            </a:r>
          </a:p>
          <a:p>
            <a:pPr marL="450850" lvl="1" indent="-276225">
              <a:lnSpc>
                <a:spcPct val="100000"/>
              </a:lnSpc>
              <a:spcBef>
                <a:spcPts val="600"/>
              </a:spcBef>
            </a:pPr>
            <a:r>
              <a:rPr lang="en-GB" sz="1600" dirty="0">
                <a:solidFill>
                  <a:schemeClr val="tx1">
                    <a:lumMod val="65000"/>
                    <a:lumOff val="35000"/>
                  </a:schemeClr>
                </a:solidFill>
              </a:rPr>
              <a:t>Farmers fear lack of bargaining power with private companies</a:t>
            </a:r>
          </a:p>
          <a:p>
            <a:pPr marL="450850" lvl="1" indent="-276225">
              <a:lnSpc>
                <a:spcPct val="100000"/>
              </a:lnSpc>
              <a:spcBef>
                <a:spcPts val="600"/>
              </a:spcBef>
            </a:pPr>
            <a:r>
              <a:rPr lang="en-GB" sz="1600" dirty="0">
                <a:solidFill>
                  <a:schemeClr val="tx1">
                    <a:lumMod val="65000"/>
                    <a:lumOff val="35000"/>
                  </a:schemeClr>
                </a:solidFill>
              </a:rPr>
              <a:t>No grievance mechanism for farmers</a:t>
            </a:r>
          </a:p>
          <a:p>
            <a:pPr>
              <a:lnSpc>
                <a:spcPct val="100000"/>
              </a:lnSpc>
              <a:spcBef>
                <a:spcPts val="600"/>
              </a:spcBef>
              <a:spcAft>
                <a:spcPts val="0"/>
              </a:spcAft>
            </a:pPr>
            <a:r>
              <a:rPr lang="en-GB" sz="1600" b="1" dirty="0">
                <a:solidFill>
                  <a:schemeClr val="tx1">
                    <a:lumMod val="65000"/>
                    <a:lumOff val="35000"/>
                  </a:schemeClr>
                </a:solidFill>
              </a:rPr>
              <a:t>“Partly Free” – </a:t>
            </a:r>
            <a:r>
              <a:rPr lang="en-GB" sz="1600" dirty="0">
                <a:solidFill>
                  <a:schemeClr val="tx1">
                    <a:lumMod val="65000"/>
                    <a:lumOff val="35000"/>
                  </a:schemeClr>
                </a:solidFill>
              </a:rPr>
              <a:t>India’s status declined from Free to Partly Free in the </a:t>
            </a:r>
            <a:r>
              <a:rPr lang="en-GB" sz="1600" dirty="0">
                <a:solidFill>
                  <a:schemeClr val="tx1">
                    <a:lumMod val="65000"/>
                    <a:lumOff val="35000"/>
                  </a:schemeClr>
                </a:solidFill>
                <a:hlinkClick r:id="rId4"/>
              </a:rPr>
              <a:t>2021 Freedom in World index</a:t>
            </a:r>
            <a:r>
              <a:rPr lang="en-GB" sz="1600" dirty="0">
                <a:solidFill>
                  <a:schemeClr val="tx1">
                    <a:lumMod val="65000"/>
                    <a:lumOff val="35000"/>
                  </a:schemeClr>
                </a:solidFill>
              </a:rPr>
              <a:t> due to anti-Muslim activities, pressure on human rights organisations, attacks on press freedoms and restrictions on migrant worker during Covid</a:t>
            </a:r>
          </a:p>
          <a:p>
            <a:pPr>
              <a:lnSpc>
                <a:spcPct val="100000"/>
              </a:lnSpc>
              <a:spcBef>
                <a:spcPts val="600"/>
              </a:spcBef>
              <a:spcAft>
                <a:spcPts val="0"/>
              </a:spcAft>
            </a:pPr>
            <a:r>
              <a:rPr lang="en-GB" sz="1600" dirty="0">
                <a:solidFill>
                  <a:schemeClr val="tx1">
                    <a:lumMod val="65000"/>
                    <a:lumOff val="35000"/>
                  </a:schemeClr>
                </a:solidFill>
                <a:hlinkClick r:id="rId5"/>
              </a:rPr>
              <a:t>Gender-based violence and harassment widespread</a:t>
            </a:r>
            <a:endParaRPr lang="en-GB" sz="1600" dirty="0">
              <a:solidFill>
                <a:schemeClr val="tx1">
                  <a:lumMod val="65000"/>
                  <a:lumOff val="35000"/>
                </a:schemeClr>
              </a:solidFill>
            </a:endParaRPr>
          </a:p>
          <a:p>
            <a:pPr>
              <a:lnSpc>
                <a:spcPct val="100000"/>
              </a:lnSpc>
              <a:spcBef>
                <a:spcPts val="600"/>
              </a:spcBef>
              <a:spcAft>
                <a:spcPts val="0"/>
              </a:spcAft>
            </a:pPr>
            <a:endParaRPr lang="en-US" sz="1600" dirty="0">
              <a:solidFill>
                <a:schemeClr val="tx1">
                  <a:lumMod val="65000"/>
                  <a:lumOff val="35000"/>
                </a:schemeClr>
              </a:solidFill>
            </a:endParaRPr>
          </a:p>
          <a:p>
            <a:pPr>
              <a:lnSpc>
                <a:spcPct val="100000"/>
              </a:lnSpc>
              <a:spcBef>
                <a:spcPts val="600"/>
              </a:spcBef>
              <a:spcAft>
                <a:spcPts val="0"/>
              </a:spcAft>
            </a:pPr>
            <a:endParaRPr lang="en-US" sz="1600" dirty="0">
              <a:solidFill>
                <a:schemeClr val="tx1">
                  <a:lumMod val="65000"/>
                  <a:lumOff val="35000"/>
                </a:schemeClr>
              </a:solidFill>
            </a:endParaRPr>
          </a:p>
          <a:p>
            <a:pPr marL="0" indent="0">
              <a:lnSpc>
                <a:spcPct val="100000"/>
              </a:lnSpc>
              <a:spcBef>
                <a:spcPts val="600"/>
              </a:spcBef>
              <a:spcAft>
                <a:spcPts val="0"/>
              </a:spcAft>
              <a:buNone/>
            </a:pPr>
            <a:br>
              <a:rPr lang="en-US" sz="1600" b="1" dirty="0">
                <a:solidFill>
                  <a:schemeClr val="tx1">
                    <a:lumMod val="65000"/>
                    <a:lumOff val="35000"/>
                  </a:schemeClr>
                </a:solidFill>
              </a:rPr>
            </a:br>
            <a:endParaRPr lang="en-US" sz="1600" dirty="0">
              <a:solidFill>
                <a:schemeClr val="tx1">
                  <a:lumMod val="65000"/>
                  <a:lumOff val="35000"/>
                </a:schemeClr>
              </a:solidFill>
            </a:endParaRPr>
          </a:p>
          <a:p>
            <a:pPr marL="0" indent="0">
              <a:lnSpc>
                <a:spcPct val="100000"/>
              </a:lnSpc>
              <a:spcBef>
                <a:spcPts val="600"/>
              </a:spcBef>
              <a:spcAft>
                <a:spcPts val="0"/>
              </a:spcAft>
              <a:buNone/>
            </a:pPr>
            <a:endParaRPr lang="en-US" sz="1600" dirty="0">
              <a:solidFill>
                <a:schemeClr val="tx1">
                  <a:lumMod val="65000"/>
                  <a:lumOff val="35000"/>
                </a:schemeClr>
              </a:solidFill>
            </a:endParaRPr>
          </a:p>
        </p:txBody>
      </p:sp>
      <p:sp>
        <p:nvSpPr>
          <p:cNvPr id="8" name="Content Placeholder 1">
            <a:extLst>
              <a:ext uri="{FF2B5EF4-FFF2-40B4-BE49-F238E27FC236}">
                <a16:creationId xmlns:a16="http://schemas.microsoft.com/office/drawing/2014/main" id="{0574548D-CF43-4BA6-A8C6-CB63C96D2B02}"/>
              </a:ext>
            </a:extLst>
          </p:cNvPr>
          <p:cNvSpPr txBox="1">
            <a:spLocks/>
          </p:cNvSpPr>
          <p:nvPr/>
        </p:nvSpPr>
        <p:spPr>
          <a:xfrm>
            <a:off x="6450904" y="1600794"/>
            <a:ext cx="5253415" cy="4304706"/>
          </a:xfrm>
          <a:prstGeom prst="rect">
            <a:avLst/>
          </a:prstGeom>
        </p:spPr>
        <p:txBody>
          <a:bodyPr vert="horz" lIns="91440" tIns="45720" rIns="91440" bIns="45720" rtlCol="0">
            <a:noAutofit/>
          </a:bodyPr>
          <a:lstStyle>
            <a:defPPr>
              <a:defRPr lang="en-US"/>
            </a:defPPr>
            <a:lvl1pPr marL="228600" indent="-228600">
              <a:lnSpc>
                <a:spcPct val="90000"/>
              </a:lnSpc>
              <a:spcBef>
                <a:spcPts val="1200"/>
              </a:spcBef>
              <a:spcAft>
                <a:spcPts val="600"/>
              </a:spcAft>
              <a:buFont typeface="Arial" panose="020B0604020202020204" pitchFamily="34" charset="0"/>
              <a:buChar char="•"/>
              <a:defRPr sz="2000">
                <a:solidFill>
                  <a:schemeClr val="bg1">
                    <a:lumMod val="50000"/>
                  </a:schemeClr>
                </a:solidFill>
              </a:defRPr>
            </a:lvl1pPr>
            <a:lvl2pPr marL="6858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2pPr>
            <a:lvl3pPr marL="11430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3pPr>
            <a:lvl4pPr marL="16002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4pPr>
            <a:lvl5pPr marL="20574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nSpc>
                <a:spcPct val="100000"/>
              </a:lnSpc>
              <a:spcBef>
                <a:spcPts val="600"/>
              </a:spcBef>
              <a:buNone/>
            </a:pPr>
            <a:r>
              <a:rPr lang="en-GB" sz="1600" b="1" u="sng" dirty="0">
                <a:solidFill>
                  <a:schemeClr val="tx1">
                    <a:lumMod val="65000"/>
                    <a:lumOff val="35000"/>
                  </a:schemeClr>
                </a:solidFill>
              </a:rPr>
              <a:t>Implications</a:t>
            </a:r>
          </a:p>
          <a:p>
            <a:pPr>
              <a:lnSpc>
                <a:spcPct val="100000"/>
              </a:lnSpc>
              <a:spcBef>
                <a:spcPts val="600"/>
              </a:spcBef>
            </a:pPr>
            <a:r>
              <a:rPr lang="en-GB" sz="1600" dirty="0">
                <a:solidFill>
                  <a:schemeClr val="tx1">
                    <a:lumMod val="65000"/>
                    <a:lumOff val="35000"/>
                  </a:schemeClr>
                </a:solidFill>
                <a:hlinkClick r:id="rId6"/>
              </a:rPr>
              <a:t>Potential for farmers’ income to be reduced – farmer suicides already high in India </a:t>
            </a:r>
            <a:endParaRPr lang="en-GB" sz="1600" dirty="0">
              <a:solidFill>
                <a:schemeClr val="tx1">
                  <a:lumMod val="65000"/>
                  <a:lumOff val="35000"/>
                </a:schemeClr>
              </a:solidFill>
            </a:endParaRPr>
          </a:p>
          <a:p>
            <a:pPr>
              <a:lnSpc>
                <a:spcPct val="100000"/>
              </a:lnSpc>
              <a:spcBef>
                <a:spcPts val="600"/>
              </a:spcBef>
            </a:pPr>
            <a:r>
              <a:rPr lang="en-GB" sz="1600" dirty="0">
                <a:solidFill>
                  <a:schemeClr val="tx1">
                    <a:lumMod val="65000"/>
                    <a:lumOff val="35000"/>
                  </a:schemeClr>
                </a:solidFill>
              </a:rPr>
              <a:t>Small farmers could be pushed out of production – small farmers disadvantaged by current scheme</a:t>
            </a:r>
          </a:p>
          <a:p>
            <a:pPr>
              <a:lnSpc>
                <a:spcPct val="100000"/>
              </a:lnSpc>
              <a:spcBef>
                <a:spcPts val="600"/>
              </a:spcBef>
            </a:pPr>
            <a:r>
              <a:rPr lang="en-GB" sz="1600" dirty="0">
                <a:solidFill>
                  <a:schemeClr val="tx1">
                    <a:lumMod val="65000"/>
                    <a:lumOff val="35000"/>
                  </a:schemeClr>
                </a:solidFill>
              </a:rPr>
              <a:t>Impact on workers on small farms – loss of employment/ instability of employment</a:t>
            </a:r>
          </a:p>
          <a:p>
            <a:pPr>
              <a:lnSpc>
                <a:spcPct val="100000"/>
              </a:lnSpc>
              <a:spcBef>
                <a:spcPts val="600"/>
              </a:spcBef>
            </a:pPr>
            <a:r>
              <a:rPr lang="en-GB" sz="1600" dirty="0">
                <a:solidFill>
                  <a:schemeClr val="tx1">
                    <a:lumMod val="65000"/>
                    <a:lumOff val="35000"/>
                  </a:schemeClr>
                </a:solidFill>
              </a:rPr>
              <a:t>Advantages - commercialisation of Indian agriculture leading to efficiencies and more job opportunities</a:t>
            </a:r>
          </a:p>
          <a:p>
            <a:pPr>
              <a:lnSpc>
                <a:spcPct val="100000"/>
              </a:lnSpc>
              <a:spcBef>
                <a:spcPts val="600"/>
              </a:spcBef>
              <a:spcAft>
                <a:spcPts val="400"/>
              </a:spcAft>
            </a:pPr>
            <a:r>
              <a:rPr lang="en-GB" sz="1600" b="1" dirty="0">
                <a:solidFill>
                  <a:schemeClr val="tx1">
                    <a:lumMod val="65000"/>
                    <a:lumOff val="35000"/>
                  </a:schemeClr>
                </a:solidFill>
              </a:rPr>
              <a:t>What does this mean for members’ due diligence? At farm level?</a:t>
            </a:r>
          </a:p>
          <a:p>
            <a:pPr>
              <a:lnSpc>
                <a:spcPct val="100000"/>
              </a:lnSpc>
              <a:spcBef>
                <a:spcPts val="600"/>
              </a:spcBef>
              <a:spcAft>
                <a:spcPts val="400"/>
              </a:spcAft>
            </a:pPr>
            <a:r>
              <a:rPr lang="en-GB" sz="1600" b="1" dirty="0">
                <a:solidFill>
                  <a:schemeClr val="tx1">
                    <a:lumMod val="65000"/>
                    <a:lumOff val="35000"/>
                  </a:schemeClr>
                </a:solidFill>
              </a:rPr>
              <a:t>What does it mean for diversity on sites/ farms? </a:t>
            </a:r>
          </a:p>
          <a:p>
            <a:pPr>
              <a:lnSpc>
                <a:spcPct val="100000"/>
              </a:lnSpc>
              <a:spcBef>
                <a:spcPts val="600"/>
              </a:spcBef>
              <a:spcAft>
                <a:spcPts val="400"/>
              </a:spcAft>
            </a:pPr>
            <a:r>
              <a:rPr lang="en-GB" sz="1600" b="1" dirty="0">
                <a:solidFill>
                  <a:schemeClr val="tx1">
                    <a:lumMod val="65000"/>
                    <a:lumOff val="35000"/>
                  </a:schemeClr>
                </a:solidFill>
              </a:rPr>
              <a:t>Gender breakdown of workforce and audit findings on harassment and discrimination</a:t>
            </a:r>
          </a:p>
          <a:p>
            <a:pPr>
              <a:lnSpc>
                <a:spcPct val="100000"/>
              </a:lnSpc>
              <a:spcBef>
                <a:spcPts val="600"/>
              </a:spcBef>
            </a:pPr>
            <a:endParaRPr lang="en-GB" sz="1600" dirty="0">
              <a:solidFill>
                <a:schemeClr val="tx1">
                  <a:lumMod val="65000"/>
                  <a:lumOff val="35000"/>
                </a:schemeClr>
              </a:solidFill>
            </a:endParaRPr>
          </a:p>
          <a:p>
            <a:pPr>
              <a:lnSpc>
                <a:spcPct val="100000"/>
              </a:lnSpc>
              <a:spcBef>
                <a:spcPts val="600"/>
              </a:spcBef>
            </a:pPr>
            <a:endParaRPr lang="en-GB" sz="1600" dirty="0">
              <a:solidFill>
                <a:schemeClr val="tx1">
                  <a:lumMod val="65000"/>
                  <a:lumOff val="35000"/>
                </a:schemeClr>
              </a:solidFill>
            </a:endParaRPr>
          </a:p>
          <a:p>
            <a:pPr>
              <a:lnSpc>
                <a:spcPct val="100000"/>
              </a:lnSpc>
              <a:spcBef>
                <a:spcPts val="600"/>
              </a:spcBef>
            </a:pPr>
            <a:endParaRPr lang="en-GB" sz="1600" dirty="0">
              <a:solidFill>
                <a:srgbClr val="FF0000"/>
              </a:solidFill>
            </a:endParaRPr>
          </a:p>
          <a:p>
            <a:pPr>
              <a:lnSpc>
                <a:spcPct val="100000"/>
              </a:lnSpc>
              <a:spcBef>
                <a:spcPts val="600"/>
              </a:spcBef>
            </a:pPr>
            <a:endParaRPr lang="en-GB" sz="1600" dirty="0">
              <a:solidFill>
                <a:schemeClr val="tx1">
                  <a:lumMod val="65000"/>
                  <a:lumOff val="35000"/>
                </a:schemeClr>
              </a:solidFill>
            </a:endParaRPr>
          </a:p>
          <a:p>
            <a:pPr>
              <a:lnSpc>
                <a:spcPct val="100000"/>
              </a:lnSpc>
              <a:spcBef>
                <a:spcPts val="600"/>
              </a:spcBef>
            </a:pPr>
            <a:endParaRPr lang="en-GB" sz="1600" b="1" dirty="0">
              <a:solidFill>
                <a:schemeClr val="tx1">
                  <a:lumMod val="65000"/>
                  <a:lumOff val="35000"/>
                </a:schemeClr>
              </a:solidFill>
            </a:endParaRPr>
          </a:p>
          <a:p>
            <a:pPr>
              <a:lnSpc>
                <a:spcPct val="100000"/>
              </a:lnSpc>
              <a:spcBef>
                <a:spcPts val="600"/>
              </a:spcBef>
            </a:pPr>
            <a:endParaRPr lang="en-US" sz="1600" dirty="0">
              <a:solidFill>
                <a:schemeClr val="tx1">
                  <a:lumMod val="65000"/>
                  <a:lumOff val="35000"/>
                </a:schemeClr>
              </a:solidFill>
            </a:endParaRPr>
          </a:p>
          <a:p>
            <a:pPr>
              <a:lnSpc>
                <a:spcPct val="100000"/>
              </a:lnSpc>
              <a:spcBef>
                <a:spcPts val="600"/>
              </a:spcBef>
            </a:pPr>
            <a:endParaRPr lang="en-US" sz="1600" dirty="0">
              <a:solidFill>
                <a:schemeClr val="tx1">
                  <a:lumMod val="65000"/>
                  <a:lumOff val="35000"/>
                </a:schemeClr>
              </a:solidFill>
            </a:endParaRPr>
          </a:p>
          <a:p>
            <a:pPr marL="0" indent="0">
              <a:lnSpc>
                <a:spcPct val="100000"/>
              </a:lnSpc>
              <a:spcBef>
                <a:spcPts val="600"/>
              </a:spcBef>
              <a:buNone/>
            </a:pPr>
            <a:br>
              <a:rPr lang="en-US" sz="1600" b="1" dirty="0">
                <a:solidFill>
                  <a:schemeClr val="tx1">
                    <a:lumMod val="65000"/>
                    <a:lumOff val="35000"/>
                  </a:schemeClr>
                </a:solidFill>
              </a:rPr>
            </a:br>
            <a:endParaRPr lang="en-US" sz="1600" dirty="0">
              <a:solidFill>
                <a:schemeClr val="tx1">
                  <a:lumMod val="65000"/>
                  <a:lumOff val="35000"/>
                </a:schemeClr>
              </a:solidFill>
            </a:endParaRPr>
          </a:p>
          <a:p>
            <a:pPr marL="0" indent="0">
              <a:lnSpc>
                <a:spcPct val="100000"/>
              </a:lnSpc>
              <a:spcBef>
                <a:spcPts val="600"/>
              </a:spcBef>
              <a:buNone/>
            </a:pPr>
            <a:endParaRPr lang="en-US" sz="1600" dirty="0">
              <a:solidFill>
                <a:schemeClr val="tx1">
                  <a:lumMod val="65000"/>
                  <a:lumOff val="35000"/>
                </a:schemeClr>
              </a:solidFill>
            </a:endParaRPr>
          </a:p>
        </p:txBody>
      </p:sp>
    </p:spTree>
    <p:extLst>
      <p:ext uri="{BB962C8B-B14F-4D97-AF65-F5344CB8AC3E}">
        <p14:creationId xmlns:p14="http://schemas.microsoft.com/office/powerpoint/2010/main" val="10883456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23439C4-3476-43FE-AEBF-F790A9B26A51}"/>
              </a:ext>
            </a:extLst>
          </p:cNvPr>
          <p:cNvSpPr txBox="1">
            <a:spLocks/>
          </p:cNvSpPr>
          <p:nvPr/>
        </p:nvSpPr>
        <p:spPr>
          <a:xfrm>
            <a:off x="4673600" y="6498046"/>
            <a:ext cx="2844800" cy="365125"/>
          </a:xfrm>
          <a:prstGeom prst="rect">
            <a:avLst/>
          </a:prstGeom>
        </p:spPr>
        <p:txBody>
          <a:bodyPr lIns="121824" tIns="60907" rIns="121824" bIns="60907"/>
          <a:lstStyle>
            <a:defPPr>
              <a:defRPr lang="en-US"/>
            </a:defPPr>
            <a:lvl1pPr marL="0" algn="l" defTabSz="456836" rtl="0" eaLnBrk="1" fontAlgn="auto" latinLnBrk="0" hangingPunct="1">
              <a:spcBef>
                <a:spcPts val="0"/>
              </a:spcBef>
              <a:spcAft>
                <a:spcPts val="0"/>
              </a:spcAft>
              <a:defRPr sz="1800" kern="1200">
                <a:solidFill>
                  <a:srgbClr val="0C539F"/>
                </a:solidFill>
                <a:latin typeface="Calibri"/>
                <a:ea typeface="+mn-ea"/>
                <a:cs typeface="+mn-cs"/>
              </a:defRPr>
            </a:lvl1pPr>
            <a:lvl2pPr marL="456794" algn="l" defTabSz="913588" rtl="0" eaLnBrk="1" latinLnBrk="0" hangingPunct="1">
              <a:defRPr sz="1800" kern="1200">
                <a:solidFill>
                  <a:schemeClr val="tx1"/>
                </a:solidFill>
                <a:latin typeface="+mn-lt"/>
                <a:ea typeface="+mn-ea"/>
                <a:cs typeface="+mn-cs"/>
              </a:defRPr>
            </a:lvl2pPr>
            <a:lvl3pPr marL="913588" algn="l" defTabSz="913588" rtl="0" eaLnBrk="1" latinLnBrk="0" hangingPunct="1">
              <a:defRPr sz="1800" kern="1200">
                <a:solidFill>
                  <a:schemeClr val="tx1"/>
                </a:solidFill>
                <a:latin typeface="+mn-lt"/>
                <a:ea typeface="+mn-ea"/>
                <a:cs typeface="+mn-cs"/>
              </a:defRPr>
            </a:lvl3pPr>
            <a:lvl4pPr marL="1370382" algn="l" defTabSz="913588" rtl="0" eaLnBrk="1" latinLnBrk="0" hangingPunct="1">
              <a:defRPr sz="1800" kern="1200">
                <a:solidFill>
                  <a:schemeClr val="tx1"/>
                </a:solidFill>
                <a:latin typeface="+mn-lt"/>
                <a:ea typeface="+mn-ea"/>
                <a:cs typeface="+mn-cs"/>
              </a:defRPr>
            </a:lvl4pPr>
            <a:lvl5pPr marL="1827176" algn="l" defTabSz="913588" rtl="0" eaLnBrk="1" latinLnBrk="0" hangingPunct="1">
              <a:defRPr sz="1800" kern="1200">
                <a:solidFill>
                  <a:schemeClr val="tx1"/>
                </a:solidFill>
                <a:latin typeface="+mn-lt"/>
                <a:ea typeface="+mn-ea"/>
                <a:cs typeface="+mn-cs"/>
              </a:defRPr>
            </a:lvl5pPr>
            <a:lvl6pPr marL="2283969" algn="l" defTabSz="913588" rtl="0" eaLnBrk="1" latinLnBrk="0" hangingPunct="1">
              <a:defRPr sz="1800" kern="1200">
                <a:solidFill>
                  <a:schemeClr val="tx1"/>
                </a:solidFill>
                <a:latin typeface="+mn-lt"/>
                <a:ea typeface="+mn-ea"/>
                <a:cs typeface="+mn-cs"/>
              </a:defRPr>
            </a:lvl6pPr>
            <a:lvl7pPr marL="2740766" algn="l" defTabSz="913588" rtl="0" eaLnBrk="1" latinLnBrk="0" hangingPunct="1">
              <a:defRPr sz="1800" kern="1200">
                <a:solidFill>
                  <a:schemeClr val="tx1"/>
                </a:solidFill>
                <a:latin typeface="+mn-lt"/>
                <a:ea typeface="+mn-ea"/>
                <a:cs typeface="+mn-cs"/>
              </a:defRPr>
            </a:lvl7pPr>
            <a:lvl8pPr marL="3197558" algn="l" defTabSz="913588" rtl="0" eaLnBrk="1" latinLnBrk="0" hangingPunct="1">
              <a:defRPr sz="1800" kern="1200">
                <a:solidFill>
                  <a:schemeClr val="tx1"/>
                </a:solidFill>
                <a:latin typeface="+mn-lt"/>
                <a:ea typeface="+mn-ea"/>
                <a:cs typeface="+mn-cs"/>
              </a:defRPr>
            </a:lvl8pPr>
            <a:lvl9pPr marL="3654350" algn="l" defTabSz="913588" rtl="0" eaLnBrk="1" latinLnBrk="0" hangingPunct="1">
              <a:defRPr sz="1800" kern="1200">
                <a:solidFill>
                  <a:schemeClr val="tx1"/>
                </a:solidFill>
                <a:latin typeface="+mn-lt"/>
                <a:ea typeface="+mn-ea"/>
                <a:cs typeface="+mn-cs"/>
              </a:defRPr>
            </a:lvl9pPr>
          </a:lstStyle>
          <a:p>
            <a:pPr algn="ctr">
              <a:defRPr/>
            </a:pPr>
            <a:fld id="{5543C5C4-C22C-4FD2-8E28-BC5C90548709}" type="slidenum">
              <a:rPr lang="en-US" sz="1400"/>
              <a:pPr algn="ctr">
                <a:defRPr/>
              </a:pPr>
              <a:t>7</a:t>
            </a:fld>
            <a:endParaRPr lang="en-US" sz="1400" dirty="0"/>
          </a:p>
        </p:txBody>
      </p:sp>
      <p:sp>
        <p:nvSpPr>
          <p:cNvPr id="5" name="Content Placeholder 1">
            <a:extLst>
              <a:ext uri="{FF2B5EF4-FFF2-40B4-BE49-F238E27FC236}">
                <a16:creationId xmlns:a16="http://schemas.microsoft.com/office/drawing/2014/main" id="{509AFD8A-2807-448F-9BA5-6EF7ADFA3579}"/>
              </a:ext>
            </a:extLst>
          </p:cNvPr>
          <p:cNvSpPr txBox="1">
            <a:spLocks/>
          </p:cNvSpPr>
          <p:nvPr/>
        </p:nvSpPr>
        <p:spPr>
          <a:xfrm>
            <a:off x="3723401" y="3997014"/>
            <a:ext cx="5602021" cy="35855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rgbClr val="558ED5"/>
                </a:solidFill>
                <a:latin typeface="Tesco" panose="020B0603040202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spcBef>
                <a:spcPts val="600"/>
              </a:spcBef>
              <a:spcAft>
                <a:spcPts val="600"/>
              </a:spcAft>
              <a:buFont typeface="+mj-lt"/>
              <a:buAutoNum type="arabicPeriod"/>
            </a:pPr>
            <a:endParaRPr lang="en-US" sz="2000" dirty="0">
              <a:solidFill>
                <a:schemeClr val="bg1">
                  <a:lumMod val="50000"/>
                </a:schemeClr>
              </a:solidFill>
              <a:latin typeface="+mn-lt"/>
            </a:endParaRPr>
          </a:p>
        </p:txBody>
      </p:sp>
      <p:sp>
        <p:nvSpPr>
          <p:cNvPr id="4" name="Title 3">
            <a:extLst>
              <a:ext uri="{FF2B5EF4-FFF2-40B4-BE49-F238E27FC236}">
                <a16:creationId xmlns:a16="http://schemas.microsoft.com/office/drawing/2014/main" id="{35538870-1D8E-470E-AFD6-19F9F3D96FE9}"/>
              </a:ext>
            </a:extLst>
          </p:cNvPr>
          <p:cNvSpPr>
            <a:spLocks noGrp="1"/>
          </p:cNvSpPr>
          <p:nvPr>
            <p:ph type="title"/>
          </p:nvPr>
        </p:nvSpPr>
        <p:spPr/>
        <p:txBody>
          <a:bodyPr/>
          <a:lstStyle/>
          <a:p>
            <a:r>
              <a:rPr lang="en-GB" dirty="0"/>
              <a:t>South Africa – emerging risks &amp; implications</a:t>
            </a:r>
          </a:p>
        </p:txBody>
      </p:sp>
      <p:sp>
        <p:nvSpPr>
          <p:cNvPr id="7" name="Content Placeholder 1">
            <a:extLst>
              <a:ext uri="{FF2B5EF4-FFF2-40B4-BE49-F238E27FC236}">
                <a16:creationId xmlns:a16="http://schemas.microsoft.com/office/drawing/2014/main" id="{B2443EB8-C1F6-43C5-B81F-A7900FBD0B14}"/>
              </a:ext>
            </a:extLst>
          </p:cNvPr>
          <p:cNvSpPr txBox="1">
            <a:spLocks/>
          </p:cNvSpPr>
          <p:nvPr/>
        </p:nvSpPr>
        <p:spPr>
          <a:xfrm>
            <a:off x="487199" y="1600794"/>
            <a:ext cx="7191256" cy="4304706"/>
          </a:xfrm>
          <a:prstGeom prst="rect">
            <a:avLst/>
          </a:prstGeom>
        </p:spPr>
        <p:txBody>
          <a:bodyPr vert="horz" lIns="91440" tIns="45720" rIns="91440" bIns="45720" rtlCol="0">
            <a:noAutofit/>
          </a:bodyPr>
          <a:lstStyle>
            <a:defPPr>
              <a:defRPr lang="en-US"/>
            </a:defPPr>
            <a:lvl1pPr marL="228600" indent="-228600">
              <a:lnSpc>
                <a:spcPct val="90000"/>
              </a:lnSpc>
              <a:spcBef>
                <a:spcPts val="1200"/>
              </a:spcBef>
              <a:spcAft>
                <a:spcPts val="600"/>
              </a:spcAft>
              <a:buFont typeface="Arial" panose="020B0604020202020204" pitchFamily="34" charset="0"/>
              <a:buChar char="•"/>
              <a:defRPr sz="2000">
                <a:solidFill>
                  <a:schemeClr val="bg1">
                    <a:lumMod val="50000"/>
                  </a:schemeClr>
                </a:solidFill>
              </a:defRPr>
            </a:lvl1pPr>
            <a:lvl2pPr marL="6858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2pPr>
            <a:lvl3pPr marL="11430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3pPr>
            <a:lvl4pPr marL="16002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4pPr>
            <a:lvl5pPr marL="20574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nSpc>
                <a:spcPct val="100000"/>
              </a:lnSpc>
              <a:spcBef>
                <a:spcPts val="600"/>
              </a:spcBef>
              <a:spcAft>
                <a:spcPts val="0"/>
              </a:spcAft>
              <a:buNone/>
            </a:pPr>
            <a:r>
              <a:rPr lang="en-GB" sz="1600" b="1" u="sng" dirty="0">
                <a:solidFill>
                  <a:schemeClr val="tx1">
                    <a:lumMod val="65000"/>
                    <a:lumOff val="35000"/>
                  </a:schemeClr>
                </a:solidFill>
              </a:rPr>
              <a:t>Emerging risks</a:t>
            </a:r>
          </a:p>
          <a:p>
            <a:pPr>
              <a:lnSpc>
                <a:spcPct val="100000"/>
              </a:lnSpc>
              <a:spcBef>
                <a:spcPts val="600"/>
              </a:spcBef>
              <a:spcAft>
                <a:spcPts val="0"/>
              </a:spcAft>
            </a:pPr>
            <a:r>
              <a:rPr lang="en-GB" sz="1600" b="1" dirty="0">
                <a:solidFill>
                  <a:schemeClr val="tx1">
                    <a:lumMod val="65000"/>
                    <a:lumOff val="35000"/>
                  </a:schemeClr>
                </a:solidFill>
              </a:rPr>
              <a:t>Rising unemployment and immigration – </a:t>
            </a:r>
          </a:p>
          <a:p>
            <a:pPr marL="450850" lvl="1" indent="-276225">
              <a:lnSpc>
                <a:spcPct val="100000"/>
              </a:lnSpc>
              <a:spcBef>
                <a:spcPts val="600"/>
              </a:spcBef>
            </a:pPr>
            <a:r>
              <a:rPr lang="en-GB" sz="1600" b="0" i="0" dirty="0">
                <a:solidFill>
                  <a:srgbClr val="333333"/>
                </a:solidFill>
                <a:effectLst/>
                <a:latin typeface="ProximaNova"/>
              </a:rPr>
              <a:t>South Africa’s unemployment rate is now 32.5% – its highest point since Quarterly Labour Force Survey started</a:t>
            </a:r>
            <a:endParaRPr lang="en-GB" sz="1600" dirty="0">
              <a:solidFill>
                <a:schemeClr val="tx1">
                  <a:lumMod val="65000"/>
                  <a:lumOff val="35000"/>
                </a:schemeClr>
              </a:solidFill>
              <a:hlinkClick r:id="rId3"/>
            </a:endParaRPr>
          </a:p>
          <a:p>
            <a:pPr marL="450850" lvl="1" indent="-276225">
              <a:lnSpc>
                <a:spcPct val="100000"/>
              </a:lnSpc>
              <a:spcBef>
                <a:spcPts val="600"/>
              </a:spcBef>
            </a:pPr>
            <a:r>
              <a:rPr lang="en-GB" sz="1600" dirty="0">
                <a:solidFill>
                  <a:schemeClr val="tx1">
                    <a:lumMod val="65000"/>
                    <a:lumOff val="35000"/>
                  </a:schemeClr>
                </a:solidFill>
                <a:hlinkClick r:id="rId3"/>
              </a:rPr>
              <a:t>Increased evictions of workers and increased use of migrant labour on farms</a:t>
            </a:r>
            <a:endParaRPr lang="en-GB" sz="1600" dirty="0">
              <a:solidFill>
                <a:schemeClr val="tx1">
                  <a:lumMod val="65000"/>
                  <a:lumOff val="35000"/>
                </a:schemeClr>
              </a:solidFill>
            </a:endParaRPr>
          </a:p>
          <a:p>
            <a:pPr marL="450850" lvl="1" indent="-276225">
              <a:lnSpc>
                <a:spcPct val="100000"/>
              </a:lnSpc>
              <a:spcBef>
                <a:spcPts val="600"/>
              </a:spcBef>
            </a:pPr>
            <a:r>
              <a:rPr lang="en-GB" sz="1600" dirty="0">
                <a:solidFill>
                  <a:schemeClr val="tx1">
                    <a:lumMod val="65000"/>
                    <a:lumOff val="35000"/>
                  </a:schemeClr>
                </a:solidFill>
                <a:hlinkClick r:id="rId4"/>
              </a:rPr>
              <a:t>Potential new law to be introduced to curb use of migrant labour</a:t>
            </a:r>
            <a:endParaRPr lang="en-GB" sz="1600" dirty="0">
              <a:solidFill>
                <a:schemeClr val="tx1">
                  <a:lumMod val="65000"/>
                  <a:lumOff val="35000"/>
                </a:schemeClr>
              </a:solidFill>
            </a:endParaRPr>
          </a:p>
          <a:p>
            <a:pPr>
              <a:lnSpc>
                <a:spcPct val="100000"/>
              </a:lnSpc>
              <a:spcBef>
                <a:spcPts val="600"/>
              </a:spcBef>
              <a:spcAft>
                <a:spcPts val="0"/>
              </a:spcAft>
            </a:pPr>
            <a:r>
              <a:rPr lang="en-GB" sz="1600" b="1" dirty="0">
                <a:solidFill>
                  <a:schemeClr val="tx1">
                    <a:lumMod val="65000"/>
                    <a:lumOff val="35000"/>
                  </a:schemeClr>
                </a:solidFill>
              </a:rPr>
              <a:t>Food poverty – </a:t>
            </a:r>
          </a:p>
          <a:p>
            <a:pPr marL="450850" lvl="1" indent="-276225">
              <a:lnSpc>
                <a:spcPct val="100000"/>
              </a:lnSpc>
              <a:spcBef>
                <a:spcPts val="600"/>
              </a:spcBef>
            </a:pPr>
            <a:r>
              <a:rPr lang="en-GB" sz="1600" b="1" dirty="0">
                <a:solidFill>
                  <a:schemeClr val="tx1">
                    <a:lumMod val="65000"/>
                    <a:lumOff val="35000"/>
                  </a:schemeClr>
                </a:solidFill>
                <a:hlinkClick r:id="rId5"/>
              </a:rPr>
              <a:t>R</a:t>
            </a:r>
            <a:r>
              <a:rPr lang="en-GB" sz="1600" dirty="0">
                <a:solidFill>
                  <a:schemeClr val="tx1">
                    <a:lumMod val="65000"/>
                    <a:lumOff val="35000"/>
                  </a:schemeClr>
                </a:solidFill>
                <a:hlinkClick r:id="rId5"/>
              </a:rPr>
              <a:t>esearch</a:t>
            </a:r>
            <a:r>
              <a:rPr lang="en-GB" sz="1600" dirty="0">
                <a:solidFill>
                  <a:schemeClr val="tx1">
                    <a:lumMod val="65000"/>
                    <a:lumOff val="35000"/>
                  </a:schemeClr>
                </a:solidFill>
              </a:rPr>
              <a:t> indicates </a:t>
            </a:r>
            <a:r>
              <a:rPr lang="en-GB" sz="1600" b="1" dirty="0">
                <a:solidFill>
                  <a:schemeClr val="tx1">
                    <a:lumMod val="65000"/>
                    <a:lumOff val="35000"/>
                  </a:schemeClr>
                </a:solidFill>
              </a:rPr>
              <a:t>food prices have climbed </a:t>
            </a:r>
            <a:r>
              <a:rPr lang="en-GB" sz="1600" dirty="0">
                <a:solidFill>
                  <a:schemeClr val="tx1">
                    <a:lumMod val="65000"/>
                    <a:lumOff val="35000"/>
                  </a:schemeClr>
                </a:solidFill>
              </a:rPr>
              <a:t>over lockdown, latest budget effectively cut grants (e.g. child support) and raised NMW wage by too little</a:t>
            </a:r>
          </a:p>
          <a:p>
            <a:pPr marL="450850" lvl="1" indent="-276225">
              <a:lnSpc>
                <a:spcPct val="100000"/>
              </a:lnSpc>
              <a:spcBef>
                <a:spcPts val="600"/>
              </a:spcBef>
            </a:pPr>
            <a:r>
              <a:rPr lang="en-GB" sz="1600" dirty="0">
                <a:solidFill>
                  <a:schemeClr val="tx1">
                    <a:lumMod val="65000"/>
                    <a:lumOff val="35000"/>
                  </a:schemeClr>
                </a:solidFill>
              </a:rPr>
              <a:t>Basket of core foods has increased above inflation (5.6%)</a:t>
            </a:r>
          </a:p>
          <a:p>
            <a:pPr marL="450850" lvl="1" indent="-276225">
              <a:lnSpc>
                <a:spcPct val="100000"/>
              </a:lnSpc>
              <a:spcBef>
                <a:spcPts val="600"/>
              </a:spcBef>
            </a:pPr>
            <a:r>
              <a:rPr lang="en-GB" sz="1600" dirty="0">
                <a:solidFill>
                  <a:schemeClr val="tx1">
                    <a:lumMod val="65000"/>
                    <a:lumOff val="35000"/>
                  </a:schemeClr>
                </a:solidFill>
              </a:rPr>
              <a:t>Fuel prices increasing by 27 cents per litre</a:t>
            </a:r>
          </a:p>
          <a:p>
            <a:pPr marL="450850" lvl="1" indent="-276225">
              <a:lnSpc>
                <a:spcPct val="100000"/>
              </a:lnSpc>
              <a:spcBef>
                <a:spcPts val="600"/>
              </a:spcBef>
            </a:pPr>
            <a:r>
              <a:rPr lang="en-GB" sz="1600" dirty="0">
                <a:solidFill>
                  <a:schemeClr val="tx1">
                    <a:lumMod val="65000"/>
                    <a:lumOff val="35000"/>
                  </a:schemeClr>
                </a:solidFill>
              </a:rPr>
              <a:t>Electricity tariffs going up by 15.6%</a:t>
            </a:r>
          </a:p>
          <a:p>
            <a:pPr marL="450850" lvl="1" indent="-276225">
              <a:lnSpc>
                <a:spcPct val="100000"/>
              </a:lnSpc>
              <a:spcBef>
                <a:spcPts val="600"/>
              </a:spcBef>
            </a:pPr>
            <a:r>
              <a:rPr lang="en-GB" sz="1600" dirty="0">
                <a:solidFill>
                  <a:schemeClr val="tx1">
                    <a:lumMod val="65000"/>
                    <a:lumOff val="35000"/>
                  </a:schemeClr>
                </a:solidFill>
              </a:rPr>
              <a:t>Food prices expected to rise by as much as 10%</a:t>
            </a:r>
          </a:p>
          <a:p>
            <a:pPr marL="450850" lvl="1" indent="-276225">
              <a:lnSpc>
                <a:spcPct val="100000"/>
              </a:lnSpc>
              <a:spcBef>
                <a:spcPts val="600"/>
              </a:spcBef>
            </a:pPr>
            <a:r>
              <a:rPr lang="en-GB" sz="1600" dirty="0">
                <a:solidFill>
                  <a:schemeClr val="tx1">
                    <a:lumMod val="65000"/>
                    <a:lumOff val="35000"/>
                  </a:schemeClr>
                </a:solidFill>
                <a:hlinkClick r:id="rId6"/>
              </a:rPr>
              <a:t>Minister of Employment and Labour announced 4.5% increase in minimum wage in February – farm workers will now earn full minimum wage. </a:t>
            </a:r>
            <a:endParaRPr lang="en-GB" sz="1600" dirty="0">
              <a:solidFill>
                <a:schemeClr val="tx1">
                  <a:lumMod val="65000"/>
                  <a:lumOff val="35000"/>
                </a:schemeClr>
              </a:solidFill>
            </a:endParaRPr>
          </a:p>
          <a:p>
            <a:pPr lvl="1">
              <a:lnSpc>
                <a:spcPct val="100000"/>
              </a:lnSpc>
              <a:spcBef>
                <a:spcPts val="600"/>
              </a:spcBef>
            </a:pPr>
            <a:endParaRPr lang="en-GB" sz="1600" dirty="0">
              <a:solidFill>
                <a:schemeClr val="tx1">
                  <a:lumMod val="65000"/>
                  <a:lumOff val="35000"/>
                </a:schemeClr>
              </a:solidFill>
            </a:endParaRPr>
          </a:p>
          <a:p>
            <a:pPr>
              <a:lnSpc>
                <a:spcPct val="100000"/>
              </a:lnSpc>
              <a:spcBef>
                <a:spcPts val="600"/>
              </a:spcBef>
              <a:spcAft>
                <a:spcPts val="0"/>
              </a:spcAft>
            </a:pPr>
            <a:endParaRPr lang="en-US" sz="1600" dirty="0">
              <a:solidFill>
                <a:schemeClr val="tx1">
                  <a:lumMod val="65000"/>
                  <a:lumOff val="35000"/>
                </a:schemeClr>
              </a:solidFill>
            </a:endParaRPr>
          </a:p>
          <a:p>
            <a:pPr marL="0" indent="0">
              <a:lnSpc>
                <a:spcPct val="100000"/>
              </a:lnSpc>
              <a:spcBef>
                <a:spcPts val="600"/>
              </a:spcBef>
              <a:spcAft>
                <a:spcPts val="0"/>
              </a:spcAft>
              <a:buNone/>
            </a:pPr>
            <a:br>
              <a:rPr lang="en-US" sz="1600" b="1" dirty="0">
                <a:solidFill>
                  <a:schemeClr val="tx1">
                    <a:lumMod val="65000"/>
                    <a:lumOff val="35000"/>
                  </a:schemeClr>
                </a:solidFill>
              </a:rPr>
            </a:br>
            <a:endParaRPr lang="en-US" sz="1600" dirty="0">
              <a:solidFill>
                <a:schemeClr val="tx1">
                  <a:lumMod val="65000"/>
                  <a:lumOff val="35000"/>
                </a:schemeClr>
              </a:solidFill>
            </a:endParaRPr>
          </a:p>
          <a:p>
            <a:pPr marL="0" indent="0">
              <a:lnSpc>
                <a:spcPct val="100000"/>
              </a:lnSpc>
              <a:spcBef>
                <a:spcPts val="600"/>
              </a:spcBef>
              <a:spcAft>
                <a:spcPts val="0"/>
              </a:spcAft>
              <a:buNone/>
            </a:pPr>
            <a:endParaRPr lang="en-US" sz="1600" dirty="0">
              <a:solidFill>
                <a:schemeClr val="tx1">
                  <a:lumMod val="65000"/>
                  <a:lumOff val="35000"/>
                </a:schemeClr>
              </a:solidFill>
            </a:endParaRPr>
          </a:p>
        </p:txBody>
      </p:sp>
      <p:sp>
        <p:nvSpPr>
          <p:cNvPr id="8" name="Content Placeholder 1">
            <a:extLst>
              <a:ext uri="{FF2B5EF4-FFF2-40B4-BE49-F238E27FC236}">
                <a16:creationId xmlns:a16="http://schemas.microsoft.com/office/drawing/2014/main" id="{0574548D-CF43-4BA6-A8C6-CB63C96D2B02}"/>
              </a:ext>
            </a:extLst>
          </p:cNvPr>
          <p:cNvSpPr txBox="1">
            <a:spLocks/>
          </p:cNvSpPr>
          <p:nvPr/>
        </p:nvSpPr>
        <p:spPr>
          <a:xfrm>
            <a:off x="8054235" y="1600794"/>
            <a:ext cx="3650083" cy="4304706"/>
          </a:xfrm>
          <a:prstGeom prst="rect">
            <a:avLst/>
          </a:prstGeom>
        </p:spPr>
        <p:txBody>
          <a:bodyPr vert="horz" lIns="91440" tIns="45720" rIns="91440" bIns="45720" rtlCol="0">
            <a:noAutofit/>
          </a:bodyPr>
          <a:lstStyle>
            <a:defPPr>
              <a:defRPr lang="en-US"/>
            </a:defPPr>
            <a:lvl1pPr marL="228600" indent="-228600">
              <a:lnSpc>
                <a:spcPct val="90000"/>
              </a:lnSpc>
              <a:spcBef>
                <a:spcPts val="1200"/>
              </a:spcBef>
              <a:spcAft>
                <a:spcPts val="600"/>
              </a:spcAft>
              <a:buFont typeface="Arial" panose="020B0604020202020204" pitchFamily="34" charset="0"/>
              <a:buChar char="•"/>
              <a:defRPr sz="2000">
                <a:solidFill>
                  <a:schemeClr val="bg1">
                    <a:lumMod val="50000"/>
                  </a:schemeClr>
                </a:solidFill>
              </a:defRPr>
            </a:lvl1pPr>
            <a:lvl2pPr marL="6858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2pPr>
            <a:lvl3pPr marL="11430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3pPr>
            <a:lvl4pPr marL="16002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4pPr>
            <a:lvl5pPr marL="20574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nSpc>
                <a:spcPct val="100000"/>
              </a:lnSpc>
              <a:spcBef>
                <a:spcPts val="600"/>
              </a:spcBef>
              <a:buNone/>
            </a:pPr>
            <a:r>
              <a:rPr lang="en-GB" sz="1600" b="1" u="sng" dirty="0">
                <a:solidFill>
                  <a:schemeClr val="tx1">
                    <a:lumMod val="65000"/>
                    <a:lumOff val="35000"/>
                  </a:schemeClr>
                </a:solidFill>
              </a:rPr>
              <a:t>Implications</a:t>
            </a:r>
          </a:p>
          <a:p>
            <a:pPr>
              <a:lnSpc>
                <a:spcPct val="100000"/>
              </a:lnSpc>
              <a:spcBef>
                <a:spcPts val="600"/>
              </a:spcBef>
            </a:pPr>
            <a:r>
              <a:rPr lang="en-GB" sz="1600" dirty="0">
                <a:solidFill>
                  <a:schemeClr val="tx1">
                    <a:lumMod val="65000"/>
                    <a:lumOff val="35000"/>
                  </a:schemeClr>
                </a:solidFill>
              </a:rPr>
              <a:t>Wage costs will be going up for suppliers</a:t>
            </a:r>
          </a:p>
          <a:p>
            <a:pPr>
              <a:lnSpc>
                <a:spcPct val="100000"/>
              </a:lnSpc>
              <a:spcBef>
                <a:spcPts val="600"/>
              </a:spcBef>
            </a:pPr>
            <a:r>
              <a:rPr lang="en-GB" sz="1600" dirty="0">
                <a:solidFill>
                  <a:schemeClr val="tx1">
                    <a:lumMod val="65000"/>
                    <a:lumOff val="35000"/>
                  </a:schemeClr>
                </a:solidFill>
              </a:rPr>
              <a:t>How will farms dependent on migrant labour source workers?</a:t>
            </a:r>
          </a:p>
          <a:p>
            <a:pPr>
              <a:lnSpc>
                <a:spcPct val="100000"/>
              </a:lnSpc>
              <a:spcBef>
                <a:spcPts val="600"/>
              </a:spcBef>
            </a:pPr>
            <a:r>
              <a:rPr lang="en-GB" sz="1600" dirty="0">
                <a:solidFill>
                  <a:schemeClr val="tx1">
                    <a:lumMod val="65000"/>
                    <a:lumOff val="35000"/>
                  </a:schemeClr>
                </a:solidFill>
              </a:rPr>
              <a:t>Cost of living going up for workers</a:t>
            </a:r>
          </a:p>
          <a:p>
            <a:pPr>
              <a:lnSpc>
                <a:spcPct val="100000"/>
              </a:lnSpc>
              <a:spcBef>
                <a:spcPts val="600"/>
              </a:spcBef>
              <a:spcAft>
                <a:spcPts val="400"/>
              </a:spcAft>
            </a:pPr>
            <a:r>
              <a:rPr lang="en-GB" sz="1600" b="1" dirty="0">
                <a:solidFill>
                  <a:schemeClr val="tx1">
                    <a:lumMod val="65000"/>
                    <a:lumOff val="35000"/>
                  </a:schemeClr>
                </a:solidFill>
              </a:rPr>
              <a:t>Are you picking up tensions with cost of production from suppliers? Who is covering national minimum wage increases?</a:t>
            </a:r>
          </a:p>
          <a:p>
            <a:pPr>
              <a:lnSpc>
                <a:spcPct val="100000"/>
              </a:lnSpc>
              <a:spcBef>
                <a:spcPts val="600"/>
              </a:spcBef>
              <a:spcAft>
                <a:spcPts val="400"/>
              </a:spcAft>
            </a:pPr>
            <a:r>
              <a:rPr lang="en-GB" sz="1600" b="1" dirty="0">
                <a:solidFill>
                  <a:schemeClr val="tx1">
                    <a:lumMod val="65000"/>
                    <a:lumOff val="35000"/>
                  </a:schemeClr>
                </a:solidFill>
              </a:rPr>
              <a:t>Are audits/ other methodologies picking up cost of living challenges?</a:t>
            </a:r>
          </a:p>
          <a:p>
            <a:pPr>
              <a:lnSpc>
                <a:spcPct val="100000"/>
              </a:lnSpc>
              <a:spcBef>
                <a:spcPts val="600"/>
              </a:spcBef>
              <a:spcAft>
                <a:spcPts val="400"/>
              </a:spcAft>
            </a:pPr>
            <a:r>
              <a:rPr lang="en-GB" sz="1600" b="1" dirty="0">
                <a:solidFill>
                  <a:schemeClr val="tx1">
                    <a:lumMod val="65000"/>
                    <a:lumOff val="35000"/>
                  </a:schemeClr>
                </a:solidFill>
              </a:rPr>
              <a:t>Are there increased risks of exploitation because of rising unemployment? </a:t>
            </a:r>
          </a:p>
          <a:p>
            <a:pPr>
              <a:lnSpc>
                <a:spcPct val="100000"/>
              </a:lnSpc>
              <a:spcBef>
                <a:spcPts val="600"/>
              </a:spcBef>
            </a:pPr>
            <a:endParaRPr lang="en-GB" sz="1600" dirty="0">
              <a:solidFill>
                <a:schemeClr val="tx1">
                  <a:lumMod val="65000"/>
                  <a:lumOff val="35000"/>
                </a:schemeClr>
              </a:solidFill>
            </a:endParaRPr>
          </a:p>
          <a:p>
            <a:pPr>
              <a:lnSpc>
                <a:spcPct val="100000"/>
              </a:lnSpc>
              <a:spcBef>
                <a:spcPts val="600"/>
              </a:spcBef>
            </a:pPr>
            <a:endParaRPr lang="en-GB" sz="1600" dirty="0">
              <a:solidFill>
                <a:schemeClr val="tx1">
                  <a:lumMod val="65000"/>
                  <a:lumOff val="35000"/>
                </a:schemeClr>
              </a:solidFill>
            </a:endParaRPr>
          </a:p>
          <a:p>
            <a:pPr>
              <a:lnSpc>
                <a:spcPct val="100000"/>
              </a:lnSpc>
              <a:spcBef>
                <a:spcPts val="600"/>
              </a:spcBef>
            </a:pPr>
            <a:endParaRPr lang="en-GB" sz="1600" dirty="0">
              <a:solidFill>
                <a:schemeClr val="tx1">
                  <a:lumMod val="65000"/>
                  <a:lumOff val="35000"/>
                </a:schemeClr>
              </a:solidFill>
            </a:endParaRPr>
          </a:p>
          <a:p>
            <a:pPr>
              <a:lnSpc>
                <a:spcPct val="100000"/>
              </a:lnSpc>
              <a:spcBef>
                <a:spcPts val="600"/>
              </a:spcBef>
            </a:pPr>
            <a:endParaRPr lang="en-GB" sz="1600" dirty="0">
              <a:solidFill>
                <a:srgbClr val="FF0000"/>
              </a:solidFill>
            </a:endParaRPr>
          </a:p>
          <a:p>
            <a:pPr>
              <a:lnSpc>
                <a:spcPct val="100000"/>
              </a:lnSpc>
              <a:spcBef>
                <a:spcPts val="600"/>
              </a:spcBef>
            </a:pPr>
            <a:endParaRPr lang="en-GB" sz="1600" dirty="0">
              <a:solidFill>
                <a:schemeClr val="tx1">
                  <a:lumMod val="65000"/>
                  <a:lumOff val="35000"/>
                </a:schemeClr>
              </a:solidFill>
            </a:endParaRPr>
          </a:p>
          <a:p>
            <a:pPr>
              <a:lnSpc>
                <a:spcPct val="100000"/>
              </a:lnSpc>
              <a:spcBef>
                <a:spcPts val="600"/>
              </a:spcBef>
            </a:pPr>
            <a:endParaRPr lang="en-GB" sz="1600" b="1" dirty="0">
              <a:solidFill>
                <a:schemeClr val="tx1">
                  <a:lumMod val="65000"/>
                  <a:lumOff val="35000"/>
                </a:schemeClr>
              </a:solidFill>
            </a:endParaRPr>
          </a:p>
          <a:p>
            <a:pPr>
              <a:lnSpc>
                <a:spcPct val="100000"/>
              </a:lnSpc>
              <a:spcBef>
                <a:spcPts val="600"/>
              </a:spcBef>
            </a:pPr>
            <a:endParaRPr lang="en-US" sz="1600" dirty="0">
              <a:solidFill>
                <a:schemeClr val="tx1">
                  <a:lumMod val="65000"/>
                  <a:lumOff val="35000"/>
                </a:schemeClr>
              </a:solidFill>
            </a:endParaRPr>
          </a:p>
          <a:p>
            <a:pPr>
              <a:lnSpc>
                <a:spcPct val="100000"/>
              </a:lnSpc>
              <a:spcBef>
                <a:spcPts val="600"/>
              </a:spcBef>
            </a:pPr>
            <a:endParaRPr lang="en-US" sz="1600" dirty="0">
              <a:solidFill>
                <a:schemeClr val="tx1">
                  <a:lumMod val="65000"/>
                  <a:lumOff val="35000"/>
                </a:schemeClr>
              </a:solidFill>
            </a:endParaRPr>
          </a:p>
          <a:p>
            <a:pPr marL="0" indent="0">
              <a:lnSpc>
                <a:spcPct val="100000"/>
              </a:lnSpc>
              <a:spcBef>
                <a:spcPts val="600"/>
              </a:spcBef>
              <a:buNone/>
            </a:pPr>
            <a:br>
              <a:rPr lang="en-US" sz="1600" b="1" dirty="0">
                <a:solidFill>
                  <a:schemeClr val="tx1">
                    <a:lumMod val="65000"/>
                    <a:lumOff val="35000"/>
                  </a:schemeClr>
                </a:solidFill>
              </a:rPr>
            </a:br>
            <a:endParaRPr lang="en-US" sz="1600" dirty="0">
              <a:solidFill>
                <a:schemeClr val="tx1">
                  <a:lumMod val="65000"/>
                  <a:lumOff val="35000"/>
                </a:schemeClr>
              </a:solidFill>
            </a:endParaRPr>
          </a:p>
          <a:p>
            <a:pPr marL="0" indent="0">
              <a:lnSpc>
                <a:spcPct val="100000"/>
              </a:lnSpc>
              <a:spcBef>
                <a:spcPts val="600"/>
              </a:spcBef>
              <a:buNone/>
            </a:pPr>
            <a:endParaRPr lang="en-US" sz="1600" dirty="0">
              <a:solidFill>
                <a:schemeClr val="tx1">
                  <a:lumMod val="65000"/>
                  <a:lumOff val="35000"/>
                </a:schemeClr>
              </a:solidFill>
            </a:endParaRPr>
          </a:p>
        </p:txBody>
      </p:sp>
    </p:spTree>
    <p:extLst>
      <p:ext uri="{BB962C8B-B14F-4D97-AF65-F5344CB8AC3E}">
        <p14:creationId xmlns:p14="http://schemas.microsoft.com/office/powerpoint/2010/main" val="28441106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23439C4-3476-43FE-AEBF-F790A9B26A51}"/>
              </a:ext>
            </a:extLst>
          </p:cNvPr>
          <p:cNvSpPr txBox="1">
            <a:spLocks/>
          </p:cNvSpPr>
          <p:nvPr/>
        </p:nvSpPr>
        <p:spPr>
          <a:xfrm>
            <a:off x="4673600" y="6498046"/>
            <a:ext cx="2844800" cy="365125"/>
          </a:xfrm>
          <a:prstGeom prst="rect">
            <a:avLst/>
          </a:prstGeom>
        </p:spPr>
        <p:txBody>
          <a:bodyPr lIns="121824" tIns="60907" rIns="121824" bIns="60907"/>
          <a:lstStyle>
            <a:defPPr>
              <a:defRPr lang="en-US"/>
            </a:defPPr>
            <a:lvl1pPr marL="0" algn="l" defTabSz="456836" rtl="0" eaLnBrk="1" fontAlgn="auto" latinLnBrk="0" hangingPunct="1">
              <a:spcBef>
                <a:spcPts val="0"/>
              </a:spcBef>
              <a:spcAft>
                <a:spcPts val="0"/>
              </a:spcAft>
              <a:defRPr sz="1800" kern="1200">
                <a:solidFill>
                  <a:srgbClr val="0C539F"/>
                </a:solidFill>
                <a:latin typeface="Calibri"/>
                <a:ea typeface="+mn-ea"/>
                <a:cs typeface="+mn-cs"/>
              </a:defRPr>
            </a:lvl1pPr>
            <a:lvl2pPr marL="456794" algn="l" defTabSz="913588" rtl="0" eaLnBrk="1" latinLnBrk="0" hangingPunct="1">
              <a:defRPr sz="1800" kern="1200">
                <a:solidFill>
                  <a:schemeClr val="tx1"/>
                </a:solidFill>
                <a:latin typeface="+mn-lt"/>
                <a:ea typeface="+mn-ea"/>
                <a:cs typeface="+mn-cs"/>
              </a:defRPr>
            </a:lvl2pPr>
            <a:lvl3pPr marL="913588" algn="l" defTabSz="913588" rtl="0" eaLnBrk="1" latinLnBrk="0" hangingPunct="1">
              <a:defRPr sz="1800" kern="1200">
                <a:solidFill>
                  <a:schemeClr val="tx1"/>
                </a:solidFill>
                <a:latin typeface="+mn-lt"/>
                <a:ea typeface="+mn-ea"/>
                <a:cs typeface="+mn-cs"/>
              </a:defRPr>
            </a:lvl3pPr>
            <a:lvl4pPr marL="1370382" algn="l" defTabSz="913588" rtl="0" eaLnBrk="1" latinLnBrk="0" hangingPunct="1">
              <a:defRPr sz="1800" kern="1200">
                <a:solidFill>
                  <a:schemeClr val="tx1"/>
                </a:solidFill>
                <a:latin typeface="+mn-lt"/>
                <a:ea typeface="+mn-ea"/>
                <a:cs typeface="+mn-cs"/>
              </a:defRPr>
            </a:lvl4pPr>
            <a:lvl5pPr marL="1827176" algn="l" defTabSz="913588" rtl="0" eaLnBrk="1" latinLnBrk="0" hangingPunct="1">
              <a:defRPr sz="1800" kern="1200">
                <a:solidFill>
                  <a:schemeClr val="tx1"/>
                </a:solidFill>
                <a:latin typeface="+mn-lt"/>
                <a:ea typeface="+mn-ea"/>
                <a:cs typeface="+mn-cs"/>
              </a:defRPr>
            </a:lvl5pPr>
            <a:lvl6pPr marL="2283969" algn="l" defTabSz="913588" rtl="0" eaLnBrk="1" latinLnBrk="0" hangingPunct="1">
              <a:defRPr sz="1800" kern="1200">
                <a:solidFill>
                  <a:schemeClr val="tx1"/>
                </a:solidFill>
                <a:latin typeface="+mn-lt"/>
                <a:ea typeface="+mn-ea"/>
                <a:cs typeface="+mn-cs"/>
              </a:defRPr>
            </a:lvl6pPr>
            <a:lvl7pPr marL="2740766" algn="l" defTabSz="913588" rtl="0" eaLnBrk="1" latinLnBrk="0" hangingPunct="1">
              <a:defRPr sz="1800" kern="1200">
                <a:solidFill>
                  <a:schemeClr val="tx1"/>
                </a:solidFill>
                <a:latin typeface="+mn-lt"/>
                <a:ea typeface="+mn-ea"/>
                <a:cs typeface="+mn-cs"/>
              </a:defRPr>
            </a:lvl7pPr>
            <a:lvl8pPr marL="3197558" algn="l" defTabSz="913588" rtl="0" eaLnBrk="1" latinLnBrk="0" hangingPunct="1">
              <a:defRPr sz="1800" kern="1200">
                <a:solidFill>
                  <a:schemeClr val="tx1"/>
                </a:solidFill>
                <a:latin typeface="+mn-lt"/>
                <a:ea typeface="+mn-ea"/>
                <a:cs typeface="+mn-cs"/>
              </a:defRPr>
            </a:lvl8pPr>
            <a:lvl9pPr marL="3654350" algn="l" defTabSz="913588" rtl="0" eaLnBrk="1" latinLnBrk="0" hangingPunct="1">
              <a:defRPr sz="1800" kern="1200">
                <a:solidFill>
                  <a:schemeClr val="tx1"/>
                </a:solidFill>
                <a:latin typeface="+mn-lt"/>
                <a:ea typeface="+mn-ea"/>
                <a:cs typeface="+mn-cs"/>
              </a:defRPr>
            </a:lvl9pPr>
          </a:lstStyle>
          <a:p>
            <a:pPr algn="ctr">
              <a:defRPr/>
            </a:pPr>
            <a:fld id="{5543C5C4-C22C-4FD2-8E28-BC5C90548709}" type="slidenum">
              <a:rPr lang="en-US" sz="1400"/>
              <a:pPr algn="ctr">
                <a:defRPr/>
              </a:pPr>
              <a:t>8</a:t>
            </a:fld>
            <a:endParaRPr lang="en-US" sz="1400" dirty="0"/>
          </a:p>
        </p:txBody>
      </p:sp>
      <p:sp>
        <p:nvSpPr>
          <p:cNvPr id="5" name="Content Placeholder 1">
            <a:extLst>
              <a:ext uri="{FF2B5EF4-FFF2-40B4-BE49-F238E27FC236}">
                <a16:creationId xmlns:a16="http://schemas.microsoft.com/office/drawing/2014/main" id="{509AFD8A-2807-448F-9BA5-6EF7ADFA3579}"/>
              </a:ext>
            </a:extLst>
          </p:cNvPr>
          <p:cNvSpPr txBox="1">
            <a:spLocks/>
          </p:cNvSpPr>
          <p:nvPr/>
        </p:nvSpPr>
        <p:spPr>
          <a:xfrm>
            <a:off x="3723401" y="3997014"/>
            <a:ext cx="5602021" cy="35855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rgbClr val="558ED5"/>
                </a:solidFill>
                <a:latin typeface="Tesco" panose="020B0603040202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spcBef>
                <a:spcPts val="600"/>
              </a:spcBef>
              <a:spcAft>
                <a:spcPts val="600"/>
              </a:spcAft>
              <a:buFont typeface="+mj-lt"/>
              <a:buAutoNum type="arabicPeriod"/>
            </a:pPr>
            <a:endParaRPr lang="en-US" sz="2000" dirty="0">
              <a:solidFill>
                <a:schemeClr val="bg1">
                  <a:lumMod val="50000"/>
                </a:schemeClr>
              </a:solidFill>
              <a:latin typeface="+mn-lt"/>
            </a:endParaRPr>
          </a:p>
        </p:txBody>
      </p:sp>
      <p:sp>
        <p:nvSpPr>
          <p:cNvPr id="4" name="Title 3">
            <a:extLst>
              <a:ext uri="{FF2B5EF4-FFF2-40B4-BE49-F238E27FC236}">
                <a16:creationId xmlns:a16="http://schemas.microsoft.com/office/drawing/2014/main" id="{35538870-1D8E-470E-AFD6-19F9F3D96FE9}"/>
              </a:ext>
            </a:extLst>
          </p:cNvPr>
          <p:cNvSpPr>
            <a:spLocks noGrp="1"/>
          </p:cNvSpPr>
          <p:nvPr>
            <p:ph type="title"/>
          </p:nvPr>
        </p:nvSpPr>
        <p:spPr/>
        <p:txBody>
          <a:bodyPr/>
          <a:lstStyle/>
          <a:p>
            <a:r>
              <a:rPr lang="en-GB" dirty="0"/>
              <a:t>Myanmar – emerging risks &amp; implications</a:t>
            </a:r>
          </a:p>
        </p:txBody>
      </p:sp>
      <p:sp>
        <p:nvSpPr>
          <p:cNvPr id="7" name="Content Placeholder 1">
            <a:hlinkClick r:id="rId3"/>
            <a:extLst>
              <a:ext uri="{FF2B5EF4-FFF2-40B4-BE49-F238E27FC236}">
                <a16:creationId xmlns:a16="http://schemas.microsoft.com/office/drawing/2014/main" id="{B2443EB8-C1F6-43C5-B81F-A7900FBD0B14}"/>
              </a:ext>
            </a:extLst>
          </p:cNvPr>
          <p:cNvSpPr txBox="1">
            <a:spLocks/>
          </p:cNvSpPr>
          <p:nvPr/>
        </p:nvSpPr>
        <p:spPr>
          <a:xfrm>
            <a:off x="487198" y="1600794"/>
            <a:ext cx="7905239" cy="4662220"/>
          </a:xfrm>
          <a:prstGeom prst="rect">
            <a:avLst/>
          </a:prstGeom>
        </p:spPr>
        <p:txBody>
          <a:bodyPr vert="horz" lIns="91440" tIns="45720" rIns="91440" bIns="45720" rtlCol="0">
            <a:noAutofit/>
          </a:bodyPr>
          <a:lstStyle>
            <a:defPPr>
              <a:defRPr lang="en-US"/>
            </a:defPPr>
            <a:lvl1pPr marL="228600" indent="-228600">
              <a:lnSpc>
                <a:spcPct val="90000"/>
              </a:lnSpc>
              <a:spcBef>
                <a:spcPts val="1200"/>
              </a:spcBef>
              <a:spcAft>
                <a:spcPts val="600"/>
              </a:spcAft>
              <a:buFont typeface="Arial" panose="020B0604020202020204" pitchFamily="34" charset="0"/>
              <a:buChar char="•"/>
              <a:defRPr sz="2000">
                <a:solidFill>
                  <a:schemeClr val="bg1">
                    <a:lumMod val="50000"/>
                  </a:schemeClr>
                </a:solidFill>
              </a:defRPr>
            </a:lvl1pPr>
            <a:lvl2pPr marL="6858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2pPr>
            <a:lvl3pPr marL="11430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3pPr>
            <a:lvl4pPr marL="16002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4pPr>
            <a:lvl5pPr marL="20574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nSpc>
                <a:spcPct val="100000"/>
              </a:lnSpc>
              <a:spcBef>
                <a:spcPts val="600"/>
              </a:spcBef>
              <a:spcAft>
                <a:spcPts val="0"/>
              </a:spcAft>
              <a:buNone/>
            </a:pPr>
            <a:r>
              <a:rPr lang="en-GB" sz="1600" b="1" u="sng" dirty="0">
                <a:solidFill>
                  <a:schemeClr val="tx1">
                    <a:lumMod val="65000"/>
                    <a:lumOff val="35000"/>
                  </a:schemeClr>
                </a:solidFill>
              </a:rPr>
              <a:t>Emerging risks – </a:t>
            </a:r>
            <a:r>
              <a:rPr lang="en-GB" sz="1600" b="1" u="sng" dirty="0">
                <a:solidFill>
                  <a:srgbClr val="FF0000"/>
                </a:solidFill>
              </a:rPr>
              <a:t>source of rice and rice flour</a:t>
            </a:r>
          </a:p>
          <a:p>
            <a:pPr>
              <a:lnSpc>
                <a:spcPct val="100000"/>
              </a:lnSpc>
              <a:spcBef>
                <a:spcPts val="600"/>
              </a:spcBef>
              <a:spcAft>
                <a:spcPts val="0"/>
              </a:spcAft>
            </a:pPr>
            <a:r>
              <a:rPr lang="en-GB" sz="1600" b="1" dirty="0">
                <a:solidFill>
                  <a:schemeClr val="tx1">
                    <a:lumMod val="65000"/>
                    <a:lumOff val="35000"/>
                  </a:schemeClr>
                </a:solidFill>
              </a:rPr>
              <a:t>Ongoing protests following military coup two months ago – </a:t>
            </a:r>
          </a:p>
          <a:p>
            <a:pPr marL="450850" lvl="1" indent="-276225">
              <a:lnSpc>
                <a:spcPct val="100000"/>
              </a:lnSpc>
              <a:spcBef>
                <a:spcPts val="600"/>
              </a:spcBef>
            </a:pPr>
            <a:r>
              <a:rPr lang="en-GB" sz="1600" b="0" i="0" dirty="0">
                <a:solidFill>
                  <a:srgbClr val="333333"/>
                </a:solidFill>
                <a:effectLst/>
                <a:latin typeface="ProximaNova"/>
                <a:hlinkClick r:id="rId4"/>
              </a:rPr>
              <a:t>Top UN officials condemn killing of more tha</a:t>
            </a:r>
            <a:r>
              <a:rPr lang="en-GB" sz="1600" dirty="0">
                <a:solidFill>
                  <a:srgbClr val="333333"/>
                </a:solidFill>
                <a:latin typeface="ProximaNova"/>
                <a:hlinkClick r:id="rId4"/>
              </a:rPr>
              <a:t>n </a:t>
            </a:r>
            <a:r>
              <a:rPr lang="en-GB" sz="1600" b="0" i="0" dirty="0">
                <a:solidFill>
                  <a:srgbClr val="333333"/>
                </a:solidFill>
                <a:effectLst/>
                <a:latin typeface="ProximaNova"/>
                <a:hlinkClick r:id="rId4"/>
              </a:rPr>
              <a:t>100 people on Sunday 28</a:t>
            </a:r>
            <a:r>
              <a:rPr lang="en-GB" sz="1600" b="0" i="0" baseline="30000" dirty="0">
                <a:solidFill>
                  <a:srgbClr val="333333"/>
                </a:solidFill>
                <a:effectLst/>
                <a:latin typeface="ProximaNova"/>
                <a:hlinkClick r:id="rId4"/>
              </a:rPr>
              <a:t>th</a:t>
            </a:r>
            <a:r>
              <a:rPr lang="en-GB" sz="1600" b="0" i="0" dirty="0">
                <a:solidFill>
                  <a:srgbClr val="333333"/>
                </a:solidFill>
                <a:effectLst/>
                <a:latin typeface="ProximaNova"/>
                <a:hlinkClick r:id="rId4"/>
              </a:rPr>
              <a:t> March in latest police response to civilian protests </a:t>
            </a:r>
            <a:endParaRPr lang="en-GB" sz="1600" b="0" i="0" dirty="0">
              <a:solidFill>
                <a:srgbClr val="333333"/>
              </a:solidFill>
              <a:effectLst/>
              <a:latin typeface="ProximaNova"/>
            </a:endParaRPr>
          </a:p>
          <a:p>
            <a:pPr>
              <a:lnSpc>
                <a:spcPct val="100000"/>
              </a:lnSpc>
              <a:spcBef>
                <a:spcPts val="600"/>
              </a:spcBef>
              <a:spcAft>
                <a:spcPts val="0"/>
              </a:spcAft>
            </a:pPr>
            <a:r>
              <a:rPr lang="en-GB" sz="1600" b="1" dirty="0">
                <a:solidFill>
                  <a:schemeClr val="tx1">
                    <a:lumMod val="65000"/>
                    <a:lumOff val="35000"/>
                  </a:schemeClr>
                </a:solidFill>
              </a:rPr>
              <a:t>Impact on workers - </a:t>
            </a:r>
          </a:p>
          <a:p>
            <a:pPr marL="450850" lvl="1" indent="-276225">
              <a:lnSpc>
                <a:spcPct val="100000"/>
              </a:lnSpc>
              <a:spcBef>
                <a:spcPts val="600"/>
              </a:spcBef>
            </a:pPr>
            <a:r>
              <a:rPr lang="en-GB" sz="1600" dirty="0">
                <a:solidFill>
                  <a:srgbClr val="333333"/>
                </a:solidFill>
                <a:latin typeface="ProximaNova"/>
                <a:hlinkClick r:id="rId5"/>
              </a:rPr>
              <a:t>ILO Director General has called on military to respect freedom of association following reports of intimidation and threats against workers and trade unionists peacefully protesting for the restoration of civilian rule</a:t>
            </a:r>
            <a:endParaRPr lang="en-GB" sz="1600" dirty="0">
              <a:solidFill>
                <a:srgbClr val="333333"/>
              </a:solidFill>
              <a:latin typeface="ProximaNova"/>
            </a:endParaRPr>
          </a:p>
          <a:p>
            <a:pPr marL="450850" lvl="1" indent="-276225">
              <a:lnSpc>
                <a:spcPct val="100000"/>
              </a:lnSpc>
              <a:spcBef>
                <a:spcPts val="600"/>
              </a:spcBef>
            </a:pPr>
            <a:r>
              <a:rPr lang="en-GB" sz="1600" dirty="0">
                <a:solidFill>
                  <a:srgbClr val="333333"/>
                </a:solidFill>
                <a:latin typeface="ProximaNova"/>
                <a:hlinkClick r:id="rId6"/>
              </a:rPr>
              <a:t>Myanmar garment workers have called for support of international brands for workers intimidated or laid off for participating in protests</a:t>
            </a:r>
            <a:endParaRPr lang="en-GB" sz="1600" dirty="0">
              <a:solidFill>
                <a:schemeClr val="tx1">
                  <a:lumMod val="65000"/>
                  <a:lumOff val="35000"/>
                </a:schemeClr>
              </a:solidFill>
              <a:hlinkClick r:id="rId7"/>
            </a:endParaRPr>
          </a:p>
          <a:p>
            <a:pPr marL="450850" lvl="1" indent="-276225">
              <a:lnSpc>
                <a:spcPct val="100000"/>
              </a:lnSpc>
              <a:spcBef>
                <a:spcPts val="600"/>
              </a:spcBef>
            </a:pPr>
            <a:r>
              <a:rPr lang="en-GB" sz="1600" dirty="0">
                <a:solidFill>
                  <a:schemeClr val="tx1">
                    <a:lumMod val="65000"/>
                    <a:lumOff val="35000"/>
                  </a:schemeClr>
                </a:solidFill>
                <a:hlinkClick r:id="rId7"/>
              </a:rPr>
              <a:t>Primark supplier accused of locking workers in factory to stop them taking part in protests</a:t>
            </a:r>
            <a:endParaRPr lang="en-GB" sz="1600" dirty="0">
              <a:solidFill>
                <a:schemeClr val="tx1">
                  <a:lumMod val="65000"/>
                  <a:lumOff val="35000"/>
                </a:schemeClr>
              </a:solidFill>
            </a:endParaRPr>
          </a:p>
          <a:p>
            <a:pPr>
              <a:lnSpc>
                <a:spcPct val="100000"/>
              </a:lnSpc>
              <a:spcBef>
                <a:spcPts val="600"/>
              </a:spcBef>
              <a:spcAft>
                <a:spcPts val="0"/>
              </a:spcAft>
            </a:pPr>
            <a:r>
              <a:rPr lang="en-GB" sz="1600" b="1" dirty="0">
                <a:solidFill>
                  <a:schemeClr val="tx1">
                    <a:lumMod val="65000"/>
                    <a:lumOff val="35000"/>
                  </a:schemeClr>
                </a:solidFill>
              </a:rPr>
              <a:t>Financial/ political implications - </a:t>
            </a:r>
          </a:p>
          <a:p>
            <a:pPr marL="450850" lvl="1" indent="-276225">
              <a:lnSpc>
                <a:spcPct val="100000"/>
              </a:lnSpc>
              <a:spcBef>
                <a:spcPts val="600"/>
              </a:spcBef>
            </a:pPr>
            <a:r>
              <a:rPr lang="en-GB" sz="1600" dirty="0">
                <a:solidFill>
                  <a:schemeClr val="tx1">
                    <a:lumMod val="65000"/>
                    <a:lumOff val="35000"/>
                  </a:schemeClr>
                </a:solidFill>
                <a:hlinkClick r:id="rId8"/>
              </a:rPr>
              <a:t>Risk of Myanmar becoming a failed state with economy collapsing due to protests </a:t>
            </a:r>
            <a:r>
              <a:rPr lang="en-GB" sz="1600" dirty="0">
                <a:solidFill>
                  <a:schemeClr val="tx1">
                    <a:lumMod val="65000"/>
                    <a:lumOff val="35000"/>
                  </a:schemeClr>
                </a:solidFill>
              </a:rPr>
              <a:t> - potential to spill over into neighbouring countries including Thailand</a:t>
            </a:r>
          </a:p>
          <a:p>
            <a:pPr marL="450850" lvl="1" indent="-276225">
              <a:lnSpc>
                <a:spcPct val="100000"/>
              </a:lnSpc>
              <a:spcBef>
                <a:spcPts val="600"/>
              </a:spcBef>
            </a:pPr>
            <a:r>
              <a:rPr lang="en-GB" sz="1600" dirty="0">
                <a:solidFill>
                  <a:schemeClr val="tx1">
                    <a:lumMod val="65000"/>
                    <a:lumOff val="35000"/>
                  </a:schemeClr>
                </a:solidFill>
                <a:hlinkClick r:id="rId3"/>
              </a:rPr>
              <a:t>Thousands flee into Thailand following airstrikes over weekend of 27</a:t>
            </a:r>
            <a:r>
              <a:rPr lang="en-GB" sz="1600" baseline="30000" dirty="0">
                <a:solidFill>
                  <a:schemeClr val="tx1">
                    <a:lumMod val="65000"/>
                    <a:lumOff val="35000"/>
                  </a:schemeClr>
                </a:solidFill>
                <a:hlinkClick r:id="rId3"/>
              </a:rPr>
              <a:t>th</a:t>
            </a:r>
            <a:r>
              <a:rPr lang="en-GB" sz="1600" dirty="0">
                <a:solidFill>
                  <a:schemeClr val="tx1">
                    <a:lumMod val="65000"/>
                    <a:lumOff val="35000"/>
                  </a:schemeClr>
                </a:solidFill>
                <a:hlinkClick r:id="rId3"/>
              </a:rPr>
              <a:t>/ 28</a:t>
            </a:r>
            <a:r>
              <a:rPr lang="en-GB" sz="1600" baseline="30000" dirty="0">
                <a:solidFill>
                  <a:schemeClr val="tx1">
                    <a:lumMod val="65000"/>
                    <a:lumOff val="35000"/>
                  </a:schemeClr>
                </a:solidFill>
                <a:hlinkClick r:id="rId3"/>
              </a:rPr>
              <a:t>th</a:t>
            </a:r>
            <a:r>
              <a:rPr lang="en-GB" sz="1600" dirty="0">
                <a:solidFill>
                  <a:schemeClr val="tx1">
                    <a:lumMod val="65000"/>
                    <a:lumOff val="35000"/>
                  </a:schemeClr>
                </a:solidFill>
                <a:hlinkClick r:id="rId3"/>
              </a:rPr>
              <a:t> March</a:t>
            </a:r>
            <a:endParaRPr lang="en-GB" sz="1600" dirty="0">
              <a:solidFill>
                <a:schemeClr val="tx1">
                  <a:lumMod val="65000"/>
                  <a:lumOff val="35000"/>
                </a:schemeClr>
              </a:solidFill>
            </a:endParaRPr>
          </a:p>
          <a:p>
            <a:pPr lvl="1">
              <a:lnSpc>
                <a:spcPct val="100000"/>
              </a:lnSpc>
              <a:spcBef>
                <a:spcPts val="600"/>
              </a:spcBef>
            </a:pPr>
            <a:endParaRPr lang="en-GB" sz="1600" dirty="0">
              <a:solidFill>
                <a:schemeClr val="tx1">
                  <a:lumMod val="65000"/>
                  <a:lumOff val="35000"/>
                </a:schemeClr>
              </a:solidFill>
            </a:endParaRPr>
          </a:p>
          <a:p>
            <a:pPr>
              <a:lnSpc>
                <a:spcPct val="100000"/>
              </a:lnSpc>
              <a:spcBef>
                <a:spcPts val="600"/>
              </a:spcBef>
              <a:spcAft>
                <a:spcPts val="0"/>
              </a:spcAft>
            </a:pPr>
            <a:endParaRPr lang="en-US" sz="1600" dirty="0">
              <a:solidFill>
                <a:schemeClr val="tx1">
                  <a:lumMod val="65000"/>
                  <a:lumOff val="35000"/>
                </a:schemeClr>
              </a:solidFill>
            </a:endParaRPr>
          </a:p>
          <a:p>
            <a:pPr marL="0" indent="0">
              <a:lnSpc>
                <a:spcPct val="100000"/>
              </a:lnSpc>
              <a:spcBef>
                <a:spcPts val="600"/>
              </a:spcBef>
              <a:spcAft>
                <a:spcPts val="0"/>
              </a:spcAft>
              <a:buNone/>
            </a:pPr>
            <a:br>
              <a:rPr lang="en-US" sz="1600" b="1" dirty="0">
                <a:solidFill>
                  <a:schemeClr val="tx1">
                    <a:lumMod val="65000"/>
                    <a:lumOff val="35000"/>
                  </a:schemeClr>
                </a:solidFill>
              </a:rPr>
            </a:br>
            <a:endParaRPr lang="en-US" sz="1600" dirty="0">
              <a:solidFill>
                <a:schemeClr val="tx1">
                  <a:lumMod val="65000"/>
                  <a:lumOff val="35000"/>
                </a:schemeClr>
              </a:solidFill>
            </a:endParaRPr>
          </a:p>
          <a:p>
            <a:pPr marL="0" indent="0">
              <a:lnSpc>
                <a:spcPct val="100000"/>
              </a:lnSpc>
              <a:spcBef>
                <a:spcPts val="600"/>
              </a:spcBef>
              <a:spcAft>
                <a:spcPts val="0"/>
              </a:spcAft>
              <a:buNone/>
            </a:pPr>
            <a:endParaRPr lang="en-US" sz="1600" dirty="0">
              <a:solidFill>
                <a:schemeClr val="tx1">
                  <a:lumMod val="65000"/>
                  <a:lumOff val="35000"/>
                </a:schemeClr>
              </a:solidFill>
            </a:endParaRPr>
          </a:p>
        </p:txBody>
      </p:sp>
      <p:sp>
        <p:nvSpPr>
          <p:cNvPr id="8" name="Content Placeholder 1">
            <a:extLst>
              <a:ext uri="{FF2B5EF4-FFF2-40B4-BE49-F238E27FC236}">
                <a16:creationId xmlns:a16="http://schemas.microsoft.com/office/drawing/2014/main" id="{0574548D-CF43-4BA6-A8C6-CB63C96D2B02}"/>
              </a:ext>
            </a:extLst>
          </p:cNvPr>
          <p:cNvSpPr txBox="1">
            <a:spLocks/>
          </p:cNvSpPr>
          <p:nvPr/>
        </p:nvSpPr>
        <p:spPr>
          <a:xfrm>
            <a:off x="8392438" y="1600794"/>
            <a:ext cx="3311880" cy="4304706"/>
          </a:xfrm>
          <a:prstGeom prst="rect">
            <a:avLst/>
          </a:prstGeom>
        </p:spPr>
        <p:txBody>
          <a:bodyPr vert="horz" lIns="91440" tIns="45720" rIns="91440" bIns="45720" rtlCol="0">
            <a:noAutofit/>
          </a:bodyPr>
          <a:lstStyle>
            <a:defPPr>
              <a:defRPr lang="en-US"/>
            </a:defPPr>
            <a:lvl1pPr marL="228600" indent="-228600">
              <a:lnSpc>
                <a:spcPct val="90000"/>
              </a:lnSpc>
              <a:spcBef>
                <a:spcPts val="1200"/>
              </a:spcBef>
              <a:spcAft>
                <a:spcPts val="600"/>
              </a:spcAft>
              <a:buFont typeface="Arial" panose="020B0604020202020204" pitchFamily="34" charset="0"/>
              <a:buChar char="•"/>
              <a:defRPr sz="2000">
                <a:solidFill>
                  <a:schemeClr val="bg1">
                    <a:lumMod val="50000"/>
                  </a:schemeClr>
                </a:solidFill>
              </a:defRPr>
            </a:lvl1pPr>
            <a:lvl2pPr marL="6858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2pPr>
            <a:lvl3pPr marL="11430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3pPr>
            <a:lvl4pPr marL="16002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4pPr>
            <a:lvl5pPr marL="20574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nSpc>
                <a:spcPct val="100000"/>
              </a:lnSpc>
              <a:spcBef>
                <a:spcPts val="600"/>
              </a:spcBef>
              <a:buNone/>
            </a:pPr>
            <a:r>
              <a:rPr lang="en-GB" sz="1600" b="1" u="sng" dirty="0">
                <a:solidFill>
                  <a:schemeClr val="tx1">
                    <a:lumMod val="65000"/>
                    <a:lumOff val="35000"/>
                  </a:schemeClr>
                </a:solidFill>
              </a:rPr>
              <a:t>Implications</a:t>
            </a:r>
          </a:p>
          <a:p>
            <a:pPr>
              <a:lnSpc>
                <a:spcPct val="100000"/>
              </a:lnSpc>
              <a:spcBef>
                <a:spcPts val="600"/>
              </a:spcBef>
            </a:pPr>
            <a:r>
              <a:rPr lang="en-GB" sz="1600" dirty="0">
                <a:solidFill>
                  <a:schemeClr val="tx1">
                    <a:lumMod val="65000"/>
                    <a:lumOff val="35000"/>
                  </a:schemeClr>
                </a:solidFill>
              </a:rPr>
              <a:t>Inability to guarantee workers’ freedoms Long-term economic damage and increase in poverty</a:t>
            </a:r>
          </a:p>
          <a:p>
            <a:pPr>
              <a:lnSpc>
                <a:spcPct val="100000"/>
              </a:lnSpc>
              <a:spcBef>
                <a:spcPts val="600"/>
              </a:spcBef>
              <a:spcAft>
                <a:spcPts val="400"/>
              </a:spcAft>
            </a:pPr>
            <a:r>
              <a:rPr lang="en-GB" sz="1600" b="1" dirty="0">
                <a:solidFill>
                  <a:schemeClr val="tx1">
                    <a:lumMod val="65000"/>
                    <a:lumOff val="35000"/>
                  </a:schemeClr>
                </a:solidFill>
              </a:rPr>
              <a:t>Are you sourcing directly/ indirectly from Myanmar?</a:t>
            </a:r>
          </a:p>
          <a:p>
            <a:pPr>
              <a:lnSpc>
                <a:spcPct val="100000"/>
              </a:lnSpc>
              <a:spcBef>
                <a:spcPts val="600"/>
              </a:spcBef>
              <a:spcAft>
                <a:spcPts val="400"/>
              </a:spcAft>
            </a:pPr>
            <a:r>
              <a:rPr lang="en-GB" sz="1600" b="1" dirty="0">
                <a:solidFill>
                  <a:schemeClr val="tx1">
                    <a:lumMod val="65000"/>
                    <a:lumOff val="35000"/>
                  </a:schemeClr>
                </a:solidFill>
              </a:rPr>
              <a:t>What information is being shared with you by suppliers about the protests? How can you verify this information?</a:t>
            </a:r>
          </a:p>
          <a:p>
            <a:pPr>
              <a:lnSpc>
                <a:spcPct val="100000"/>
              </a:lnSpc>
              <a:spcBef>
                <a:spcPts val="600"/>
              </a:spcBef>
              <a:spcAft>
                <a:spcPts val="400"/>
              </a:spcAft>
            </a:pPr>
            <a:r>
              <a:rPr lang="en-GB" sz="1600" b="1" dirty="0">
                <a:solidFill>
                  <a:schemeClr val="tx1">
                    <a:lumMod val="65000"/>
                    <a:lumOff val="35000"/>
                  </a:schemeClr>
                </a:solidFill>
              </a:rPr>
              <a:t>How are workers in your supply chain being impacted?</a:t>
            </a:r>
          </a:p>
          <a:p>
            <a:pPr>
              <a:lnSpc>
                <a:spcPct val="100000"/>
              </a:lnSpc>
              <a:spcBef>
                <a:spcPts val="600"/>
              </a:spcBef>
              <a:spcAft>
                <a:spcPts val="400"/>
              </a:spcAft>
            </a:pPr>
            <a:r>
              <a:rPr lang="en-GB" sz="1600" b="1" dirty="0">
                <a:solidFill>
                  <a:schemeClr val="tx1">
                    <a:lumMod val="65000"/>
                    <a:lumOff val="35000"/>
                  </a:schemeClr>
                </a:solidFill>
              </a:rPr>
              <a:t>Are your suppliers restricting workers’ ability to take part in protests? </a:t>
            </a:r>
          </a:p>
          <a:p>
            <a:pPr>
              <a:lnSpc>
                <a:spcPct val="100000"/>
              </a:lnSpc>
              <a:spcBef>
                <a:spcPts val="600"/>
              </a:spcBef>
              <a:spcAft>
                <a:spcPts val="400"/>
              </a:spcAft>
            </a:pPr>
            <a:endParaRPr lang="en-GB" sz="1600" b="1" dirty="0">
              <a:solidFill>
                <a:schemeClr val="tx1">
                  <a:lumMod val="65000"/>
                  <a:lumOff val="35000"/>
                </a:schemeClr>
              </a:solidFill>
            </a:endParaRPr>
          </a:p>
          <a:p>
            <a:pPr>
              <a:lnSpc>
                <a:spcPct val="100000"/>
              </a:lnSpc>
              <a:spcBef>
                <a:spcPts val="600"/>
              </a:spcBef>
            </a:pPr>
            <a:endParaRPr lang="en-GB" sz="1600" dirty="0">
              <a:solidFill>
                <a:schemeClr val="tx1">
                  <a:lumMod val="65000"/>
                  <a:lumOff val="35000"/>
                </a:schemeClr>
              </a:solidFill>
            </a:endParaRPr>
          </a:p>
          <a:p>
            <a:pPr>
              <a:lnSpc>
                <a:spcPct val="100000"/>
              </a:lnSpc>
              <a:spcBef>
                <a:spcPts val="600"/>
              </a:spcBef>
            </a:pPr>
            <a:endParaRPr lang="en-GB" sz="1600" dirty="0">
              <a:solidFill>
                <a:schemeClr val="tx1">
                  <a:lumMod val="65000"/>
                  <a:lumOff val="35000"/>
                </a:schemeClr>
              </a:solidFill>
            </a:endParaRPr>
          </a:p>
          <a:p>
            <a:pPr>
              <a:lnSpc>
                <a:spcPct val="100000"/>
              </a:lnSpc>
              <a:spcBef>
                <a:spcPts val="600"/>
              </a:spcBef>
            </a:pPr>
            <a:endParaRPr lang="en-GB" sz="1600" dirty="0">
              <a:solidFill>
                <a:schemeClr val="tx1">
                  <a:lumMod val="65000"/>
                  <a:lumOff val="35000"/>
                </a:schemeClr>
              </a:solidFill>
            </a:endParaRPr>
          </a:p>
          <a:p>
            <a:pPr>
              <a:lnSpc>
                <a:spcPct val="100000"/>
              </a:lnSpc>
              <a:spcBef>
                <a:spcPts val="600"/>
              </a:spcBef>
            </a:pPr>
            <a:endParaRPr lang="en-GB" sz="1600" dirty="0">
              <a:solidFill>
                <a:srgbClr val="FF0000"/>
              </a:solidFill>
            </a:endParaRPr>
          </a:p>
          <a:p>
            <a:pPr>
              <a:lnSpc>
                <a:spcPct val="100000"/>
              </a:lnSpc>
              <a:spcBef>
                <a:spcPts val="600"/>
              </a:spcBef>
            </a:pPr>
            <a:endParaRPr lang="en-GB" sz="1600" dirty="0">
              <a:solidFill>
                <a:schemeClr val="tx1">
                  <a:lumMod val="65000"/>
                  <a:lumOff val="35000"/>
                </a:schemeClr>
              </a:solidFill>
            </a:endParaRPr>
          </a:p>
          <a:p>
            <a:pPr>
              <a:lnSpc>
                <a:spcPct val="100000"/>
              </a:lnSpc>
              <a:spcBef>
                <a:spcPts val="600"/>
              </a:spcBef>
            </a:pPr>
            <a:endParaRPr lang="en-GB" sz="1600" b="1" dirty="0">
              <a:solidFill>
                <a:schemeClr val="tx1">
                  <a:lumMod val="65000"/>
                  <a:lumOff val="35000"/>
                </a:schemeClr>
              </a:solidFill>
            </a:endParaRPr>
          </a:p>
          <a:p>
            <a:pPr>
              <a:lnSpc>
                <a:spcPct val="100000"/>
              </a:lnSpc>
              <a:spcBef>
                <a:spcPts val="600"/>
              </a:spcBef>
            </a:pPr>
            <a:endParaRPr lang="en-US" sz="1600" dirty="0">
              <a:solidFill>
                <a:schemeClr val="tx1">
                  <a:lumMod val="65000"/>
                  <a:lumOff val="35000"/>
                </a:schemeClr>
              </a:solidFill>
            </a:endParaRPr>
          </a:p>
          <a:p>
            <a:pPr>
              <a:lnSpc>
                <a:spcPct val="100000"/>
              </a:lnSpc>
              <a:spcBef>
                <a:spcPts val="600"/>
              </a:spcBef>
            </a:pPr>
            <a:endParaRPr lang="en-US" sz="1600" dirty="0">
              <a:solidFill>
                <a:schemeClr val="tx1">
                  <a:lumMod val="65000"/>
                  <a:lumOff val="35000"/>
                </a:schemeClr>
              </a:solidFill>
            </a:endParaRPr>
          </a:p>
          <a:p>
            <a:pPr marL="0" indent="0">
              <a:lnSpc>
                <a:spcPct val="100000"/>
              </a:lnSpc>
              <a:spcBef>
                <a:spcPts val="600"/>
              </a:spcBef>
              <a:buNone/>
            </a:pPr>
            <a:br>
              <a:rPr lang="en-US" sz="1600" b="1" dirty="0">
                <a:solidFill>
                  <a:schemeClr val="tx1">
                    <a:lumMod val="65000"/>
                    <a:lumOff val="35000"/>
                  </a:schemeClr>
                </a:solidFill>
              </a:rPr>
            </a:br>
            <a:endParaRPr lang="en-US" sz="1600" dirty="0">
              <a:solidFill>
                <a:schemeClr val="tx1">
                  <a:lumMod val="65000"/>
                  <a:lumOff val="35000"/>
                </a:schemeClr>
              </a:solidFill>
            </a:endParaRPr>
          </a:p>
          <a:p>
            <a:pPr marL="0" indent="0">
              <a:lnSpc>
                <a:spcPct val="100000"/>
              </a:lnSpc>
              <a:spcBef>
                <a:spcPts val="600"/>
              </a:spcBef>
              <a:buNone/>
            </a:pPr>
            <a:endParaRPr lang="en-US" sz="1600" dirty="0">
              <a:solidFill>
                <a:schemeClr val="tx1">
                  <a:lumMod val="65000"/>
                  <a:lumOff val="35000"/>
                </a:schemeClr>
              </a:solidFill>
            </a:endParaRPr>
          </a:p>
        </p:txBody>
      </p:sp>
    </p:spTree>
    <p:extLst>
      <p:ext uri="{BB962C8B-B14F-4D97-AF65-F5344CB8AC3E}">
        <p14:creationId xmlns:p14="http://schemas.microsoft.com/office/powerpoint/2010/main" val="10499962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23439C4-3476-43FE-AEBF-F790A9B26A51}"/>
              </a:ext>
            </a:extLst>
          </p:cNvPr>
          <p:cNvSpPr txBox="1">
            <a:spLocks/>
          </p:cNvSpPr>
          <p:nvPr/>
        </p:nvSpPr>
        <p:spPr>
          <a:xfrm>
            <a:off x="4673600" y="6498046"/>
            <a:ext cx="2844800" cy="365125"/>
          </a:xfrm>
          <a:prstGeom prst="rect">
            <a:avLst/>
          </a:prstGeom>
        </p:spPr>
        <p:txBody>
          <a:bodyPr lIns="121824" tIns="60907" rIns="121824" bIns="60907"/>
          <a:lstStyle>
            <a:defPPr>
              <a:defRPr lang="en-US"/>
            </a:defPPr>
            <a:lvl1pPr marL="0" algn="l" defTabSz="456836" rtl="0" eaLnBrk="1" fontAlgn="auto" latinLnBrk="0" hangingPunct="1">
              <a:spcBef>
                <a:spcPts val="0"/>
              </a:spcBef>
              <a:spcAft>
                <a:spcPts val="0"/>
              </a:spcAft>
              <a:defRPr sz="1800" kern="1200">
                <a:solidFill>
                  <a:srgbClr val="0C539F"/>
                </a:solidFill>
                <a:latin typeface="Calibri"/>
                <a:ea typeface="+mn-ea"/>
                <a:cs typeface="+mn-cs"/>
              </a:defRPr>
            </a:lvl1pPr>
            <a:lvl2pPr marL="456794" algn="l" defTabSz="913588" rtl="0" eaLnBrk="1" latinLnBrk="0" hangingPunct="1">
              <a:defRPr sz="1800" kern="1200">
                <a:solidFill>
                  <a:schemeClr val="tx1"/>
                </a:solidFill>
                <a:latin typeface="+mn-lt"/>
                <a:ea typeface="+mn-ea"/>
                <a:cs typeface="+mn-cs"/>
              </a:defRPr>
            </a:lvl2pPr>
            <a:lvl3pPr marL="913588" algn="l" defTabSz="913588" rtl="0" eaLnBrk="1" latinLnBrk="0" hangingPunct="1">
              <a:defRPr sz="1800" kern="1200">
                <a:solidFill>
                  <a:schemeClr val="tx1"/>
                </a:solidFill>
                <a:latin typeface="+mn-lt"/>
                <a:ea typeface="+mn-ea"/>
                <a:cs typeface="+mn-cs"/>
              </a:defRPr>
            </a:lvl3pPr>
            <a:lvl4pPr marL="1370382" algn="l" defTabSz="913588" rtl="0" eaLnBrk="1" latinLnBrk="0" hangingPunct="1">
              <a:defRPr sz="1800" kern="1200">
                <a:solidFill>
                  <a:schemeClr val="tx1"/>
                </a:solidFill>
                <a:latin typeface="+mn-lt"/>
                <a:ea typeface="+mn-ea"/>
                <a:cs typeface="+mn-cs"/>
              </a:defRPr>
            </a:lvl4pPr>
            <a:lvl5pPr marL="1827176" algn="l" defTabSz="913588" rtl="0" eaLnBrk="1" latinLnBrk="0" hangingPunct="1">
              <a:defRPr sz="1800" kern="1200">
                <a:solidFill>
                  <a:schemeClr val="tx1"/>
                </a:solidFill>
                <a:latin typeface="+mn-lt"/>
                <a:ea typeface="+mn-ea"/>
                <a:cs typeface="+mn-cs"/>
              </a:defRPr>
            </a:lvl5pPr>
            <a:lvl6pPr marL="2283969" algn="l" defTabSz="913588" rtl="0" eaLnBrk="1" latinLnBrk="0" hangingPunct="1">
              <a:defRPr sz="1800" kern="1200">
                <a:solidFill>
                  <a:schemeClr val="tx1"/>
                </a:solidFill>
                <a:latin typeface="+mn-lt"/>
                <a:ea typeface="+mn-ea"/>
                <a:cs typeface="+mn-cs"/>
              </a:defRPr>
            </a:lvl6pPr>
            <a:lvl7pPr marL="2740766" algn="l" defTabSz="913588" rtl="0" eaLnBrk="1" latinLnBrk="0" hangingPunct="1">
              <a:defRPr sz="1800" kern="1200">
                <a:solidFill>
                  <a:schemeClr val="tx1"/>
                </a:solidFill>
                <a:latin typeface="+mn-lt"/>
                <a:ea typeface="+mn-ea"/>
                <a:cs typeface="+mn-cs"/>
              </a:defRPr>
            </a:lvl7pPr>
            <a:lvl8pPr marL="3197558" algn="l" defTabSz="913588" rtl="0" eaLnBrk="1" latinLnBrk="0" hangingPunct="1">
              <a:defRPr sz="1800" kern="1200">
                <a:solidFill>
                  <a:schemeClr val="tx1"/>
                </a:solidFill>
                <a:latin typeface="+mn-lt"/>
                <a:ea typeface="+mn-ea"/>
                <a:cs typeface="+mn-cs"/>
              </a:defRPr>
            </a:lvl8pPr>
            <a:lvl9pPr marL="3654350" algn="l" defTabSz="913588" rtl="0" eaLnBrk="1" latinLnBrk="0" hangingPunct="1">
              <a:defRPr sz="1800" kern="1200">
                <a:solidFill>
                  <a:schemeClr val="tx1"/>
                </a:solidFill>
                <a:latin typeface="+mn-lt"/>
                <a:ea typeface="+mn-ea"/>
                <a:cs typeface="+mn-cs"/>
              </a:defRPr>
            </a:lvl9pPr>
          </a:lstStyle>
          <a:p>
            <a:pPr algn="ctr">
              <a:defRPr/>
            </a:pPr>
            <a:fld id="{5543C5C4-C22C-4FD2-8E28-BC5C90548709}" type="slidenum">
              <a:rPr lang="en-US" sz="1400"/>
              <a:pPr algn="ctr">
                <a:defRPr/>
              </a:pPr>
              <a:t>9</a:t>
            </a:fld>
            <a:endParaRPr lang="en-US" sz="1400" dirty="0"/>
          </a:p>
        </p:txBody>
      </p:sp>
      <p:sp>
        <p:nvSpPr>
          <p:cNvPr id="5" name="Content Placeholder 1">
            <a:extLst>
              <a:ext uri="{FF2B5EF4-FFF2-40B4-BE49-F238E27FC236}">
                <a16:creationId xmlns:a16="http://schemas.microsoft.com/office/drawing/2014/main" id="{509AFD8A-2807-448F-9BA5-6EF7ADFA3579}"/>
              </a:ext>
            </a:extLst>
          </p:cNvPr>
          <p:cNvSpPr txBox="1">
            <a:spLocks/>
          </p:cNvSpPr>
          <p:nvPr/>
        </p:nvSpPr>
        <p:spPr>
          <a:xfrm>
            <a:off x="3723401" y="3997014"/>
            <a:ext cx="5602021" cy="35855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rgbClr val="558ED5"/>
                </a:solidFill>
                <a:latin typeface="Tesco" panose="020B0603040202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rgbClr val="558ED5"/>
                </a:solidFill>
                <a:latin typeface="Tesco" panose="020B0603040202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spcBef>
                <a:spcPts val="600"/>
              </a:spcBef>
              <a:spcAft>
                <a:spcPts val="600"/>
              </a:spcAft>
              <a:buFont typeface="+mj-lt"/>
              <a:buAutoNum type="arabicPeriod"/>
            </a:pPr>
            <a:endParaRPr lang="en-US" sz="2000" dirty="0">
              <a:solidFill>
                <a:schemeClr val="bg1">
                  <a:lumMod val="50000"/>
                </a:schemeClr>
              </a:solidFill>
              <a:latin typeface="+mn-lt"/>
            </a:endParaRPr>
          </a:p>
        </p:txBody>
      </p:sp>
      <p:sp>
        <p:nvSpPr>
          <p:cNvPr id="4" name="Title 3">
            <a:extLst>
              <a:ext uri="{FF2B5EF4-FFF2-40B4-BE49-F238E27FC236}">
                <a16:creationId xmlns:a16="http://schemas.microsoft.com/office/drawing/2014/main" id="{35538870-1D8E-470E-AFD6-19F9F3D96FE9}"/>
              </a:ext>
            </a:extLst>
          </p:cNvPr>
          <p:cNvSpPr>
            <a:spLocks noGrp="1"/>
          </p:cNvSpPr>
          <p:nvPr>
            <p:ph type="title"/>
          </p:nvPr>
        </p:nvSpPr>
        <p:spPr/>
        <p:txBody>
          <a:bodyPr/>
          <a:lstStyle/>
          <a:p>
            <a:r>
              <a:rPr lang="en-GB" dirty="0"/>
              <a:t>Ethiopia  – emerging risks &amp; implications</a:t>
            </a:r>
          </a:p>
        </p:txBody>
      </p:sp>
      <p:sp>
        <p:nvSpPr>
          <p:cNvPr id="7" name="Content Placeholder 1">
            <a:extLst>
              <a:ext uri="{FF2B5EF4-FFF2-40B4-BE49-F238E27FC236}">
                <a16:creationId xmlns:a16="http://schemas.microsoft.com/office/drawing/2014/main" id="{B2443EB8-C1F6-43C5-B81F-A7900FBD0B14}"/>
              </a:ext>
            </a:extLst>
          </p:cNvPr>
          <p:cNvSpPr txBox="1">
            <a:spLocks/>
          </p:cNvSpPr>
          <p:nvPr/>
        </p:nvSpPr>
        <p:spPr>
          <a:xfrm>
            <a:off x="487198" y="1600794"/>
            <a:ext cx="8192106" cy="4304706"/>
          </a:xfrm>
          <a:prstGeom prst="rect">
            <a:avLst/>
          </a:prstGeom>
        </p:spPr>
        <p:txBody>
          <a:bodyPr vert="horz" lIns="91440" tIns="45720" rIns="91440" bIns="45720" rtlCol="0">
            <a:noAutofit/>
          </a:bodyPr>
          <a:lstStyle>
            <a:defPPr>
              <a:defRPr lang="en-US"/>
            </a:defPPr>
            <a:lvl1pPr marL="228600" indent="-228600">
              <a:lnSpc>
                <a:spcPct val="90000"/>
              </a:lnSpc>
              <a:spcBef>
                <a:spcPts val="1200"/>
              </a:spcBef>
              <a:spcAft>
                <a:spcPts val="600"/>
              </a:spcAft>
              <a:buFont typeface="Arial" panose="020B0604020202020204" pitchFamily="34" charset="0"/>
              <a:buChar char="•"/>
              <a:defRPr sz="2000">
                <a:solidFill>
                  <a:schemeClr val="bg1">
                    <a:lumMod val="50000"/>
                  </a:schemeClr>
                </a:solidFill>
              </a:defRPr>
            </a:lvl1pPr>
            <a:lvl2pPr marL="6858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2pPr>
            <a:lvl3pPr marL="11430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3pPr>
            <a:lvl4pPr marL="16002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4pPr>
            <a:lvl5pPr marL="20574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nSpc>
                <a:spcPct val="100000"/>
              </a:lnSpc>
              <a:spcBef>
                <a:spcPts val="600"/>
              </a:spcBef>
              <a:spcAft>
                <a:spcPts val="0"/>
              </a:spcAft>
              <a:buNone/>
            </a:pPr>
            <a:r>
              <a:rPr lang="en-GB" sz="1600" b="1" u="sng" dirty="0">
                <a:solidFill>
                  <a:schemeClr val="tx1">
                    <a:lumMod val="65000"/>
                    <a:lumOff val="35000"/>
                  </a:schemeClr>
                </a:solidFill>
              </a:rPr>
              <a:t>Emerging risks</a:t>
            </a:r>
          </a:p>
          <a:p>
            <a:pPr>
              <a:lnSpc>
                <a:spcPct val="100000"/>
              </a:lnSpc>
              <a:spcBef>
                <a:spcPts val="600"/>
              </a:spcBef>
              <a:spcAft>
                <a:spcPts val="0"/>
              </a:spcAft>
            </a:pPr>
            <a:r>
              <a:rPr lang="en-GB" sz="1600" b="1" dirty="0">
                <a:solidFill>
                  <a:schemeClr val="tx1">
                    <a:lumMod val="65000"/>
                    <a:lumOff val="35000"/>
                  </a:schemeClr>
                </a:solidFill>
              </a:rPr>
              <a:t>Tigray conflict - </a:t>
            </a:r>
          </a:p>
          <a:p>
            <a:pPr marL="450850" lvl="1" indent="-276225">
              <a:lnSpc>
                <a:spcPct val="100000"/>
              </a:lnSpc>
              <a:spcBef>
                <a:spcPts val="600"/>
              </a:spcBef>
            </a:pPr>
            <a:r>
              <a:rPr lang="en-GB" sz="1600" dirty="0">
                <a:solidFill>
                  <a:srgbClr val="333333"/>
                </a:solidFill>
                <a:latin typeface="+mn-lt"/>
              </a:rPr>
              <a:t>Ethiopian army operations began in late 2019 – government claim they have officially ended and solely targeted Tigrayan People’s Liberation Front (TPLF) leadership and forces and denied reports Eritrean armed forces were active in Tigray fighting the TLPF</a:t>
            </a:r>
          </a:p>
          <a:p>
            <a:pPr marL="450850" lvl="1" indent="-276225">
              <a:lnSpc>
                <a:spcPct val="100000"/>
              </a:lnSpc>
              <a:spcBef>
                <a:spcPts val="600"/>
              </a:spcBef>
            </a:pPr>
            <a:r>
              <a:rPr lang="en-GB" sz="1600" b="0" i="0" dirty="0">
                <a:solidFill>
                  <a:srgbClr val="333333"/>
                </a:solidFill>
                <a:effectLst/>
                <a:latin typeface="+mn-lt"/>
                <a:hlinkClick r:id="rId3"/>
              </a:rPr>
              <a:t>Independent Ethiopian Human Rights Commission reported w/c 22</a:t>
            </a:r>
            <a:r>
              <a:rPr lang="en-GB" sz="1600" b="0" i="0" baseline="30000" dirty="0">
                <a:solidFill>
                  <a:srgbClr val="333333"/>
                </a:solidFill>
                <a:effectLst/>
                <a:latin typeface="+mn-lt"/>
                <a:hlinkClick r:id="rId3"/>
              </a:rPr>
              <a:t>nd</a:t>
            </a:r>
            <a:r>
              <a:rPr lang="en-GB" sz="1600" b="0" i="0" dirty="0">
                <a:solidFill>
                  <a:srgbClr val="333333"/>
                </a:solidFill>
                <a:effectLst/>
                <a:latin typeface="+mn-lt"/>
                <a:hlinkClick r:id="rId3"/>
              </a:rPr>
              <a:t> March that civilians were killed by Eritrean soldiers in November, confirming earlier Amnesty and Human Rights Watch  reports which revealed massacres, sexual violence and torture</a:t>
            </a:r>
            <a:endParaRPr lang="en-GB" sz="1600" b="0" i="0" dirty="0">
              <a:solidFill>
                <a:srgbClr val="333333"/>
              </a:solidFill>
              <a:effectLst/>
              <a:latin typeface="+mn-lt"/>
            </a:endParaRPr>
          </a:p>
          <a:p>
            <a:pPr marL="450850" lvl="1" indent="-276225">
              <a:lnSpc>
                <a:spcPct val="100000"/>
              </a:lnSpc>
              <a:spcBef>
                <a:spcPts val="600"/>
              </a:spcBef>
            </a:pPr>
            <a:r>
              <a:rPr lang="en-GB" sz="1600" dirty="0">
                <a:solidFill>
                  <a:srgbClr val="333333"/>
                </a:solidFill>
                <a:latin typeface="+mn-lt"/>
                <a:hlinkClick r:id="rId4"/>
              </a:rPr>
              <a:t>EU placed sanctions on Eritrea w/c 22</a:t>
            </a:r>
            <a:r>
              <a:rPr lang="en-GB" sz="1600" baseline="30000" dirty="0">
                <a:solidFill>
                  <a:srgbClr val="333333"/>
                </a:solidFill>
                <a:latin typeface="+mn-lt"/>
                <a:hlinkClick r:id="rId4"/>
              </a:rPr>
              <a:t>nd</a:t>
            </a:r>
            <a:r>
              <a:rPr lang="en-GB" sz="1600" dirty="0">
                <a:solidFill>
                  <a:srgbClr val="333333"/>
                </a:solidFill>
                <a:latin typeface="+mn-lt"/>
                <a:hlinkClick r:id="rId4"/>
              </a:rPr>
              <a:t> March/ UN, US, EU and aid groups have condemned violence in region in recent weeks</a:t>
            </a:r>
            <a:endParaRPr lang="en-GB" sz="1600" dirty="0">
              <a:solidFill>
                <a:srgbClr val="333333"/>
              </a:solidFill>
              <a:latin typeface="+mn-lt"/>
            </a:endParaRPr>
          </a:p>
          <a:p>
            <a:pPr>
              <a:lnSpc>
                <a:spcPct val="100000"/>
              </a:lnSpc>
              <a:spcBef>
                <a:spcPts val="600"/>
              </a:spcBef>
              <a:spcAft>
                <a:spcPts val="0"/>
              </a:spcAft>
            </a:pPr>
            <a:r>
              <a:rPr lang="en-GB" sz="1600" b="1" dirty="0">
                <a:solidFill>
                  <a:schemeClr val="tx1">
                    <a:lumMod val="65000"/>
                    <a:lumOff val="35000"/>
                  </a:schemeClr>
                </a:solidFill>
              </a:rPr>
              <a:t>Broader implications – </a:t>
            </a:r>
          </a:p>
          <a:p>
            <a:pPr marL="449263" lvl="1" indent="-269875">
              <a:lnSpc>
                <a:spcPct val="100000"/>
              </a:lnSpc>
              <a:spcBef>
                <a:spcPts val="600"/>
              </a:spcBef>
            </a:pPr>
            <a:r>
              <a:rPr lang="en-GB" sz="1600" dirty="0">
                <a:solidFill>
                  <a:schemeClr val="tx1">
                    <a:lumMod val="65000"/>
                    <a:lumOff val="35000"/>
                  </a:schemeClr>
                </a:solidFill>
                <a:latin typeface="+mn-lt"/>
                <a:hlinkClick r:id="rId5"/>
              </a:rPr>
              <a:t>Questions about the longer-term implications for Ethiopia as a federal state</a:t>
            </a:r>
            <a:r>
              <a:rPr lang="en-GB" sz="1600" dirty="0">
                <a:solidFill>
                  <a:schemeClr val="tx1">
                    <a:lumMod val="65000"/>
                    <a:lumOff val="35000"/>
                  </a:schemeClr>
                </a:solidFill>
                <a:latin typeface="+mn-lt"/>
              </a:rPr>
              <a:t> </a:t>
            </a:r>
            <a:r>
              <a:rPr lang="en-GB" sz="1600" dirty="0">
                <a:solidFill>
                  <a:schemeClr val="tx1">
                    <a:lumMod val="65000"/>
                    <a:lumOff val="35000"/>
                  </a:schemeClr>
                </a:solidFill>
                <a:latin typeface="+mn-lt"/>
                <a:hlinkClick r:id="rId6"/>
              </a:rPr>
              <a:t>–</a:t>
            </a:r>
            <a:r>
              <a:rPr lang="en-GB" sz="1600" dirty="0">
                <a:solidFill>
                  <a:schemeClr val="tx1">
                    <a:lumMod val="65000"/>
                    <a:lumOff val="35000"/>
                  </a:schemeClr>
                </a:solidFill>
                <a:latin typeface="+mn-lt"/>
              </a:rPr>
              <a:t>President Abiy represents Amhara elite, </a:t>
            </a:r>
            <a:r>
              <a:rPr lang="en-GB" sz="1600" b="0" i="0" dirty="0">
                <a:solidFill>
                  <a:srgbClr val="212121"/>
                </a:solidFill>
                <a:effectLst/>
                <a:latin typeface="+mn-lt"/>
              </a:rPr>
              <a:t>who have traditionally ruled country and who regard both the TPLF and multinational federalism as anti-Amhara. Other regions are also looking for self-determination including </a:t>
            </a:r>
            <a:r>
              <a:rPr lang="en-GB" sz="1600" b="0" i="0" dirty="0">
                <a:solidFill>
                  <a:srgbClr val="212121"/>
                </a:solidFill>
                <a:effectLst/>
                <a:latin typeface="+mn-lt"/>
                <a:hlinkClick r:id="rId7"/>
              </a:rPr>
              <a:t>Oromia where human rights </a:t>
            </a:r>
            <a:r>
              <a:rPr lang="en-GB" sz="1600" dirty="0">
                <a:solidFill>
                  <a:srgbClr val="212121"/>
                </a:solidFill>
                <a:latin typeface="+mn-lt"/>
                <a:hlinkClick r:id="rId7"/>
              </a:rPr>
              <a:t>violations have also been reported</a:t>
            </a:r>
            <a:endParaRPr lang="en-GB" sz="1600" dirty="0">
              <a:solidFill>
                <a:schemeClr val="tx1">
                  <a:lumMod val="65000"/>
                  <a:lumOff val="35000"/>
                </a:schemeClr>
              </a:solidFill>
              <a:latin typeface="+mn-lt"/>
              <a:hlinkClick r:id="rId6"/>
            </a:endParaRPr>
          </a:p>
          <a:p>
            <a:pPr marL="449263" lvl="1" indent="-269875">
              <a:lnSpc>
                <a:spcPct val="100000"/>
              </a:lnSpc>
              <a:spcBef>
                <a:spcPts val="600"/>
              </a:spcBef>
            </a:pPr>
            <a:r>
              <a:rPr lang="en-GB" sz="1600" dirty="0">
                <a:solidFill>
                  <a:schemeClr val="tx1">
                    <a:lumMod val="65000"/>
                    <a:lumOff val="35000"/>
                  </a:schemeClr>
                </a:solidFill>
                <a:latin typeface="+mn-lt"/>
                <a:hlinkClick r:id="rId6"/>
              </a:rPr>
              <a:t>Conflict risks displacement of refugees into Syria </a:t>
            </a:r>
            <a:endParaRPr lang="en-GB" sz="1600" dirty="0">
              <a:solidFill>
                <a:schemeClr val="tx1">
                  <a:lumMod val="65000"/>
                  <a:lumOff val="35000"/>
                </a:schemeClr>
              </a:solidFill>
              <a:latin typeface="+mn-lt"/>
            </a:endParaRPr>
          </a:p>
          <a:p>
            <a:pPr lvl="1">
              <a:lnSpc>
                <a:spcPct val="100000"/>
              </a:lnSpc>
              <a:spcBef>
                <a:spcPts val="600"/>
              </a:spcBef>
            </a:pPr>
            <a:endParaRPr lang="en-GB" sz="1600" dirty="0">
              <a:solidFill>
                <a:schemeClr val="tx1">
                  <a:lumMod val="65000"/>
                  <a:lumOff val="35000"/>
                </a:schemeClr>
              </a:solidFill>
              <a:latin typeface="+mn-lt"/>
            </a:endParaRPr>
          </a:p>
          <a:p>
            <a:pPr marL="450850" lvl="1" indent="-276225">
              <a:lnSpc>
                <a:spcPct val="100000"/>
              </a:lnSpc>
              <a:spcBef>
                <a:spcPts val="600"/>
              </a:spcBef>
            </a:pPr>
            <a:endParaRPr lang="en-GB" sz="1600" b="0" i="0" dirty="0">
              <a:solidFill>
                <a:srgbClr val="333333"/>
              </a:solidFill>
              <a:effectLst/>
              <a:latin typeface="+mn-lt"/>
            </a:endParaRPr>
          </a:p>
          <a:p>
            <a:pPr>
              <a:lnSpc>
                <a:spcPct val="100000"/>
              </a:lnSpc>
              <a:spcBef>
                <a:spcPts val="600"/>
              </a:spcBef>
              <a:spcAft>
                <a:spcPts val="0"/>
              </a:spcAft>
            </a:pPr>
            <a:endParaRPr lang="en-US" sz="1600" dirty="0">
              <a:solidFill>
                <a:schemeClr val="tx1">
                  <a:lumMod val="65000"/>
                  <a:lumOff val="35000"/>
                </a:schemeClr>
              </a:solidFill>
            </a:endParaRPr>
          </a:p>
          <a:p>
            <a:pPr marL="0" indent="0">
              <a:lnSpc>
                <a:spcPct val="100000"/>
              </a:lnSpc>
              <a:spcBef>
                <a:spcPts val="600"/>
              </a:spcBef>
              <a:spcAft>
                <a:spcPts val="0"/>
              </a:spcAft>
              <a:buNone/>
            </a:pPr>
            <a:br>
              <a:rPr lang="en-US" sz="1600" b="1" dirty="0">
                <a:solidFill>
                  <a:schemeClr val="tx1">
                    <a:lumMod val="65000"/>
                    <a:lumOff val="35000"/>
                  </a:schemeClr>
                </a:solidFill>
              </a:rPr>
            </a:br>
            <a:endParaRPr lang="en-US" sz="1600" dirty="0">
              <a:solidFill>
                <a:schemeClr val="tx1">
                  <a:lumMod val="65000"/>
                  <a:lumOff val="35000"/>
                </a:schemeClr>
              </a:solidFill>
            </a:endParaRPr>
          </a:p>
          <a:p>
            <a:pPr marL="0" indent="0">
              <a:lnSpc>
                <a:spcPct val="100000"/>
              </a:lnSpc>
              <a:spcBef>
                <a:spcPts val="600"/>
              </a:spcBef>
              <a:spcAft>
                <a:spcPts val="0"/>
              </a:spcAft>
              <a:buNone/>
            </a:pPr>
            <a:endParaRPr lang="en-US" sz="1600" dirty="0">
              <a:solidFill>
                <a:schemeClr val="tx1">
                  <a:lumMod val="65000"/>
                  <a:lumOff val="35000"/>
                </a:schemeClr>
              </a:solidFill>
            </a:endParaRPr>
          </a:p>
        </p:txBody>
      </p:sp>
      <p:sp>
        <p:nvSpPr>
          <p:cNvPr id="9" name="Content Placeholder 1">
            <a:extLst>
              <a:ext uri="{FF2B5EF4-FFF2-40B4-BE49-F238E27FC236}">
                <a16:creationId xmlns:a16="http://schemas.microsoft.com/office/drawing/2014/main" id="{15A61B47-D388-4753-9DFD-15612A2B70DB}"/>
              </a:ext>
            </a:extLst>
          </p:cNvPr>
          <p:cNvSpPr txBox="1">
            <a:spLocks/>
          </p:cNvSpPr>
          <p:nvPr/>
        </p:nvSpPr>
        <p:spPr>
          <a:xfrm>
            <a:off x="8679304" y="1600794"/>
            <a:ext cx="3025013" cy="4304706"/>
          </a:xfrm>
          <a:prstGeom prst="rect">
            <a:avLst/>
          </a:prstGeom>
        </p:spPr>
        <p:txBody>
          <a:bodyPr vert="horz" lIns="91440" tIns="45720" rIns="91440" bIns="45720" rtlCol="0">
            <a:noAutofit/>
          </a:bodyPr>
          <a:lstStyle>
            <a:defPPr>
              <a:defRPr lang="en-US"/>
            </a:defPPr>
            <a:lvl1pPr marL="228600" indent="-228600">
              <a:lnSpc>
                <a:spcPct val="90000"/>
              </a:lnSpc>
              <a:spcBef>
                <a:spcPts val="1200"/>
              </a:spcBef>
              <a:spcAft>
                <a:spcPts val="600"/>
              </a:spcAft>
              <a:buFont typeface="Arial" panose="020B0604020202020204" pitchFamily="34" charset="0"/>
              <a:buChar char="•"/>
              <a:defRPr sz="2000">
                <a:solidFill>
                  <a:schemeClr val="bg1">
                    <a:lumMod val="50000"/>
                  </a:schemeClr>
                </a:solidFill>
              </a:defRPr>
            </a:lvl1pPr>
            <a:lvl2pPr marL="6858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2pPr>
            <a:lvl3pPr marL="11430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3pPr>
            <a:lvl4pPr marL="16002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4pPr>
            <a:lvl5pPr marL="2057400" indent="-228600">
              <a:lnSpc>
                <a:spcPct val="90000"/>
              </a:lnSpc>
              <a:spcBef>
                <a:spcPts val="500"/>
              </a:spcBef>
              <a:buFont typeface="Arial" panose="020B0604020202020204" pitchFamily="34" charset="0"/>
              <a:buChar char="•"/>
              <a:defRPr sz="2400">
                <a:solidFill>
                  <a:srgbClr val="558ED5"/>
                </a:solidFill>
                <a:latin typeface="Tesco" panose="020B0603040202020203"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nSpc>
                <a:spcPct val="100000"/>
              </a:lnSpc>
              <a:spcBef>
                <a:spcPts val="600"/>
              </a:spcBef>
              <a:buNone/>
            </a:pPr>
            <a:r>
              <a:rPr lang="en-GB" sz="1600" b="1" u="sng" dirty="0">
                <a:solidFill>
                  <a:schemeClr val="tx1">
                    <a:lumMod val="65000"/>
                    <a:lumOff val="35000"/>
                  </a:schemeClr>
                </a:solidFill>
              </a:rPr>
              <a:t>Implications</a:t>
            </a:r>
          </a:p>
          <a:p>
            <a:pPr>
              <a:lnSpc>
                <a:spcPct val="100000"/>
              </a:lnSpc>
              <a:spcBef>
                <a:spcPts val="600"/>
              </a:spcBef>
            </a:pPr>
            <a:r>
              <a:rPr lang="en-GB" sz="1600" dirty="0">
                <a:solidFill>
                  <a:schemeClr val="tx1">
                    <a:lumMod val="65000"/>
                    <a:lumOff val="35000"/>
                  </a:schemeClr>
                </a:solidFill>
              </a:rPr>
              <a:t>Instability in various regions in Ethiopia</a:t>
            </a:r>
          </a:p>
          <a:p>
            <a:pPr>
              <a:lnSpc>
                <a:spcPct val="100000"/>
              </a:lnSpc>
              <a:spcBef>
                <a:spcPts val="600"/>
              </a:spcBef>
            </a:pPr>
            <a:r>
              <a:rPr lang="en-GB" sz="1600" dirty="0">
                <a:solidFill>
                  <a:schemeClr val="tx1">
                    <a:lumMod val="65000"/>
                    <a:lumOff val="35000"/>
                  </a:schemeClr>
                </a:solidFill>
              </a:rPr>
              <a:t>Unclear what this means for workers rights/ freedom of association/ assembly</a:t>
            </a:r>
          </a:p>
          <a:p>
            <a:pPr>
              <a:lnSpc>
                <a:spcPct val="100000"/>
              </a:lnSpc>
              <a:spcBef>
                <a:spcPts val="600"/>
              </a:spcBef>
              <a:spcAft>
                <a:spcPts val="400"/>
              </a:spcAft>
            </a:pPr>
            <a:r>
              <a:rPr lang="en-GB" sz="1600" b="1" dirty="0">
                <a:solidFill>
                  <a:schemeClr val="tx1">
                    <a:lumMod val="65000"/>
                    <a:lumOff val="35000"/>
                  </a:schemeClr>
                </a:solidFill>
              </a:rPr>
              <a:t>Are you sourcing directly/ indirectly from regions in Ethiopia?</a:t>
            </a:r>
          </a:p>
          <a:p>
            <a:pPr>
              <a:lnSpc>
                <a:spcPct val="100000"/>
              </a:lnSpc>
              <a:spcBef>
                <a:spcPts val="600"/>
              </a:spcBef>
              <a:spcAft>
                <a:spcPts val="400"/>
              </a:spcAft>
            </a:pPr>
            <a:r>
              <a:rPr lang="en-GB" sz="1600" b="1" dirty="0">
                <a:solidFill>
                  <a:schemeClr val="tx1">
                    <a:lumMod val="65000"/>
                    <a:lumOff val="35000"/>
                  </a:schemeClr>
                </a:solidFill>
              </a:rPr>
              <a:t>What information is being shared with you by suppliers about changes over last few years? How can you verify this information?</a:t>
            </a:r>
          </a:p>
          <a:p>
            <a:pPr>
              <a:lnSpc>
                <a:spcPct val="100000"/>
              </a:lnSpc>
              <a:spcBef>
                <a:spcPts val="600"/>
              </a:spcBef>
              <a:spcAft>
                <a:spcPts val="400"/>
              </a:spcAft>
            </a:pPr>
            <a:r>
              <a:rPr lang="en-GB" sz="1600" b="1" dirty="0">
                <a:solidFill>
                  <a:schemeClr val="tx1">
                    <a:lumMod val="65000"/>
                    <a:lumOff val="35000"/>
                  </a:schemeClr>
                </a:solidFill>
              </a:rPr>
              <a:t>How are workers in your supply chain being impacted?</a:t>
            </a:r>
          </a:p>
          <a:p>
            <a:pPr>
              <a:lnSpc>
                <a:spcPct val="100000"/>
              </a:lnSpc>
              <a:spcBef>
                <a:spcPts val="600"/>
              </a:spcBef>
              <a:spcAft>
                <a:spcPts val="400"/>
              </a:spcAft>
            </a:pPr>
            <a:endParaRPr lang="en-GB" sz="1600" b="1" dirty="0">
              <a:solidFill>
                <a:schemeClr val="tx1">
                  <a:lumMod val="65000"/>
                  <a:lumOff val="35000"/>
                </a:schemeClr>
              </a:solidFill>
            </a:endParaRPr>
          </a:p>
          <a:p>
            <a:pPr>
              <a:lnSpc>
                <a:spcPct val="100000"/>
              </a:lnSpc>
              <a:spcBef>
                <a:spcPts val="600"/>
              </a:spcBef>
            </a:pPr>
            <a:endParaRPr lang="en-GB" sz="1600" dirty="0">
              <a:solidFill>
                <a:schemeClr val="tx1">
                  <a:lumMod val="65000"/>
                  <a:lumOff val="35000"/>
                </a:schemeClr>
              </a:solidFill>
            </a:endParaRPr>
          </a:p>
          <a:p>
            <a:pPr>
              <a:lnSpc>
                <a:spcPct val="100000"/>
              </a:lnSpc>
              <a:spcBef>
                <a:spcPts val="600"/>
              </a:spcBef>
            </a:pPr>
            <a:endParaRPr lang="en-GB" sz="1600" dirty="0">
              <a:solidFill>
                <a:schemeClr val="tx1">
                  <a:lumMod val="65000"/>
                  <a:lumOff val="35000"/>
                </a:schemeClr>
              </a:solidFill>
            </a:endParaRPr>
          </a:p>
          <a:p>
            <a:pPr>
              <a:lnSpc>
                <a:spcPct val="100000"/>
              </a:lnSpc>
              <a:spcBef>
                <a:spcPts val="600"/>
              </a:spcBef>
            </a:pPr>
            <a:endParaRPr lang="en-GB" sz="1600" dirty="0">
              <a:solidFill>
                <a:schemeClr val="tx1">
                  <a:lumMod val="65000"/>
                  <a:lumOff val="35000"/>
                </a:schemeClr>
              </a:solidFill>
            </a:endParaRPr>
          </a:p>
          <a:p>
            <a:pPr>
              <a:lnSpc>
                <a:spcPct val="100000"/>
              </a:lnSpc>
              <a:spcBef>
                <a:spcPts val="600"/>
              </a:spcBef>
            </a:pPr>
            <a:endParaRPr lang="en-GB" sz="1600" dirty="0">
              <a:solidFill>
                <a:srgbClr val="FF0000"/>
              </a:solidFill>
            </a:endParaRPr>
          </a:p>
          <a:p>
            <a:pPr>
              <a:lnSpc>
                <a:spcPct val="100000"/>
              </a:lnSpc>
              <a:spcBef>
                <a:spcPts val="600"/>
              </a:spcBef>
            </a:pPr>
            <a:endParaRPr lang="en-GB" sz="1600" dirty="0">
              <a:solidFill>
                <a:schemeClr val="tx1">
                  <a:lumMod val="65000"/>
                  <a:lumOff val="35000"/>
                </a:schemeClr>
              </a:solidFill>
            </a:endParaRPr>
          </a:p>
          <a:p>
            <a:pPr>
              <a:lnSpc>
                <a:spcPct val="100000"/>
              </a:lnSpc>
              <a:spcBef>
                <a:spcPts val="600"/>
              </a:spcBef>
            </a:pPr>
            <a:endParaRPr lang="en-GB" sz="1600" b="1" dirty="0">
              <a:solidFill>
                <a:schemeClr val="tx1">
                  <a:lumMod val="65000"/>
                  <a:lumOff val="35000"/>
                </a:schemeClr>
              </a:solidFill>
            </a:endParaRPr>
          </a:p>
          <a:p>
            <a:pPr>
              <a:lnSpc>
                <a:spcPct val="100000"/>
              </a:lnSpc>
              <a:spcBef>
                <a:spcPts val="600"/>
              </a:spcBef>
            </a:pPr>
            <a:endParaRPr lang="en-US" sz="1600" dirty="0">
              <a:solidFill>
                <a:schemeClr val="tx1">
                  <a:lumMod val="65000"/>
                  <a:lumOff val="35000"/>
                </a:schemeClr>
              </a:solidFill>
            </a:endParaRPr>
          </a:p>
          <a:p>
            <a:pPr>
              <a:lnSpc>
                <a:spcPct val="100000"/>
              </a:lnSpc>
              <a:spcBef>
                <a:spcPts val="600"/>
              </a:spcBef>
            </a:pPr>
            <a:endParaRPr lang="en-US" sz="1600" dirty="0">
              <a:solidFill>
                <a:schemeClr val="tx1">
                  <a:lumMod val="65000"/>
                  <a:lumOff val="35000"/>
                </a:schemeClr>
              </a:solidFill>
            </a:endParaRPr>
          </a:p>
          <a:p>
            <a:pPr marL="0" indent="0">
              <a:lnSpc>
                <a:spcPct val="100000"/>
              </a:lnSpc>
              <a:spcBef>
                <a:spcPts val="600"/>
              </a:spcBef>
              <a:buNone/>
            </a:pPr>
            <a:br>
              <a:rPr lang="en-US" sz="1600" b="1" dirty="0">
                <a:solidFill>
                  <a:schemeClr val="tx1">
                    <a:lumMod val="65000"/>
                    <a:lumOff val="35000"/>
                  </a:schemeClr>
                </a:solidFill>
              </a:rPr>
            </a:br>
            <a:endParaRPr lang="en-US" sz="1600" dirty="0">
              <a:solidFill>
                <a:schemeClr val="tx1">
                  <a:lumMod val="65000"/>
                  <a:lumOff val="35000"/>
                </a:schemeClr>
              </a:solidFill>
            </a:endParaRPr>
          </a:p>
          <a:p>
            <a:pPr marL="0" indent="0">
              <a:lnSpc>
                <a:spcPct val="100000"/>
              </a:lnSpc>
              <a:spcBef>
                <a:spcPts val="600"/>
              </a:spcBef>
              <a:buNone/>
            </a:pPr>
            <a:endParaRPr lang="en-US" sz="1600" dirty="0">
              <a:solidFill>
                <a:schemeClr val="tx1">
                  <a:lumMod val="65000"/>
                  <a:lumOff val="35000"/>
                </a:schemeClr>
              </a:solidFill>
            </a:endParaRPr>
          </a:p>
        </p:txBody>
      </p:sp>
    </p:spTree>
    <p:extLst>
      <p:ext uri="{BB962C8B-B14F-4D97-AF65-F5344CB8AC3E}">
        <p14:creationId xmlns:p14="http://schemas.microsoft.com/office/powerpoint/2010/main" val="1527624425"/>
      </p:ext>
    </p:extLst>
  </p:cSld>
  <p:clrMapOvr>
    <a:masterClrMapping/>
  </p:clrMapOvr>
</p:sld>
</file>

<file path=ppt/theme/theme1.xml><?xml version="1.0" encoding="utf-8"?>
<a:theme xmlns:a="http://schemas.openxmlformats.org/drawingml/2006/main" name="Retrospect">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TM02900769[[fn=Retrospect]]</Template>
  <TotalTime>3129</TotalTime>
  <Words>1892</Words>
  <Application>Microsoft Office PowerPoint</Application>
  <PresentationFormat>Widescreen</PresentationFormat>
  <Paragraphs>242</Paragraphs>
  <Slides>9</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Calibri Light</vt:lpstr>
      <vt:lpstr>ProximaNova</vt:lpstr>
      <vt:lpstr>Tesco</vt:lpstr>
      <vt:lpstr>Retrospect</vt:lpstr>
      <vt:lpstr>Risk Assessment &amp; Mitigation Meeting </vt:lpstr>
      <vt:lpstr>UK – emerging risks &amp; implications</vt:lpstr>
      <vt:lpstr>China – emerging risks &amp; implications</vt:lpstr>
      <vt:lpstr>Turkey – emerging risks &amp; implications</vt:lpstr>
      <vt:lpstr>India – labour law changes and implications</vt:lpstr>
      <vt:lpstr>India – emerging risks &amp; implications</vt:lpstr>
      <vt:lpstr>South Africa – emerging risks &amp; implications</vt:lpstr>
      <vt:lpstr>Myanmar – emerging risks &amp; implications</vt:lpstr>
      <vt:lpstr>Ethiopia  – emerging risks &amp; implications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Food Network for Ethical Trade (FNET)</dc:title>
  <dc:creator>louise herring</dc:creator>
  <cp:lastModifiedBy>LSH</cp:lastModifiedBy>
  <cp:revision>430</cp:revision>
  <dcterms:created xsi:type="dcterms:W3CDTF">2018-12-04T20:30:27Z</dcterms:created>
  <dcterms:modified xsi:type="dcterms:W3CDTF">2021-03-29T09:24:42Z</dcterms:modified>
</cp:coreProperties>
</file>