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19"/>
  </p:notesMasterIdLst>
  <p:sldIdLst>
    <p:sldId id="1991" r:id="rId2"/>
    <p:sldId id="752" r:id="rId3"/>
    <p:sldId id="2170" r:id="rId4"/>
    <p:sldId id="2220" r:id="rId5"/>
    <p:sldId id="2237" r:id="rId6"/>
    <p:sldId id="2238" r:id="rId7"/>
    <p:sldId id="2242" r:id="rId8"/>
    <p:sldId id="2241" r:id="rId9"/>
    <p:sldId id="2239" r:id="rId10"/>
    <p:sldId id="2240" r:id="rId11"/>
    <p:sldId id="2243" r:id="rId12"/>
    <p:sldId id="2248" r:id="rId13"/>
    <p:sldId id="2249" r:id="rId14"/>
    <p:sldId id="2244" r:id="rId15"/>
    <p:sldId id="2245" r:id="rId16"/>
    <p:sldId id="2247" r:id="rId17"/>
    <p:sldId id="224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5" clrIdx="0">
    <p:extLst>
      <p:ext uri="{19B8F6BF-5375-455C-9EA6-DF929625EA0E}">
        <p15:presenceInfo xmlns:p15="http://schemas.microsoft.com/office/powerpoint/2012/main" userId="Admin" providerId="None"/>
      </p:ext>
    </p:extLst>
  </p:cmAuthor>
  <p:cmAuthor id="2" name="Leonie Schmid" initials="LS" lastIdx="11" clrIdx="1">
    <p:extLst>
      <p:ext uri="{19B8F6BF-5375-455C-9EA6-DF929625EA0E}">
        <p15:presenceInfo xmlns:p15="http://schemas.microsoft.com/office/powerpoint/2012/main" userId="19ef363ee043bc47" providerId="Windows Live"/>
      </p:ext>
    </p:extLst>
  </p:cmAuthor>
  <p:cmAuthor id="3" name="louise herring" initials="lh" lastIdx="1" clrIdx="2">
    <p:extLst>
      <p:ext uri="{19B8F6BF-5375-455C-9EA6-DF929625EA0E}">
        <p15:presenceInfo xmlns:p15="http://schemas.microsoft.com/office/powerpoint/2012/main" userId="06a4c496cb25d83f" providerId="Windows Live"/>
      </p:ext>
    </p:extLst>
  </p:cmAuthor>
  <p:cmAuthor id="4" name="Clare Clifton" initials="CC" lastIdx="1" clrIdx="3">
    <p:extLst>
      <p:ext uri="{19B8F6BF-5375-455C-9EA6-DF929625EA0E}">
        <p15:presenceInfo xmlns:p15="http://schemas.microsoft.com/office/powerpoint/2012/main" userId="S-1-5-21-158060495-3367530227-2752360863-26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26E2"/>
    <a:srgbClr val="33CCFF"/>
    <a:srgbClr val="269AE2"/>
    <a:srgbClr val="0066CC"/>
    <a:srgbClr val="0066FF"/>
    <a:srgbClr val="CC3300"/>
    <a:srgbClr val="6F906E"/>
    <a:srgbClr val="A4E01E"/>
    <a:srgbClr val="EB13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82051" autoAdjust="0"/>
  </p:normalViewPr>
  <p:slideViewPr>
    <p:cSldViewPr snapToGrid="0">
      <p:cViewPr varScale="1">
        <p:scale>
          <a:sx n="51" d="100"/>
          <a:sy n="51" d="100"/>
        </p:scale>
        <p:origin x="1184" y="2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5E78B0-5305-485D-BA4D-10A9698A0F78}" type="datetimeFigureOut">
              <a:rPr lang="en-GB" smtClean="0"/>
              <a:t>01/04/2021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A6C678-BC85-42CD-B054-42DCA31F0003}" type="slidenum">
              <a:rPr lang="en-GB" smtClean="0"/>
              <a:t>‹#›</a:t>
            </a:fld>
            <a:endParaRPr lang="en-GB" dirty="0"/>
          </a:p>
        </p:txBody>
      </p:sp>
    </p:spTree>
    <p:extLst>
      <p:ext uri="{BB962C8B-B14F-4D97-AF65-F5344CB8AC3E}">
        <p14:creationId xmlns:p14="http://schemas.microsoft.com/office/powerpoint/2010/main" val="23739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A6C678-BC85-42CD-B054-42DCA31F0003}" type="slidenum">
              <a:rPr lang="en-GB" smtClean="0"/>
              <a:t>1</a:t>
            </a:fld>
            <a:endParaRPr lang="en-GB" dirty="0"/>
          </a:p>
        </p:txBody>
      </p:sp>
    </p:spTree>
    <p:extLst>
      <p:ext uri="{BB962C8B-B14F-4D97-AF65-F5344CB8AC3E}">
        <p14:creationId xmlns:p14="http://schemas.microsoft.com/office/powerpoint/2010/main" val="2819087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0241" y="4723769"/>
            <a:ext cx="5445134" cy="4473883"/>
          </a:xfrm>
          <a:prstGeom prst="rect">
            <a:avLst/>
          </a:prstGeom>
        </p:spPr>
        <p:txBody>
          <a:bodyPr lIns="92409" tIns="46205" rIns="92409" bIns="46205"/>
          <a:lstStyle/>
          <a:p>
            <a:r>
              <a:rPr lang="de-DE" dirty="0"/>
              <a:t>1000-1010</a:t>
            </a:r>
          </a:p>
          <a:p>
            <a:endParaRPr lang="en-GB" baseline="0" dirty="0"/>
          </a:p>
        </p:txBody>
      </p:sp>
    </p:spTree>
    <p:extLst>
      <p:ext uri="{BB962C8B-B14F-4D97-AF65-F5344CB8AC3E}">
        <p14:creationId xmlns:p14="http://schemas.microsoft.com/office/powerpoint/2010/main" val="2195205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3</a:t>
            </a:fld>
            <a:endParaRPr lang="en-GB" dirty="0"/>
          </a:p>
        </p:txBody>
      </p:sp>
    </p:spTree>
    <p:extLst>
      <p:ext uri="{BB962C8B-B14F-4D97-AF65-F5344CB8AC3E}">
        <p14:creationId xmlns:p14="http://schemas.microsoft.com/office/powerpoint/2010/main" val="3152933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A6C678-BC85-42CD-B054-42DCA31F0003}" type="slidenum">
              <a:rPr lang="en-GB" smtClean="0"/>
              <a:t>4</a:t>
            </a:fld>
            <a:endParaRPr lang="en-GB" dirty="0"/>
          </a:p>
        </p:txBody>
      </p:sp>
    </p:spTree>
    <p:extLst>
      <p:ext uri="{BB962C8B-B14F-4D97-AF65-F5344CB8AC3E}">
        <p14:creationId xmlns:p14="http://schemas.microsoft.com/office/powerpoint/2010/main" val="2848172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5</a:t>
            </a:fld>
            <a:endParaRPr lang="en-GB" dirty="0"/>
          </a:p>
        </p:txBody>
      </p:sp>
    </p:spTree>
    <p:extLst>
      <p:ext uri="{BB962C8B-B14F-4D97-AF65-F5344CB8AC3E}">
        <p14:creationId xmlns:p14="http://schemas.microsoft.com/office/powerpoint/2010/main" val="775875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6</a:t>
            </a:fld>
            <a:endParaRPr lang="en-GB" dirty="0"/>
          </a:p>
        </p:txBody>
      </p:sp>
    </p:spTree>
    <p:extLst>
      <p:ext uri="{BB962C8B-B14F-4D97-AF65-F5344CB8AC3E}">
        <p14:creationId xmlns:p14="http://schemas.microsoft.com/office/powerpoint/2010/main" val="4051746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7</a:t>
            </a:fld>
            <a:endParaRPr lang="en-GB" dirty="0"/>
          </a:p>
        </p:txBody>
      </p:sp>
    </p:spTree>
    <p:extLst>
      <p:ext uri="{BB962C8B-B14F-4D97-AF65-F5344CB8AC3E}">
        <p14:creationId xmlns:p14="http://schemas.microsoft.com/office/powerpoint/2010/main" val="4524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8</a:t>
            </a:fld>
            <a:endParaRPr lang="en-GB" dirty="0"/>
          </a:p>
        </p:txBody>
      </p:sp>
    </p:spTree>
    <p:extLst>
      <p:ext uri="{BB962C8B-B14F-4D97-AF65-F5344CB8AC3E}">
        <p14:creationId xmlns:p14="http://schemas.microsoft.com/office/powerpoint/2010/main" val="37693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9</a:t>
            </a:fld>
            <a:endParaRPr lang="en-GB" dirty="0"/>
          </a:p>
        </p:txBody>
      </p:sp>
    </p:spTree>
    <p:extLst>
      <p:ext uri="{BB962C8B-B14F-4D97-AF65-F5344CB8AC3E}">
        <p14:creationId xmlns:p14="http://schemas.microsoft.com/office/powerpoint/2010/main" val="1555714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10</a:t>
            </a:fld>
            <a:endParaRPr lang="en-GB" dirty="0"/>
          </a:p>
        </p:txBody>
      </p:sp>
    </p:spTree>
    <p:extLst>
      <p:ext uri="{BB962C8B-B14F-4D97-AF65-F5344CB8AC3E}">
        <p14:creationId xmlns:p14="http://schemas.microsoft.com/office/powerpoint/2010/main" val="3914783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11</a:t>
            </a:fld>
            <a:endParaRPr lang="en-GB" dirty="0"/>
          </a:p>
        </p:txBody>
      </p:sp>
    </p:spTree>
    <p:extLst>
      <p:ext uri="{BB962C8B-B14F-4D97-AF65-F5344CB8AC3E}">
        <p14:creationId xmlns:p14="http://schemas.microsoft.com/office/powerpoint/2010/main" val="266734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12</a:t>
            </a:fld>
            <a:endParaRPr lang="en-GB" dirty="0"/>
          </a:p>
        </p:txBody>
      </p:sp>
    </p:spTree>
    <p:extLst>
      <p:ext uri="{BB962C8B-B14F-4D97-AF65-F5344CB8AC3E}">
        <p14:creationId xmlns:p14="http://schemas.microsoft.com/office/powerpoint/2010/main" val="3916113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13</a:t>
            </a:fld>
            <a:endParaRPr lang="en-GB" dirty="0"/>
          </a:p>
        </p:txBody>
      </p:sp>
    </p:spTree>
    <p:extLst>
      <p:ext uri="{BB962C8B-B14F-4D97-AF65-F5344CB8AC3E}">
        <p14:creationId xmlns:p14="http://schemas.microsoft.com/office/powerpoint/2010/main" val="4143566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14</a:t>
            </a:fld>
            <a:endParaRPr lang="en-GB" dirty="0"/>
          </a:p>
        </p:txBody>
      </p:sp>
    </p:spTree>
    <p:extLst>
      <p:ext uri="{BB962C8B-B14F-4D97-AF65-F5344CB8AC3E}">
        <p14:creationId xmlns:p14="http://schemas.microsoft.com/office/powerpoint/2010/main" val="1259794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15</a:t>
            </a:fld>
            <a:endParaRPr lang="en-GB" dirty="0"/>
          </a:p>
        </p:txBody>
      </p:sp>
    </p:spTree>
    <p:extLst>
      <p:ext uri="{BB962C8B-B14F-4D97-AF65-F5344CB8AC3E}">
        <p14:creationId xmlns:p14="http://schemas.microsoft.com/office/powerpoint/2010/main" val="1009377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16</a:t>
            </a:fld>
            <a:endParaRPr lang="en-GB" dirty="0"/>
          </a:p>
        </p:txBody>
      </p:sp>
    </p:spTree>
    <p:extLst>
      <p:ext uri="{BB962C8B-B14F-4D97-AF65-F5344CB8AC3E}">
        <p14:creationId xmlns:p14="http://schemas.microsoft.com/office/powerpoint/2010/main" val="3402553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17</a:t>
            </a:fld>
            <a:endParaRPr lang="en-GB" dirty="0"/>
          </a:p>
        </p:txBody>
      </p:sp>
    </p:spTree>
    <p:extLst>
      <p:ext uri="{BB962C8B-B14F-4D97-AF65-F5344CB8AC3E}">
        <p14:creationId xmlns:p14="http://schemas.microsoft.com/office/powerpoint/2010/main" val="3732074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
        <p:nvSpPr>
          <p:cNvPr id="10" name="Footer Placeholder 4">
            <a:extLst>
              <a:ext uri="{FF2B5EF4-FFF2-40B4-BE49-F238E27FC236}">
                <a16:creationId xmlns:a16="http://schemas.microsoft.com/office/drawing/2014/main" id="{0796C102-5649-4358-90B2-9F8CDC70A1B5}"/>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2862499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424765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
        <p:nvSpPr>
          <p:cNvPr id="10" name="Footer Placeholder 4">
            <a:extLst>
              <a:ext uri="{FF2B5EF4-FFF2-40B4-BE49-F238E27FC236}">
                <a16:creationId xmlns:a16="http://schemas.microsoft.com/office/drawing/2014/main" id="{9165522D-3CDF-4E60-8FDA-0E92D6D7398F}"/>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3858365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829069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40860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1434896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dirty="0"/>
          </a:p>
        </p:txBody>
      </p:sp>
      <p:sp>
        <p:nvSpPr>
          <p:cNvPr id="9" name="Slide Number Placeholder 8"/>
          <p:cNvSpPr>
            <a:spLocks noGrp="1"/>
          </p:cNvSpPr>
          <p:nvPr>
            <p:ph type="sldNum" sz="quarter" idx="12"/>
          </p:nvPr>
        </p:nvSpPr>
        <p:spPr/>
        <p:txBody>
          <a:bodyPr/>
          <a:lstStyle/>
          <a:p>
            <a:fld id="{336BC055-7D21-4105-9AC8-30C7CEF2D5E3}" type="slidenum">
              <a:rPr lang="en-GB" smtClean="0"/>
              <a:t>‹#›</a:t>
            </a:fld>
            <a:endParaRPr lang="en-GB" dirty="0"/>
          </a:p>
        </p:txBody>
      </p:sp>
      <p:sp>
        <p:nvSpPr>
          <p:cNvPr id="10" name="Footer Placeholder 4">
            <a:extLst>
              <a:ext uri="{FF2B5EF4-FFF2-40B4-BE49-F238E27FC236}">
                <a16:creationId xmlns:a16="http://schemas.microsoft.com/office/drawing/2014/main" id="{86592854-2D29-49C9-BA00-4F0CA45A38DE}"/>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3938442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6FB48FB-C413-4C26-A192-4A467C798911}" type="datetimeFigureOut">
              <a:rPr lang="en-GB" smtClean="0"/>
              <a:t>01/04/2021</a:t>
            </a:fld>
            <a:endParaRPr lang="en-GB"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36BC055-7D21-4105-9AC8-30C7CEF2D5E3}" type="slidenum">
              <a:rPr lang="en-GB" smtClean="0"/>
              <a:t>‹#›</a:t>
            </a:fld>
            <a:endParaRPr lang="en-GB" dirty="0"/>
          </a:p>
        </p:txBody>
      </p:sp>
    </p:spTree>
    <p:extLst>
      <p:ext uri="{BB962C8B-B14F-4D97-AF65-F5344CB8AC3E}">
        <p14:creationId xmlns:p14="http://schemas.microsoft.com/office/powerpoint/2010/main" val="368104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a:noFill/>
          <a:ln>
            <a:noFill/>
          </a:ln>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6BC055-7D21-4105-9AC8-30C7CEF2D5E3}" type="slidenum">
              <a:rPr lang="en-GB" smtClean="0"/>
              <a:t>‹#›</a:t>
            </a:fld>
            <a:endParaRPr lang="en-GB" dirty="0"/>
          </a:p>
        </p:txBody>
      </p:sp>
      <p:pic>
        <p:nvPicPr>
          <p:cNvPr id="10" name="Picture 9">
            <a:extLst>
              <a:ext uri="{FF2B5EF4-FFF2-40B4-BE49-F238E27FC236}">
                <a16:creationId xmlns:a16="http://schemas.microsoft.com/office/drawing/2014/main" id="{D5E44B92-2D32-46FA-B9CE-DF22DEEA500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4649" t="13561" r="10479" b="26220"/>
          <a:stretch/>
        </p:blipFill>
        <p:spPr>
          <a:xfrm>
            <a:off x="10138074" y="5193165"/>
            <a:ext cx="1560641" cy="1255182"/>
          </a:xfrm>
          <a:prstGeom prst="rect">
            <a:avLst/>
          </a:prstGeom>
        </p:spPr>
      </p:pic>
    </p:spTree>
    <p:extLst>
      <p:ext uri="{BB962C8B-B14F-4D97-AF65-F5344CB8AC3E}">
        <p14:creationId xmlns:p14="http://schemas.microsoft.com/office/powerpoint/2010/main" val="3634173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051471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B48FB-C413-4C26-A192-4A467C798911}" type="datetimeFigureOut">
              <a:rPr lang="en-GB" smtClean="0"/>
              <a:t>01/04/2021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
        <p:nvSpPr>
          <p:cNvPr id="9" name="Footer Placeholder 4">
            <a:extLst>
              <a:ext uri="{FF2B5EF4-FFF2-40B4-BE49-F238E27FC236}">
                <a16:creationId xmlns:a16="http://schemas.microsoft.com/office/drawing/2014/main" id="{6C40AEEA-F148-42C4-9C8F-5BF005F4A838}"/>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4066577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0" name="Content Placeholder 2"/>
          <p:cNvSpPr>
            <a:spLocks noGrp="1"/>
          </p:cNvSpPr>
          <p:nvPr>
            <p:ph idx="1"/>
          </p:nvPr>
        </p:nvSpPr>
        <p:spPr>
          <a:xfrm>
            <a:off x="493980" y="1744265"/>
            <a:ext cx="11321253" cy="4382179"/>
          </a:xfrm>
        </p:spPr>
        <p:txBody>
          <a:bodyPr>
            <a:noAutofit/>
          </a:bodyPr>
          <a:lstStyle>
            <a:lvl1pPr>
              <a:defRPr sz="2400">
                <a:solidFill>
                  <a:srgbClr val="558ED5"/>
                </a:solidFill>
                <a:latin typeface="Tesco" panose="020B0603040202020203" pitchFamily="34" charset="0"/>
              </a:defRPr>
            </a:lvl1pPr>
            <a:lvl2pPr>
              <a:defRPr sz="2400">
                <a:solidFill>
                  <a:srgbClr val="558ED5"/>
                </a:solidFill>
                <a:latin typeface="Tesco" panose="020B0603040202020203" pitchFamily="34" charset="0"/>
              </a:defRPr>
            </a:lvl2pPr>
            <a:lvl3pPr>
              <a:defRPr sz="2400">
                <a:solidFill>
                  <a:srgbClr val="558ED5"/>
                </a:solidFill>
                <a:latin typeface="Tesco" panose="020B0603040202020203" pitchFamily="34" charset="0"/>
              </a:defRPr>
            </a:lvl3pPr>
            <a:lvl4pPr>
              <a:defRPr sz="2400">
                <a:solidFill>
                  <a:srgbClr val="558ED5"/>
                </a:solidFill>
                <a:latin typeface="Tesco" panose="020B0603040202020203" pitchFamily="34" charset="0"/>
              </a:defRPr>
            </a:lvl4pPr>
            <a:lvl5pPr>
              <a:defRPr sz="2400">
                <a:solidFill>
                  <a:srgbClr val="558ED5"/>
                </a:solidFill>
                <a:latin typeface="Tesco" panose="020B0603040202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26590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487200" y="286603"/>
            <a:ext cx="11217600" cy="1058400"/>
          </a:xfrm>
          <a:prstGeom prst="rect">
            <a:avLst/>
          </a:prstGeom>
          <a:solidFill>
            <a:schemeClr val="accent2"/>
          </a:solidFill>
          <a:ln>
            <a:solidFill>
              <a:schemeClr val="accent1"/>
            </a:solidFill>
          </a:ln>
        </p:spPr>
        <p:txBody>
          <a:bodyPr vert="horz" lIns="91440" tIns="45720" rIns="91440" bIns="4572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6FB48FB-C413-4C26-A192-4A467C798911}" type="datetimeFigureOut">
              <a:rPr lang="en-GB" smtClean="0"/>
              <a:t>01/04/2021</a:t>
            </a:fld>
            <a:endParaRPr lang="en-GB"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36BC055-7D21-4105-9AC8-30C7CEF2D5E3}" type="slidenum">
              <a:rPr lang="en-GB" smtClean="0"/>
              <a:t>‹#›</a:t>
            </a:fld>
            <a:endParaRPr lang="en-GB" dirty="0"/>
          </a:p>
        </p:txBody>
      </p:sp>
      <p:pic>
        <p:nvPicPr>
          <p:cNvPr id="11" name="Picture 10">
            <a:extLst>
              <a:ext uri="{FF2B5EF4-FFF2-40B4-BE49-F238E27FC236}">
                <a16:creationId xmlns:a16="http://schemas.microsoft.com/office/drawing/2014/main" id="{CF25932B-5B44-497A-B461-92B6E26ED705}"/>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4649" t="13561" r="10479" b="26220"/>
          <a:stretch/>
        </p:blipFill>
        <p:spPr>
          <a:xfrm>
            <a:off x="267363" y="5551899"/>
            <a:ext cx="829917" cy="667480"/>
          </a:xfrm>
          <a:prstGeom prst="rect">
            <a:avLst/>
          </a:prstGeom>
        </p:spPr>
      </p:pic>
      <p:sp>
        <p:nvSpPr>
          <p:cNvPr id="12" name="Footer Placeholder 4">
            <a:extLst>
              <a:ext uri="{FF2B5EF4-FFF2-40B4-BE49-F238E27FC236}">
                <a16:creationId xmlns:a16="http://schemas.microsoft.com/office/drawing/2014/main" id="{1E5315C9-0986-40C3-AD3B-9188DD9C9A4E}"/>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4930297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txStyles>
    <p:title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s://us02web.zoom.us/rec/share/1ETyBpTVl4Y4CYZPC0_SyqWDcGkCUV7tkGx68q53F9dcVYCr7KzzNhqRa5kYF6g.4kaaxQuDDUHxdgnx"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corporate.lidl.co.uk/sustainability/human-rights/hria/hria/spanish-berry"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maplecroft.com/insights/analysis/xinjiang-sanctions-disrupt-global-apparel-supply-chain/"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hyperlink" Target="https://sg.news.yahoo.com/us-bans-china-sweetener-products-024936018.html?guccounter=1&amp;guce_referrer=aHR0cHM6Ly93d3cuYmluZy5jb20v&amp;guce_referrer_sig=AQAAAM63n4Ge2W29NE0S7CXiASD8e56BE8uqdlvh4ykEovpa_vt9d6eZmMOBkuqP-OiD3IfMT0hh_k_5uTywWVxZ8Unt1adrJaTkf4CapbNDMZCi448i0umz4sHKScmZ0i4jSv-grYOIiehRDrmUvufuFtIQOaBAaFt3Aa3wKh03p9Db" TargetMode="External"/><Relationship Id="rId5" Type="http://schemas.openxmlformats.org/officeDocument/2006/relationships/hyperlink" Target="https://nypost.com/2020/09/22/china-reportedly-forced-500k-tibetan-farmers-into-labor-camps/" TargetMode="External"/><Relationship Id="rId4" Type="http://schemas.openxmlformats.org/officeDocument/2006/relationships/hyperlink" Target="https://newlinesinstitute.org/wp-content/uploads/Chinas-Breaches-of-the-GC3.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aljazeera.com/news/2021/3/20/turkey-condemned-for-pulling-out-of-treaty-protecting-women" TargetMode="External"/><Relationship Id="rId7" Type="http://schemas.openxmlformats.org/officeDocument/2006/relationships/hyperlink" Target="https://www.tuc.org.uk/research-analysis/reports/worsening-situation-workers-turkey"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hyperlink" Target="https://www.unison.org.uk/content/uploads/2018/12/25370_Workers_rights_Turkey_REPORT_OV.pdf" TargetMode="External"/><Relationship Id="rId5" Type="http://schemas.openxmlformats.org/officeDocument/2006/relationships/hyperlink" Target="https://www.hrw.org/news/2021/03/18/joint-letter-hrvp-borrell-eu-turkey-relations" TargetMode="External"/><Relationship Id="rId4" Type="http://schemas.openxmlformats.org/officeDocument/2006/relationships/hyperlink" Target="https://www.arabnews.com/node/1819261/middle-east"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amfori.org/sites/default/files/Labour%20Code%20-%20amfori.pdf"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indianexpress.com/article/explained/essential-commodities-amendment-act-2020-farmers-protests-parliamentary-panel-bjp7237327/"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hyperlink" Target="https://www.business-standard.com/article/current-affairs/benefits-drawbacks-of-the-3-farm-laws-at-the-heart-of-farmers-protests-120120600592_1.html" TargetMode="External"/><Relationship Id="rId5" Type="http://schemas.openxmlformats.org/officeDocument/2006/relationships/hyperlink" Target="https://www.theguardian.com/global-development/2021/mar/09/female-workers-at-hm-supplier-in-india-allege-widespread-sexual-violence" TargetMode="External"/><Relationship Id="rId4" Type="http://schemas.openxmlformats.org/officeDocument/2006/relationships/hyperlink" Target="https://freedomhouse.org/country/india/freedom-world/2021"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allafrica.com/stories/202103230508.html"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www.capetownetc.com/news/national-minimum-wage-rises-to-r21-69-per-hour-from-march-1/" TargetMode="External"/><Relationship Id="rId5" Type="http://schemas.openxmlformats.org/officeDocument/2006/relationships/hyperlink" Target="https://businesstech.co.za/news/finance/473810/food-electricity-and-petrol-prices-are-all-going-up-as-south-africans-keep-getting-poorer/" TargetMode="External"/><Relationship Id="rId4" Type="http://schemas.openxmlformats.org/officeDocument/2006/relationships/hyperlink" Target="https://businesstech.co.za/news/business/473630/controversial-law-to-restrict-foreign-workers-in-south-africa/"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ft.com/content/ba39960d-e267-40e8-8907-ff921506e285" TargetMode="External"/><Relationship Id="rId3" Type="http://schemas.openxmlformats.org/officeDocument/2006/relationships/hyperlink" Target="https://apnews.com/article/thailand-myanmar-united-nations-2035dae56e9ee2556a1d7b6805731372" TargetMode="External"/><Relationship Id="rId7" Type="http://schemas.openxmlformats.org/officeDocument/2006/relationships/hyperlink" Target="https://www.retailgazette.co.uk/blog/2021/03/primark-supplier-in-myanmar-accused-of-locking-workers-in-factory-after-protests/"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hyperlink" Target="https://www.voguebusiness.com/sustainability/myanmar-workers-support-civil-disobedience-movement-democracy" TargetMode="External"/><Relationship Id="rId5" Type="http://schemas.openxmlformats.org/officeDocument/2006/relationships/hyperlink" Target="https://www.ilo.org/global/about-the-ilo/newsroom/news/WCMS_770062/lang--en/index.htm" TargetMode="External"/><Relationship Id="rId4" Type="http://schemas.openxmlformats.org/officeDocument/2006/relationships/hyperlink" Target="https://news.un.org/en/story/2021/03/1088482"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theguardian.com/world/2021/mar/28/scale-of-tigray-horror-adds-to-pressure-on-ethiopian-leader" TargetMode="External"/><Relationship Id="rId7" Type="http://schemas.openxmlformats.org/officeDocument/2006/relationships/hyperlink" Target="https://www.amnesty.org/en/documents/afr25/2358/2020/en/"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hyperlink" Target="https://news.sky.com/story/ethiopia-conflict-what-are-they-fighting-about-and-why-12137538" TargetMode="External"/><Relationship Id="rId5" Type="http://schemas.openxmlformats.org/officeDocument/2006/relationships/hyperlink" Target="https://africanarguments.org/2021/03/ethiopia-the-wider-battle-of-which-the-tigray-war-is-just-a-part/" TargetMode="External"/><Relationship Id="rId4" Type="http://schemas.openxmlformats.org/officeDocument/2006/relationships/hyperlink" Target="https://www.aljazeera.com/news/2021/3/5/un-alleges-war-crimes-in-ethiopias-tigray-urges-eritrea-pullout"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foodnetworkforethicaltrade.com/mdocs-posts/fnet-supplier-ra-guide/"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CCB0-029F-4EF7-9477-DFF850899814}"/>
              </a:ext>
            </a:extLst>
          </p:cNvPr>
          <p:cNvSpPr>
            <a:spLocks noGrp="1"/>
          </p:cNvSpPr>
          <p:nvPr>
            <p:ph type="title"/>
          </p:nvPr>
        </p:nvSpPr>
        <p:spPr>
          <a:xfrm>
            <a:off x="1097280" y="5303520"/>
            <a:ext cx="8465820" cy="822960"/>
          </a:xfrm>
        </p:spPr>
        <p:txBody>
          <a:bodyPr/>
          <a:lstStyle/>
          <a:p>
            <a:pPr algn="l"/>
            <a:r>
              <a:rPr lang="en-GB" b="1" dirty="0"/>
              <a:t>Risk Assessment &amp; Mitigation Meeting </a:t>
            </a:r>
          </a:p>
        </p:txBody>
      </p:sp>
      <p:sp>
        <p:nvSpPr>
          <p:cNvPr id="3" name="Picture Placeholder 2">
            <a:extLst>
              <a:ext uri="{FF2B5EF4-FFF2-40B4-BE49-F238E27FC236}">
                <a16:creationId xmlns:a16="http://schemas.microsoft.com/office/drawing/2014/main" id="{14964131-5E32-49DF-9468-1FA7A45568C6}"/>
              </a:ext>
            </a:extLst>
          </p:cNvPr>
          <p:cNvSpPr>
            <a:spLocks noGrp="1"/>
          </p:cNvSpPr>
          <p:nvPr>
            <p:ph type="pic" idx="1"/>
          </p:nvPr>
        </p:nvSpPr>
        <p:spPr/>
      </p:sp>
      <p:sp>
        <p:nvSpPr>
          <p:cNvPr id="4" name="Text Placeholder 3">
            <a:extLst>
              <a:ext uri="{FF2B5EF4-FFF2-40B4-BE49-F238E27FC236}">
                <a16:creationId xmlns:a16="http://schemas.microsoft.com/office/drawing/2014/main" id="{793F2848-77EC-4BD3-928B-124C50B651FB}"/>
              </a:ext>
            </a:extLst>
          </p:cNvPr>
          <p:cNvSpPr>
            <a:spLocks noGrp="1"/>
          </p:cNvSpPr>
          <p:nvPr>
            <p:ph type="body" sz="half" idx="2"/>
          </p:nvPr>
        </p:nvSpPr>
        <p:spPr>
          <a:xfrm>
            <a:off x="1097280" y="6362523"/>
            <a:ext cx="10113264" cy="443659"/>
          </a:xfrm>
        </p:spPr>
        <p:txBody>
          <a:bodyPr/>
          <a:lstStyle/>
          <a:p>
            <a:r>
              <a:rPr lang="en-GB" b="1" dirty="0"/>
              <a:t>The Food Network for Ethical Trade – 24</a:t>
            </a:r>
            <a:r>
              <a:rPr lang="en-GB" b="1" baseline="30000" dirty="0"/>
              <a:t>th</a:t>
            </a:r>
            <a:r>
              <a:rPr lang="en-GB" b="1" dirty="0"/>
              <a:t> March 2021</a:t>
            </a:r>
          </a:p>
        </p:txBody>
      </p:sp>
    </p:spTree>
    <p:extLst>
      <p:ext uri="{BB962C8B-B14F-4D97-AF65-F5344CB8AC3E}">
        <p14:creationId xmlns:p14="http://schemas.microsoft.com/office/powerpoint/2010/main" val="3652438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2</a:t>
            </a:fld>
            <a:endParaRPr lang="en-US" sz="1400" dirty="0"/>
          </a:p>
        </p:txBody>
      </p:sp>
      <p:sp>
        <p:nvSpPr>
          <p:cNvPr id="3" name="Title 2">
            <a:extLst>
              <a:ext uri="{FF2B5EF4-FFF2-40B4-BE49-F238E27FC236}">
                <a16:creationId xmlns:a16="http://schemas.microsoft.com/office/drawing/2014/main" id="{0C4E1D56-A3CE-47B5-B4B8-029E918EA0C6}"/>
              </a:ext>
            </a:extLst>
          </p:cNvPr>
          <p:cNvSpPr>
            <a:spLocks noGrp="1"/>
          </p:cNvSpPr>
          <p:nvPr>
            <p:ph type="title"/>
          </p:nvPr>
        </p:nvSpPr>
        <p:spPr/>
        <p:txBody>
          <a:bodyPr/>
          <a:lstStyle/>
          <a:p>
            <a:r>
              <a:rPr lang="en-GB" dirty="0"/>
              <a:t>Attendees &amp; </a:t>
            </a:r>
            <a:r>
              <a:rPr lang="en-GB" dirty="0">
                <a:solidFill>
                  <a:srgbClr val="FF0000"/>
                </a:solidFill>
              </a:rPr>
              <a:t>recording information</a:t>
            </a:r>
          </a:p>
        </p:txBody>
      </p:sp>
      <p:sp>
        <p:nvSpPr>
          <p:cNvPr id="16" name="Content Placeholder 1">
            <a:extLst>
              <a:ext uri="{FF2B5EF4-FFF2-40B4-BE49-F238E27FC236}">
                <a16:creationId xmlns:a16="http://schemas.microsoft.com/office/drawing/2014/main" id="{051B2E9D-64F0-4AC3-A9F1-236FE67B7DCD}"/>
              </a:ext>
            </a:extLst>
          </p:cNvPr>
          <p:cNvSpPr>
            <a:spLocks noGrp="1"/>
          </p:cNvSpPr>
          <p:nvPr>
            <p:ph idx="1"/>
          </p:nvPr>
        </p:nvSpPr>
        <p:spPr>
          <a:xfrm>
            <a:off x="619709" y="1522929"/>
            <a:ext cx="5602021" cy="4302551"/>
          </a:xfrm>
        </p:spPr>
        <p:txBody>
          <a:bodyPr/>
          <a:lstStyle/>
          <a:p>
            <a:pPr>
              <a:lnSpc>
                <a:spcPct val="114000"/>
              </a:lnSpc>
              <a:spcBef>
                <a:spcPts val="600"/>
              </a:spcBef>
              <a:spcAft>
                <a:spcPts val="0"/>
              </a:spcAft>
            </a:pPr>
            <a:r>
              <a:rPr lang="en-US" sz="1600" dirty="0">
                <a:solidFill>
                  <a:schemeClr val="bg1">
                    <a:lumMod val="50000"/>
                  </a:schemeClr>
                </a:solidFill>
                <a:latin typeface="+mn-lt"/>
              </a:rPr>
              <a:t>Aisha Aswani – Co-op</a:t>
            </a:r>
          </a:p>
          <a:p>
            <a:pPr>
              <a:lnSpc>
                <a:spcPct val="114000"/>
              </a:lnSpc>
              <a:spcBef>
                <a:spcPts val="600"/>
              </a:spcBef>
              <a:spcAft>
                <a:spcPts val="0"/>
              </a:spcAft>
            </a:pPr>
            <a:r>
              <a:rPr lang="en-US" sz="1600" dirty="0">
                <a:solidFill>
                  <a:schemeClr val="bg1">
                    <a:lumMod val="50000"/>
                  </a:schemeClr>
                </a:solidFill>
                <a:latin typeface="+mn-lt"/>
              </a:rPr>
              <a:t>Andy York – Pilgrim</a:t>
            </a:r>
          </a:p>
          <a:p>
            <a:pPr>
              <a:lnSpc>
                <a:spcPct val="114000"/>
              </a:lnSpc>
              <a:spcBef>
                <a:spcPts val="600"/>
              </a:spcBef>
              <a:spcAft>
                <a:spcPts val="0"/>
              </a:spcAft>
            </a:pPr>
            <a:r>
              <a:rPr lang="en-US" sz="1600" dirty="0">
                <a:solidFill>
                  <a:schemeClr val="bg1">
                    <a:lumMod val="50000"/>
                  </a:schemeClr>
                </a:solidFill>
                <a:latin typeface="+mn-lt"/>
              </a:rPr>
              <a:t>Catherine Russell – Angus Soft Fruits</a:t>
            </a:r>
          </a:p>
          <a:p>
            <a:pPr>
              <a:lnSpc>
                <a:spcPct val="114000"/>
              </a:lnSpc>
              <a:spcBef>
                <a:spcPts val="600"/>
              </a:spcBef>
              <a:spcAft>
                <a:spcPts val="0"/>
              </a:spcAft>
            </a:pPr>
            <a:r>
              <a:rPr lang="en-US" sz="1600" dirty="0">
                <a:solidFill>
                  <a:schemeClr val="bg1">
                    <a:lumMod val="50000"/>
                  </a:schemeClr>
                </a:solidFill>
                <a:latin typeface="+mn-lt"/>
              </a:rPr>
              <a:t>Christina Bosworth - </a:t>
            </a:r>
            <a:r>
              <a:rPr lang="en-US" sz="1600" dirty="0" err="1">
                <a:solidFill>
                  <a:schemeClr val="bg1">
                    <a:lumMod val="50000"/>
                  </a:schemeClr>
                </a:solidFill>
                <a:latin typeface="+mn-lt"/>
              </a:rPr>
              <a:t>Keelings</a:t>
            </a:r>
            <a:endParaRPr lang="en-US" sz="1600" dirty="0">
              <a:solidFill>
                <a:schemeClr val="bg1">
                  <a:lumMod val="50000"/>
                </a:schemeClr>
              </a:solidFill>
              <a:latin typeface="+mn-lt"/>
            </a:endParaRPr>
          </a:p>
          <a:p>
            <a:pPr>
              <a:lnSpc>
                <a:spcPct val="114000"/>
              </a:lnSpc>
              <a:spcBef>
                <a:spcPts val="600"/>
              </a:spcBef>
              <a:spcAft>
                <a:spcPts val="0"/>
              </a:spcAft>
            </a:pPr>
            <a:r>
              <a:rPr lang="en-US" sz="1600" dirty="0">
                <a:solidFill>
                  <a:schemeClr val="bg1">
                    <a:lumMod val="50000"/>
                  </a:schemeClr>
                </a:solidFill>
                <a:latin typeface="+mn-lt"/>
              </a:rPr>
              <a:t>David Alder - MWW</a:t>
            </a:r>
          </a:p>
          <a:p>
            <a:pPr>
              <a:lnSpc>
                <a:spcPct val="114000"/>
              </a:lnSpc>
              <a:spcBef>
                <a:spcPts val="600"/>
              </a:spcBef>
              <a:spcAft>
                <a:spcPts val="0"/>
              </a:spcAft>
            </a:pPr>
            <a:r>
              <a:rPr lang="en-US" sz="1600" dirty="0">
                <a:solidFill>
                  <a:schemeClr val="bg1">
                    <a:lumMod val="50000"/>
                  </a:schemeClr>
                </a:solidFill>
                <a:latin typeface="+mn-lt"/>
              </a:rPr>
              <a:t>Elenor Smith – Aldi</a:t>
            </a:r>
          </a:p>
          <a:p>
            <a:pPr>
              <a:lnSpc>
                <a:spcPct val="114000"/>
              </a:lnSpc>
              <a:spcBef>
                <a:spcPts val="600"/>
              </a:spcBef>
              <a:spcAft>
                <a:spcPts val="0"/>
              </a:spcAft>
            </a:pPr>
            <a:r>
              <a:rPr lang="en-US" sz="1600" dirty="0">
                <a:solidFill>
                  <a:schemeClr val="bg1">
                    <a:lumMod val="50000"/>
                  </a:schemeClr>
                </a:solidFill>
                <a:latin typeface="+mn-lt"/>
              </a:rPr>
              <a:t>Fiona McKerrow – Total World Fresh</a:t>
            </a:r>
          </a:p>
          <a:p>
            <a:pPr>
              <a:lnSpc>
                <a:spcPct val="114000"/>
              </a:lnSpc>
              <a:spcBef>
                <a:spcPts val="600"/>
              </a:spcBef>
              <a:spcAft>
                <a:spcPts val="0"/>
              </a:spcAft>
            </a:pPr>
            <a:r>
              <a:rPr lang="en-US" sz="1600" dirty="0">
                <a:solidFill>
                  <a:schemeClr val="bg1">
                    <a:lumMod val="50000"/>
                  </a:schemeClr>
                </a:solidFill>
                <a:latin typeface="+mn-lt"/>
              </a:rPr>
              <a:t>Frankie O’Byrne – </a:t>
            </a:r>
            <a:r>
              <a:rPr lang="en-US" sz="1600" dirty="0" err="1">
                <a:solidFill>
                  <a:schemeClr val="bg1">
                    <a:lumMod val="50000"/>
                  </a:schemeClr>
                </a:solidFill>
                <a:latin typeface="+mn-lt"/>
              </a:rPr>
              <a:t>Morrisons</a:t>
            </a:r>
            <a:endParaRPr lang="en-US" sz="1600" dirty="0">
              <a:solidFill>
                <a:schemeClr val="bg1">
                  <a:lumMod val="50000"/>
                </a:schemeClr>
              </a:solidFill>
              <a:latin typeface="+mn-lt"/>
            </a:endParaRPr>
          </a:p>
          <a:p>
            <a:pPr>
              <a:lnSpc>
                <a:spcPct val="114000"/>
              </a:lnSpc>
              <a:spcBef>
                <a:spcPts val="600"/>
              </a:spcBef>
              <a:spcAft>
                <a:spcPts val="0"/>
              </a:spcAft>
            </a:pPr>
            <a:r>
              <a:rPr lang="en-US" sz="1600" dirty="0">
                <a:solidFill>
                  <a:schemeClr val="bg1">
                    <a:lumMod val="50000"/>
                  </a:schemeClr>
                </a:solidFill>
                <a:latin typeface="+mn-lt"/>
              </a:rPr>
              <a:t>Hella Lipper – Blue Skies</a:t>
            </a:r>
          </a:p>
          <a:p>
            <a:pPr>
              <a:lnSpc>
                <a:spcPct val="114000"/>
              </a:lnSpc>
              <a:spcBef>
                <a:spcPts val="600"/>
              </a:spcBef>
              <a:spcAft>
                <a:spcPts val="0"/>
              </a:spcAft>
            </a:pPr>
            <a:r>
              <a:rPr lang="en-US" sz="1600" dirty="0">
                <a:solidFill>
                  <a:schemeClr val="bg1">
                    <a:lumMod val="50000"/>
                  </a:schemeClr>
                </a:solidFill>
                <a:latin typeface="+mn-lt"/>
              </a:rPr>
              <a:t>Ian Burgess – Bakkavor</a:t>
            </a:r>
          </a:p>
          <a:p>
            <a:pPr>
              <a:lnSpc>
                <a:spcPct val="114000"/>
              </a:lnSpc>
              <a:spcBef>
                <a:spcPts val="600"/>
              </a:spcBef>
              <a:spcAft>
                <a:spcPts val="0"/>
              </a:spcAft>
            </a:pPr>
            <a:r>
              <a:rPr lang="en-US" sz="1600" dirty="0">
                <a:solidFill>
                  <a:schemeClr val="bg1">
                    <a:lumMod val="50000"/>
                  </a:schemeClr>
                </a:solidFill>
                <a:latin typeface="+mn-lt"/>
              </a:rPr>
              <a:t>Imogen Wright – Lidl</a:t>
            </a:r>
          </a:p>
        </p:txBody>
      </p:sp>
      <p:sp>
        <p:nvSpPr>
          <p:cNvPr id="17" name="Content Placeholder 1">
            <a:extLst>
              <a:ext uri="{FF2B5EF4-FFF2-40B4-BE49-F238E27FC236}">
                <a16:creationId xmlns:a16="http://schemas.microsoft.com/office/drawing/2014/main" id="{34346883-CD36-48B9-BE0A-B364C8D5C434}"/>
              </a:ext>
            </a:extLst>
          </p:cNvPr>
          <p:cNvSpPr txBox="1">
            <a:spLocks/>
          </p:cNvSpPr>
          <p:nvPr/>
        </p:nvSpPr>
        <p:spPr>
          <a:xfrm>
            <a:off x="6141549" y="1522929"/>
            <a:ext cx="5602021" cy="4302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spcBef>
                <a:spcPts val="600"/>
              </a:spcBef>
            </a:pPr>
            <a:r>
              <a:rPr lang="en-US" sz="1600" dirty="0">
                <a:solidFill>
                  <a:schemeClr val="bg1">
                    <a:lumMod val="50000"/>
                  </a:schemeClr>
                </a:solidFill>
                <a:latin typeface="+mn-lt"/>
              </a:rPr>
              <a:t>James Salisbury – Ocado</a:t>
            </a:r>
          </a:p>
          <a:p>
            <a:pPr>
              <a:lnSpc>
                <a:spcPct val="114000"/>
              </a:lnSpc>
              <a:spcBef>
                <a:spcPts val="600"/>
              </a:spcBef>
            </a:pPr>
            <a:r>
              <a:rPr lang="en-US" sz="1600" dirty="0">
                <a:solidFill>
                  <a:schemeClr val="bg1">
                    <a:lumMod val="50000"/>
                  </a:schemeClr>
                </a:solidFill>
                <a:latin typeface="+mn-lt"/>
              </a:rPr>
              <a:t>Louise Herring - HCL</a:t>
            </a:r>
          </a:p>
          <a:p>
            <a:pPr>
              <a:lnSpc>
                <a:spcPct val="114000"/>
              </a:lnSpc>
              <a:spcBef>
                <a:spcPts val="600"/>
              </a:spcBef>
            </a:pPr>
            <a:r>
              <a:rPr lang="en-US" sz="1600" dirty="0">
                <a:solidFill>
                  <a:schemeClr val="bg1">
                    <a:lumMod val="50000"/>
                  </a:schemeClr>
                </a:solidFill>
                <a:latin typeface="+mn-lt"/>
              </a:rPr>
              <a:t>Louise McCafferty – Joseph Robertson</a:t>
            </a:r>
          </a:p>
          <a:p>
            <a:pPr>
              <a:lnSpc>
                <a:spcPct val="114000"/>
              </a:lnSpc>
              <a:spcBef>
                <a:spcPts val="600"/>
              </a:spcBef>
              <a:spcAft>
                <a:spcPts val="0"/>
              </a:spcAft>
            </a:pPr>
            <a:r>
              <a:rPr lang="en-US" sz="1600" dirty="0">
                <a:solidFill>
                  <a:schemeClr val="bg1">
                    <a:lumMod val="50000"/>
                  </a:schemeClr>
                </a:solidFill>
                <a:latin typeface="+mn-lt"/>
              </a:rPr>
              <a:t>Naomi Kirkwood – </a:t>
            </a:r>
            <a:r>
              <a:rPr lang="en-US" sz="1600" dirty="0" err="1">
                <a:solidFill>
                  <a:schemeClr val="bg1">
                    <a:lumMod val="50000"/>
                  </a:schemeClr>
                </a:solidFill>
                <a:latin typeface="+mn-lt"/>
              </a:rPr>
              <a:t>Samworth</a:t>
            </a:r>
            <a:r>
              <a:rPr lang="en-US" sz="1600" dirty="0">
                <a:solidFill>
                  <a:schemeClr val="bg1">
                    <a:lumMod val="50000"/>
                  </a:schemeClr>
                </a:solidFill>
                <a:latin typeface="+mn-lt"/>
              </a:rPr>
              <a:t> Brothers</a:t>
            </a:r>
          </a:p>
          <a:p>
            <a:pPr>
              <a:lnSpc>
                <a:spcPct val="114000"/>
              </a:lnSpc>
              <a:spcBef>
                <a:spcPts val="600"/>
              </a:spcBef>
              <a:spcAft>
                <a:spcPts val="0"/>
              </a:spcAft>
            </a:pPr>
            <a:r>
              <a:rPr lang="en-US" sz="1600" dirty="0">
                <a:solidFill>
                  <a:schemeClr val="bg1">
                    <a:lumMod val="50000"/>
                  </a:schemeClr>
                </a:solidFill>
                <a:latin typeface="+mn-lt"/>
              </a:rPr>
              <a:t>Rick Fletcher – Greencore</a:t>
            </a:r>
          </a:p>
          <a:p>
            <a:pPr>
              <a:lnSpc>
                <a:spcPct val="114000"/>
              </a:lnSpc>
              <a:spcBef>
                <a:spcPts val="600"/>
              </a:spcBef>
              <a:spcAft>
                <a:spcPts val="0"/>
              </a:spcAft>
            </a:pPr>
            <a:r>
              <a:rPr lang="en-US" sz="1600" dirty="0">
                <a:solidFill>
                  <a:schemeClr val="bg1">
                    <a:lumMod val="50000"/>
                  </a:schemeClr>
                </a:solidFill>
                <a:latin typeface="+mn-lt"/>
              </a:rPr>
              <a:t>Solenne De Durand - innocent</a:t>
            </a:r>
          </a:p>
          <a:p>
            <a:pPr>
              <a:lnSpc>
                <a:spcPct val="114000"/>
              </a:lnSpc>
              <a:spcBef>
                <a:spcPts val="600"/>
              </a:spcBef>
              <a:spcAft>
                <a:spcPts val="0"/>
              </a:spcAft>
            </a:pPr>
            <a:r>
              <a:rPr lang="en-US" sz="1600" dirty="0">
                <a:solidFill>
                  <a:schemeClr val="bg1">
                    <a:lumMod val="50000"/>
                  </a:schemeClr>
                </a:solidFill>
                <a:latin typeface="+mn-lt"/>
              </a:rPr>
              <a:t>Susan Sellar – DPS</a:t>
            </a:r>
          </a:p>
          <a:p>
            <a:pPr>
              <a:lnSpc>
                <a:spcPct val="114000"/>
              </a:lnSpc>
              <a:spcBef>
                <a:spcPts val="600"/>
              </a:spcBef>
              <a:spcAft>
                <a:spcPts val="0"/>
              </a:spcAft>
            </a:pPr>
            <a:r>
              <a:rPr lang="en-US" sz="1600" dirty="0">
                <a:solidFill>
                  <a:schemeClr val="bg1">
                    <a:lumMod val="50000"/>
                  </a:schemeClr>
                </a:solidFill>
                <a:latin typeface="+mn-lt"/>
              </a:rPr>
              <a:t>Victoria Dodman – M&amp;S</a:t>
            </a:r>
          </a:p>
          <a:p>
            <a:pPr>
              <a:lnSpc>
                <a:spcPct val="114000"/>
              </a:lnSpc>
              <a:spcBef>
                <a:spcPts val="600"/>
              </a:spcBef>
            </a:pPr>
            <a:endParaRPr lang="en-US" sz="1600" dirty="0">
              <a:solidFill>
                <a:schemeClr val="bg1">
                  <a:lumMod val="50000"/>
                </a:schemeClr>
              </a:solidFill>
            </a:endParaRPr>
          </a:p>
          <a:p>
            <a:pPr>
              <a:lnSpc>
                <a:spcPct val="114000"/>
              </a:lnSpc>
              <a:spcBef>
                <a:spcPts val="600"/>
              </a:spcBef>
            </a:pPr>
            <a:endParaRPr lang="en-US" sz="1600" dirty="0">
              <a:solidFill>
                <a:schemeClr val="bg1">
                  <a:lumMod val="50000"/>
                </a:schemeClr>
              </a:solidFill>
            </a:endParaRPr>
          </a:p>
          <a:p>
            <a:pPr>
              <a:lnSpc>
                <a:spcPct val="114000"/>
              </a:lnSpc>
              <a:spcBef>
                <a:spcPts val="600"/>
              </a:spcBef>
            </a:pPr>
            <a:endParaRPr lang="en-US" sz="1600" dirty="0">
              <a:solidFill>
                <a:schemeClr val="bg1">
                  <a:lumMod val="50000"/>
                </a:schemeClr>
              </a:solidFill>
              <a:latin typeface="+mn-lt"/>
            </a:endParaRPr>
          </a:p>
          <a:p>
            <a:pPr>
              <a:lnSpc>
                <a:spcPct val="114000"/>
              </a:lnSpc>
              <a:spcBef>
                <a:spcPts val="600"/>
              </a:spcBef>
            </a:pPr>
            <a:endParaRPr lang="en-US" sz="1600" dirty="0">
              <a:solidFill>
                <a:schemeClr val="bg1">
                  <a:lumMod val="50000"/>
                </a:schemeClr>
              </a:solidFill>
              <a:latin typeface="+mn-lt"/>
            </a:endParaRPr>
          </a:p>
          <a:p>
            <a:pPr>
              <a:lnSpc>
                <a:spcPct val="114000"/>
              </a:lnSpc>
              <a:spcBef>
                <a:spcPts val="600"/>
              </a:spcBef>
            </a:pPr>
            <a:endParaRPr lang="en-US" sz="1600" dirty="0">
              <a:solidFill>
                <a:schemeClr val="bg1">
                  <a:lumMod val="50000"/>
                </a:schemeClr>
              </a:solidFill>
              <a:latin typeface="+mn-lt"/>
            </a:endParaRPr>
          </a:p>
        </p:txBody>
      </p:sp>
      <p:sp>
        <p:nvSpPr>
          <p:cNvPr id="10" name="TextBox 9">
            <a:extLst>
              <a:ext uri="{FF2B5EF4-FFF2-40B4-BE49-F238E27FC236}">
                <a16:creationId xmlns:a16="http://schemas.microsoft.com/office/drawing/2014/main" id="{67551634-ADA9-46AF-9727-4E56A13C3912}"/>
              </a:ext>
            </a:extLst>
          </p:cNvPr>
          <p:cNvSpPr txBox="1"/>
          <p:nvPr/>
        </p:nvSpPr>
        <p:spPr>
          <a:xfrm>
            <a:off x="5213959" y="4457908"/>
            <a:ext cx="6093912" cy="1754326"/>
          </a:xfrm>
          <a:prstGeom prst="rect">
            <a:avLst/>
          </a:prstGeom>
          <a:noFill/>
        </p:spPr>
        <p:txBody>
          <a:bodyPr wrap="square">
            <a:spAutoFit/>
          </a:bodyPr>
          <a:lstStyle/>
          <a:p>
            <a:r>
              <a:rPr lang="en-GB" sz="1200" dirty="0">
                <a:solidFill>
                  <a:srgbClr val="FF0000"/>
                </a:solidFill>
              </a:rPr>
              <a:t>Topic: Risk Assessment and Mitigation Working Group Meeting – focus on Mitigation with working case studies from Xinjiang/ Turkey/ Spain/ Italy </a:t>
            </a:r>
          </a:p>
          <a:p>
            <a:r>
              <a:rPr lang="en-GB" sz="1200" dirty="0">
                <a:solidFill>
                  <a:srgbClr val="FF0000"/>
                </a:solidFill>
              </a:rPr>
              <a:t>Start Time : Mar 24, 2021 10:51 AM</a:t>
            </a:r>
          </a:p>
          <a:p>
            <a:endParaRPr lang="en-GB" sz="1200" dirty="0">
              <a:solidFill>
                <a:srgbClr val="FF0000"/>
              </a:solidFill>
            </a:endParaRPr>
          </a:p>
          <a:p>
            <a:r>
              <a:rPr lang="en-GB" sz="1200" dirty="0">
                <a:solidFill>
                  <a:srgbClr val="FF0000"/>
                </a:solidFill>
              </a:rPr>
              <a:t>Meeting Recording:</a:t>
            </a:r>
          </a:p>
          <a:p>
            <a:r>
              <a:rPr lang="en-GB" sz="1200" dirty="0">
                <a:solidFill>
                  <a:srgbClr val="FF0000"/>
                </a:solidFill>
                <a:hlinkClick r:id="rId3"/>
              </a:rPr>
              <a:t>https://us02web.zoom.us/rec/share/1ETyBpTVl4Y4CYZPC0_SyqWDcGkCUV7tkGx68q53F9dcVYCr7KzzNhqRa5kYF6g.4kaaxQuDDUHxdgnx</a:t>
            </a:r>
            <a:r>
              <a:rPr lang="en-GB" sz="1200" dirty="0">
                <a:solidFill>
                  <a:srgbClr val="FF0000"/>
                </a:solidFill>
              </a:rPr>
              <a:t> </a:t>
            </a:r>
          </a:p>
          <a:p>
            <a:endParaRPr lang="en-GB" sz="1200" dirty="0">
              <a:solidFill>
                <a:srgbClr val="FF0000"/>
              </a:solidFill>
            </a:endParaRPr>
          </a:p>
          <a:p>
            <a:r>
              <a:rPr lang="en-GB" sz="1200" dirty="0">
                <a:solidFill>
                  <a:srgbClr val="FF0000"/>
                </a:solidFill>
              </a:rPr>
              <a:t>Access Passcode: +r75t&amp;Tn</a:t>
            </a:r>
          </a:p>
        </p:txBody>
      </p:sp>
    </p:spTree>
    <p:extLst>
      <p:ext uri="{BB962C8B-B14F-4D97-AF65-F5344CB8AC3E}">
        <p14:creationId xmlns:p14="http://schemas.microsoft.com/office/powerpoint/2010/main" val="2440384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3</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Agenda</a:t>
            </a:r>
          </a:p>
        </p:txBody>
      </p:sp>
      <p:sp>
        <p:nvSpPr>
          <p:cNvPr id="3" name="Rectangle 2">
            <a:extLst>
              <a:ext uri="{FF2B5EF4-FFF2-40B4-BE49-F238E27FC236}">
                <a16:creationId xmlns:a16="http://schemas.microsoft.com/office/drawing/2014/main" id="{B6BB27BB-063F-40FD-B754-535F8E5A9382}"/>
              </a:ext>
            </a:extLst>
          </p:cNvPr>
          <p:cNvSpPr/>
          <p:nvPr/>
        </p:nvSpPr>
        <p:spPr>
          <a:xfrm>
            <a:off x="487200" y="1477401"/>
            <a:ext cx="11217600" cy="338554"/>
          </a:xfrm>
          <a:prstGeom prst="rect">
            <a:avLst/>
          </a:prstGeom>
          <a:solidFill>
            <a:schemeClr val="bg1"/>
          </a:solidFill>
        </p:spPr>
        <p:txBody>
          <a:bodyPr wrap="square">
            <a:spAutoFit/>
          </a:bodyPr>
          <a:lstStyle/>
          <a:p>
            <a:pPr marL="800100" lvl="1" indent="-342900">
              <a:spcBef>
                <a:spcPts val="600"/>
              </a:spcBef>
              <a:buSzPts val="1000"/>
              <a:buFont typeface="Wingdings" panose="05000000000000000000" pitchFamily="2" charset="2"/>
              <a:buChar char=""/>
              <a:tabLst>
                <a:tab pos="457200" algn="l"/>
              </a:tabLst>
            </a:pPr>
            <a:endParaRPr lang="en-GB" sz="1600" dirty="0">
              <a:latin typeface="Calibri" panose="020F0502020204030204" pitchFamily="34" charset="0"/>
              <a:ea typeface="Times New Roman" panose="02020603050405020304" pitchFamily="18" charset="0"/>
            </a:endParaRPr>
          </a:p>
        </p:txBody>
      </p:sp>
      <p:sp>
        <p:nvSpPr>
          <p:cNvPr id="8" name="Content Placeholder 1">
            <a:extLst>
              <a:ext uri="{FF2B5EF4-FFF2-40B4-BE49-F238E27FC236}">
                <a16:creationId xmlns:a16="http://schemas.microsoft.com/office/drawing/2014/main" id="{14F3F1D7-70D0-4F5A-83FC-D400E1BE9B26}"/>
              </a:ext>
            </a:extLst>
          </p:cNvPr>
          <p:cNvSpPr txBox="1">
            <a:spLocks/>
          </p:cNvSpPr>
          <p:nvPr/>
        </p:nvSpPr>
        <p:spPr>
          <a:xfrm>
            <a:off x="432998" y="1667455"/>
            <a:ext cx="11217600" cy="4435631"/>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rgbClr val="558ED5"/>
                </a:solidFill>
                <a:latin typeface="Tesco" panose="020B0603040202020203"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indent="-342900">
              <a:lnSpc>
                <a:spcPct val="113000"/>
              </a:lnSpc>
              <a:spcBef>
                <a:spcPts val="600"/>
              </a:spcBef>
              <a:spcAft>
                <a:spcPts val="600"/>
              </a:spcAft>
              <a:buFont typeface="+mj-lt"/>
              <a:buAutoNum type="arabicPeriod"/>
            </a:pPr>
            <a:r>
              <a:rPr lang="en-GB" sz="1800" b="1" dirty="0">
                <a:solidFill>
                  <a:schemeClr val="tx2"/>
                </a:solidFill>
                <a:latin typeface="+mn-lt"/>
              </a:rPr>
              <a:t>Introductions and reminder of previous meetings – 5 mins</a:t>
            </a:r>
          </a:p>
          <a:p>
            <a:pPr marL="342900" lvl="0" indent="-342900">
              <a:lnSpc>
                <a:spcPct val="113000"/>
              </a:lnSpc>
              <a:spcBef>
                <a:spcPts val="600"/>
              </a:spcBef>
              <a:spcAft>
                <a:spcPts val="600"/>
              </a:spcAft>
              <a:buFont typeface="+mj-lt"/>
              <a:buAutoNum type="arabicPeriod"/>
            </a:pPr>
            <a:r>
              <a:rPr lang="en-GB" sz="1800" b="1" dirty="0">
                <a:solidFill>
                  <a:schemeClr val="tx2"/>
                </a:solidFill>
                <a:effectLst/>
                <a:latin typeface="+mn-lt"/>
                <a:ea typeface="Times New Roman" panose="02020603050405020304" pitchFamily="18" charset="0"/>
              </a:rPr>
              <a:t>Emerging risks  </a:t>
            </a:r>
            <a:r>
              <a:rPr lang="en-GB" sz="1800" dirty="0">
                <a:solidFill>
                  <a:schemeClr val="tx2"/>
                </a:solidFill>
                <a:effectLst/>
                <a:latin typeface="+mn-lt"/>
                <a:ea typeface="Times New Roman" panose="02020603050405020304" pitchFamily="18" charset="0"/>
              </a:rPr>
              <a:t>- 15-20 minutes allowing for discussion. UK/ Turkey/ China/ South Africa/ India </a:t>
            </a:r>
            <a:endParaRPr lang="en-GB" sz="1800" dirty="0">
              <a:solidFill>
                <a:schemeClr val="tx2"/>
              </a:solidFill>
              <a:effectLst/>
              <a:latin typeface="+mn-lt"/>
              <a:ea typeface="Calibri" panose="020F0502020204030204" pitchFamily="34" charset="0"/>
            </a:endParaRPr>
          </a:p>
          <a:p>
            <a:pPr marL="342900" lvl="0" indent="-342900">
              <a:lnSpc>
                <a:spcPct val="113000"/>
              </a:lnSpc>
              <a:spcBef>
                <a:spcPts val="600"/>
              </a:spcBef>
              <a:spcAft>
                <a:spcPts val="600"/>
              </a:spcAft>
              <a:buFont typeface="+mj-lt"/>
              <a:buAutoNum type="arabicPeriod"/>
            </a:pPr>
            <a:r>
              <a:rPr lang="en-GB" sz="1800" b="1" dirty="0">
                <a:solidFill>
                  <a:schemeClr val="tx2"/>
                </a:solidFill>
                <a:effectLst/>
                <a:latin typeface="+mn-lt"/>
                <a:ea typeface="Times New Roman" panose="02020603050405020304" pitchFamily="18" charset="0"/>
              </a:rPr>
              <a:t>Working cases studies of members’ mitigation of risks </a:t>
            </a:r>
            <a:r>
              <a:rPr lang="en-GB" sz="1800" dirty="0">
                <a:solidFill>
                  <a:schemeClr val="tx2"/>
                </a:solidFill>
                <a:effectLst/>
                <a:latin typeface="+mn-lt"/>
                <a:ea typeface="Times New Roman" panose="02020603050405020304" pitchFamily="18" charset="0"/>
              </a:rPr>
              <a:t>– 30 minutes</a:t>
            </a:r>
            <a:endParaRPr lang="en-GB" sz="1800" dirty="0">
              <a:solidFill>
                <a:schemeClr val="tx2"/>
              </a:solidFill>
              <a:effectLst/>
              <a:latin typeface="+mn-lt"/>
              <a:ea typeface="Calibri" panose="020F0502020204030204" pitchFamily="34" charset="0"/>
            </a:endParaRPr>
          </a:p>
          <a:p>
            <a:pPr marL="742950" lvl="1" indent="-285750">
              <a:lnSpc>
                <a:spcPct val="113000"/>
              </a:lnSpc>
              <a:spcBef>
                <a:spcPts val="600"/>
              </a:spcBef>
              <a:spcAft>
                <a:spcPts val="600"/>
              </a:spcAft>
              <a:buFont typeface="+mj-lt"/>
              <a:buAutoNum type="alphaLcPeriod"/>
            </a:pPr>
            <a:r>
              <a:rPr lang="en-GB" sz="1800" dirty="0">
                <a:solidFill>
                  <a:schemeClr val="tx2"/>
                </a:solidFill>
                <a:effectLst/>
                <a:latin typeface="+mn-lt"/>
                <a:ea typeface="Times New Roman" panose="02020603050405020304" pitchFamily="18" charset="0"/>
              </a:rPr>
              <a:t>David Alder – Minor Weir and Willis – prison labour, Zimbabwe</a:t>
            </a:r>
            <a:endParaRPr lang="en-GB" sz="1800" dirty="0">
              <a:solidFill>
                <a:schemeClr val="tx2"/>
              </a:solidFill>
              <a:effectLst/>
              <a:latin typeface="+mn-lt"/>
              <a:ea typeface="Calibri" panose="020F0502020204030204" pitchFamily="34" charset="0"/>
            </a:endParaRPr>
          </a:p>
          <a:p>
            <a:pPr marL="742950" lvl="1" indent="-285750">
              <a:lnSpc>
                <a:spcPct val="113000"/>
              </a:lnSpc>
              <a:spcBef>
                <a:spcPts val="600"/>
              </a:spcBef>
              <a:spcAft>
                <a:spcPts val="600"/>
              </a:spcAft>
              <a:buFont typeface="+mj-lt"/>
              <a:buAutoNum type="alphaLcPeriod"/>
            </a:pPr>
            <a:r>
              <a:rPr lang="en-GB" sz="1800" dirty="0">
                <a:solidFill>
                  <a:schemeClr val="tx2"/>
                </a:solidFill>
                <a:effectLst/>
                <a:latin typeface="+mn-lt"/>
                <a:ea typeface="Times New Roman" panose="02020603050405020304" pitchFamily="18" charset="0"/>
              </a:rPr>
              <a:t>Ian Burgess – Bakkavor – produce supply chains, Italy</a:t>
            </a:r>
            <a:endParaRPr lang="en-GB" sz="1800" dirty="0">
              <a:solidFill>
                <a:schemeClr val="tx2"/>
              </a:solidFill>
              <a:effectLst/>
              <a:latin typeface="+mn-lt"/>
              <a:ea typeface="Calibri" panose="020F0502020204030204" pitchFamily="34" charset="0"/>
            </a:endParaRPr>
          </a:p>
          <a:p>
            <a:pPr marL="742950" lvl="1" indent="-285750">
              <a:lnSpc>
                <a:spcPct val="113000"/>
              </a:lnSpc>
              <a:spcBef>
                <a:spcPts val="600"/>
              </a:spcBef>
              <a:spcAft>
                <a:spcPts val="600"/>
              </a:spcAft>
              <a:buFont typeface="+mj-lt"/>
              <a:buAutoNum type="alphaLcPeriod"/>
            </a:pPr>
            <a:r>
              <a:rPr lang="en-GB" sz="1800" dirty="0">
                <a:solidFill>
                  <a:schemeClr val="tx2"/>
                </a:solidFill>
                <a:effectLst/>
                <a:latin typeface="+mn-lt"/>
                <a:ea typeface="Times New Roman" panose="02020603050405020304" pitchFamily="18" charset="0"/>
              </a:rPr>
              <a:t>Vicky Dodman, M&amp;S - migrant worker risk management, Turkey</a:t>
            </a:r>
            <a:endParaRPr lang="en-GB" sz="1800" b="1" dirty="0">
              <a:solidFill>
                <a:schemeClr val="tx2"/>
              </a:solidFill>
              <a:effectLst/>
              <a:latin typeface="+mn-lt"/>
              <a:ea typeface="Times New Roman" panose="02020603050405020304" pitchFamily="18" charset="0"/>
            </a:endParaRPr>
          </a:p>
          <a:p>
            <a:pPr marL="342900" lvl="0" indent="-342900">
              <a:lnSpc>
                <a:spcPct val="113000"/>
              </a:lnSpc>
              <a:spcBef>
                <a:spcPts val="600"/>
              </a:spcBef>
              <a:spcAft>
                <a:spcPts val="600"/>
              </a:spcAft>
              <a:buFont typeface="+mj-lt"/>
              <a:buAutoNum type="arabicPeriod"/>
            </a:pPr>
            <a:r>
              <a:rPr lang="en-GB" sz="1800" b="1" dirty="0">
                <a:solidFill>
                  <a:schemeClr val="tx2"/>
                </a:solidFill>
                <a:effectLst/>
                <a:latin typeface="+mn-lt"/>
                <a:ea typeface="Times New Roman" panose="02020603050405020304" pitchFamily="18" charset="0"/>
              </a:rPr>
              <a:t>Group discussion </a:t>
            </a:r>
            <a:r>
              <a:rPr lang="en-GB" sz="1800" dirty="0">
                <a:solidFill>
                  <a:schemeClr val="tx2"/>
                </a:solidFill>
                <a:effectLst/>
                <a:latin typeface="+mn-lt"/>
                <a:ea typeface="Times New Roman" panose="02020603050405020304" pitchFamily="18" charset="0"/>
              </a:rPr>
              <a:t>– questions and answers, common principles, lessons learned, ongoing challenges – 25 minutes</a:t>
            </a:r>
            <a:endParaRPr lang="en-GB" sz="1800" dirty="0">
              <a:solidFill>
                <a:schemeClr val="tx2"/>
              </a:solidFill>
              <a:effectLst/>
              <a:latin typeface="+mn-lt"/>
              <a:ea typeface="Calibri" panose="020F0502020204030204" pitchFamily="34" charset="0"/>
            </a:endParaRPr>
          </a:p>
          <a:p>
            <a:pPr marL="342900" indent="-342900">
              <a:lnSpc>
                <a:spcPct val="113000"/>
              </a:lnSpc>
              <a:spcBef>
                <a:spcPts val="600"/>
              </a:spcBef>
              <a:spcAft>
                <a:spcPts val="600"/>
              </a:spcAft>
              <a:buFont typeface="+mj-lt"/>
              <a:buAutoNum type="arabicPeriod"/>
            </a:pPr>
            <a:r>
              <a:rPr lang="en-GB" sz="1800" dirty="0">
                <a:solidFill>
                  <a:schemeClr val="tx2"/>
                </a:solidFill>
                <a:latin typeface="+mn-lt"/>
              </a:rPr>
              <a:t>Update on </a:t>
            </a:r>
            <a:r>
              <a:rPr lang="en-GB" sz="1800" b="1" dirty="0">
                <a:solidFill>
                  <a:schemeClr val="tx2"/>
                </a:solidFill>
                <a:latin typeface="+mn-lt"/>
              </a:rPr>
              <a:t>sharing RA presentation </a:t>
            </a:r>
            <a:r>
              <a:rPr lang="en-GB" sz="1800" dirty="0">
                <a:solidFill>
                  <a:schemeClr val="tx2"/>
                </a:solidFill>
                <a:latin typeface="+mn-lt"/>
              </a:rPr>
              <a:t>with suppliers </a:t>
            </a:r>
            <a:r>
              <a:rPr lang="en-GB" sz="1800" b="1" dirty="0">
                <a:solidFill>
                  <a:schemeClr val="tx2"/>
                </a:solidFill>
                <a:latin typeface="+mn-lt"/>
              </a:rPr>
              <a:t>– 5 mins</a:t>
            </a:r>
          </a:p>
          <a:p>
            <a:pPr marL="342900" indent="-342900">
              <a:lnSpc>
                <a:spcPct val="113000"/>
              </a:lnSpc>
              <a:spcBef>
                <a:spcPts val="600"/>
              </a:spcBef>
              <a:spcAft>
                <a:spcPts val="600"/>
              </a:spcAft>
              <a:buFont typeface="+mj-lt"/>
              <a:buAutoNum type="arabicPeriod"/>
            </a:pPr>
            <a:r>
              <a:rPr lang="en-GB" sz="1800" dirty="0">
                <a:solidFill>
                  <a:schemeClr val="tx2"/>
                </a:solidFill>
                <a:effectLst/>
                <a:latin typeface="+mn-lt"/>
                <a:ea typeface="Times New Roman" panose="02020603050405020304" pitchFamily="18" charset="0"/>
              </a:rPr>
              <a:t>Wrap up, date and agenda for next meeting – 10 minutes. </a:t>
            </a:r>
            <a:endParaRPr lang="en-GB" sz="1800" dirty="0">
              <a:solidFill>
                <a:schemeClr val="tx2"/>
              </a:solidFill>
              <a:effectLst/>
              <a:latin typeface="+mn-lt"/>
              <a:ea typeface="Calibri" panose="020F0502020204030204" pitchFamily="34" charset="0"/>
            </a:endParaRPr>
          </a:p>
          <a:p>
            <a:pPr marL="342900" indent="-342900">
              <a:lnSpc>
                <a:spcPct val="110000"/>
              </a:lnSpc>
              <a:spcAft>
                <a:spcPts val="1200"/>
              </a:spcAft>
              <a:buFont typeface="+mj-lt"/>
              <a:buAutoNum type="arabicPeriod"/>
            </a:pPr>
            <a:endParaRPr lang="en-GB" sz="1800" b="1" dirty="0">
              <a:solidFill>
                <a:schemeClr val="tx2"/>
              </a:solidFill>
              <a:latin typeface="+mn-lt"/>
            </a:endParaRPr>
          </a:p>
          <a:p>
            <a:pPr marL="0" indent="0">
              <a:lnSpc>
                <a:spcPct val="110000"/>
              </a:lnSpc>
              <a:spcAft>
                <a:spcPts val="1200"/>
              </a:spcAft>
              <a:buFont typeface="Calibri" panose="020F0502020204030204" pitchFamily="34" charset="0"/>
              <a:buNone/>
            </a:pPr>
            <a:endParaRPr lang="en-US" sz="1800" dirty="0">
              <a:solidFill>
                <a:schemeClr val="bg1">
                  <a:lumMod val="50000"/>
                </a:schemeClr>
              </a:solidFill>
              <a:latin typeface="+mn-lt"/>
            </a:endParaRPr>
          </a:p>
        </p:txBody>
      </p:sp>
    </p:spTree>
    <p:extLst>
      <p:ext uri="{BB962C8B-B14F-4D97-AF65-F5344CB8AC3E}">
        <p14:creationId xmlns:p14="http://schemas.microsoft.com/office/powerpoint/2010/main" val="2859237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4448411A-3F7D-479F-8144-184625F15D42}"/>
              </a:ext>
            </a:extLst>
          </p:cNvPr>
          <p:cNvSpPr txBox="1">
            <a:spLocks/>
          </p:cNvSpPr>
          <p:nvPr/>
        </p:nvSpPr>
        <p:spPr>
          <a:xfrm>
            <a:off x="495300" y="274640"/>
            <a:ext cx="11216640" cy="1056745"/>
          </a:xfrm>
          <a:prstGeom prst="rect">
            <a:avLst/>
          </a:prstGeom>
          <a:solidFill>
            <a:schemeClr val="accent2"/>
          </a:solidFill>
          <a:ln>
            <a:solidFill>
              <a:schemeClr val="accent1"/>
            </a:solidFill>
          </a:ln>
        </p:spPr>
        <p:txBody>
          <a:bodyPr vert="horz" lIns="91440" tIns="45720" rIns="91440" bIns="45720" rtlCol="0" anchor="ctr" anchorCtr="0">
            <a:normAutofit/>
          </a:bodyPr>
          <a:lstStyle>
            <a:lvl1pPr algn="ctr" defTabSz="914400">
              <a:lnSpc>
                <a:spcPct val="85000"/>
              </a:lnSpc>
              <a:spcBef>
                <a:spcPct val="0"/>
              </a:spcBef>
              <a:buNone/>
              <a:defRPr sz="3600" b="1" spc="-50" baseline="0">
                <a:solidFill>
                  <a:schemeClr val="tx1">
                    <a:lumMod val="75000"/>
                    <a:lumOff val="25000"/>
                  </a:schemeClr>
                </a:solidFill>
                <a:ea typeface="+mj-ea"/>
                <a:cs typeface="+mj-cs"/>
              </a:defRPr>
            </a:lvl1pPr>
          </a:lstStyle>
          <a:p>
            <a:r>
              <a:rPr lang="en-GB" dirty="0"/>
              <a:t>Last meeting – 15</a:t>
            </a:r>
            <a:r>
              <a:rPr lang="en-GB" baseline="30000" dirty="0"/>
              <a:t>th</a:t>
            </a:r>
            <a:r>
              <a:rPr lang="en-GB" dirty="0"/>
              <a:t> October</a:t>
            </a:r>
          </a:p>
        </p:txBody>
      </p:sp>
      <p:sp>
        <p:nvSpPr>
          <p:cNvPr id="6" name="Slide Number Placeholder 5">
            <a:extLst>
              <a:ext uri="{FF2B5EF4-FFF2-40B4-BE49-F238E27FC236}">
                <a16:creationId xmlns:a16="http://schemas.microsoft.com/office/drawing/2014/main" id="{48477752-59D4-44D5-8B25-2400B0D270B2}"/>
              </a:ext>
            </a:extLst>
          </p:cNvPr>
          <p:cNvSpPr txBox="1">
            <a:spLocks/>
          </p:cNvSpPr>
          <p:nvPr/>
        </p:nvSpPr>
        <p:spPr>
          <a:xfrm>
            <a:off x="9312349" y="639502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CONFIDENTIAL – NOT FOR DISTRIBUTION</a:t>
            </a:r>
          </a:p>
        </p:txBody>
      </p:sp>
      <p:sp>
        <p:nvSpPr>
          <p:cNvPr id="2" name="Content Placeholder 1">
            <a:extLst>
              <a:ext uri="{FF2B5EF4-FFF2-40B4-BE49-F238E27FC236}">
                <a16:creationId xmlns:a16="http://schemas.microsoft.com/office/drawing/2014/main" id="{B44D1576-A288-4F75-90A1-8C37B04A23FD}"/>
              </a:ext>
            </a:extLst>
          </p:cNvPr>
          <p:cNvSpPr txBox="1">
            <a:spLocks/>
          </p:cNvSpPr>
          <p:nvPr/>
        </p:nvSpPr>
        <p:spPr>
          <a:xfrm>
            <a:off x="487681" y="1600794"/>
            <a:ext cx="5712703"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800" b="1" dirty="0">
                <a:solidFill>
                  <a:schemeClr val="tx1">
                    <a:lumMod val="65000"/>
                    <a:lumOff val="35000"/>
                  </a:schemeClr>
                </a:solidFill>
              </a:rPr>
              <a:t>Due diligence discussions</a:t>
            </a:r>
          </a:p>
          <a:p>
            <a:pPr>
              <a:lnSpc>
                <a:spcPct val="100000"/>
              </a:lnSpc>
              <a:spcBef>
                <a:spcPts val="600"/>
              </a:spcBef>
            </a:pPr>
            <a:r>
              <a:rPr lang="en-GB" sz="1800" dirty="0">
                <a:solidFill>
                  <a:schemeClr val="tx1">
                    <a:lumMod val="65000"/>
                    <a:lumOff val="35000"/>
                  </a:schemeClr>
                </a:solidFill>
              </a:rPr>
              <a:t>Varying views on the value of the new </a:t>
            </a:r>
            <a:r>
              <a:rPr lang="en-GB" sz="1800" dirty="0" err="1">
                <a:solidFill>
                  <a:schemeClr val="tx1">
                    <a:lumMod val="65000"/>
                    <a:lumOff val="35000"/>
                  </a:schemeClr>
                </a:solidFill>
              </a:rPr>
              <a:t>Sedex</a:t>
            </a:r>
            <a:r>
              <a:rPr lang="en-GB" sz="1800" dirty="0">
                <a:solidFill>
                  <a:schemeClr val="tx1">
                    <a:lumMod val="65000"/>
                    <a:lumOff val="35000"/>
                  </a:schemeClr>
                </a:solidFill>
              </a:rPr>
              <a:t> Radar tool – follow up session arranged with </a:t>
            </a:r>
            <a:r>
              <a:rPr lang="en-GB" sz="1800" dirty="0" err="1">
                <a:solidFill>
                  <a:schemeClr val="tx1">
                    <a:lumMod val="65000"/>
                    <a:lumOff val="35000"/>
                  </a:schemeClr>
                </a:solidFill>
              </a:rPr>
              <a:t>Sedex</a:t>
            </a:r>
            <a:r>
              <a:rPr lang="en-GB" sz="1800" dirty="0">
                <a:solidFill>
                  <a:schemeClr val="tx1">
                    <a:lumMod val="65000"/>
                    <a:lumOff val="35000"/>
                  </a:schemeClr>
                </a:solidFill>
              </a:rPr>
              <a:t> 16</a:t>
            </a:r>
            <a:r>
              <a:rPr lang="en-GB" sz="1800" baseline="30000" dirty="0">
                <a:solidFill>
                  <a:schemeClr val="tx1">
                    <a:lumMod val="65000"/>
                    <a:lumOff val="35000"/>
                  </a:schemeClr>
                </a:solidFill>
              </a:rPr>
              <a:t>th</a:t>
            </a:r>
            <a:r>
              <a:rPr lang="en-GB" sz="1800" dirty="0">
                <a:solidFill>
                  <a:schemeClr val="tx1">
                    <a:lumMod val="65000"/>
                    <a:lumOff val="35000"/>
                  </a:schemeClr>
                </a:solidFill>
              </a:rPr>
              <a:t> December</a:t>
            </a:r>
          </a:p>
          <a:p>
            <a:pPr>
              <a:lnSpc>
                <a:spcPct val="100000"/>
              </a:lnSpc>
              <a:spcBef>
                <a:spcPts val="600"/>
              </a:spcBef>
            </a:pPr>
            <a:r>
              <a:rPr lang="en-GB" sz="1800" dirty="0">
                <a:solidFill>
                  <a:schemeClr val="tx1">
                    <a:lumMod val="65000"/>
                    <a:lumOff val="35000"/>
                  </a:schemeClr>
                </a:solidFill>
              </a:rPr>
              <a:t>Increased uptake of remote audits</a:t>
            </a:r>
          </a:p>
          <a:p>
            <a:pPr>
              <a:lnSpc>
                <a:spcPct val="100000"/>
              </a:lnSpc>
              <a:spcBef>
                <a:spcPts val="600"/>
              </a:spcBef>
            </a:pPr>
            <a:r>
              <a:rPr lang="en-GB" sz="1800" dirty="0">
                <a:solidFill>
                  <a:schemeClr val="tx1">
                    <a:lumMod val="65000"/>
                    <a:lumOff val="35000"/>
                  </a:schemeClr>
                </a:solidFill>
              </a:rPr>
              <a:t>Increased use of worker voice technology</a:t>
            </a:r>
          </a:p>
          <a:p>
            <a:pPr>
              <a:lnSpc>
                <a:spcPct val="100000"/>
              </a:lnSpc>
              <a:spcBef>
                <a:spcPts val="600"/>
              </a:spcBef>
            </a:pPr>
            <a:r>
              <a:rPr lang="en-GB" sz="1800" b="1" dirty="0">
                <a:solidFill>
                  <a:schemeClr val="tx1">
                    <a:lumMod val="65000"/>
                    <a:lumOff val="35000"/>
                  </a:schemeClr>
                </a:solidFill>
              </a:rPr>
              <a:t>Rollout of human rights impact assessments</a:t>
            </a:r>
          </a:p>
          <a:p>
            <a:pPr>
              <a:lnSpc>
                <a:spcPct val="100000"/>
              </a:lnSpc>
              <a:spcBef>
                <a:spcPts val="600"/>
              </a:spcBef>
            </a:pPr>
            <a:r>
              <a:rPr lang="en-GB" sz="1800" dirty="0">
                <a:solidFill>
                  <a:srgbClr val="FF0000"/>
                </a:solidFill>
              </a:rPr>
              <a:t>Any further member input?</a:t>
            </a:r>
          </a:p>
          <a:p>
            <a:pPr>
              <a:lnSpc>
                <a:spcPct val="100000"/>
              </a:lnSpc>
              <a:spcBef>
                <a:spcPts val="600"/>
              </a:spcBef>
            </a:pPr>
            <a:r>
              <a:rPr lang="en-GB" sz="1800" dirty="0">
                <a:solidFill>
                  <a:srgbClr val="FF0000"/>
                </a:solidFill>
              </a:rPr>
              <a:t>Current retailer views on due diligence?</a:t>
            </a:r>
          </a:p>
          <a:p>
            <a:pPr>
              <a:lnSpc>
                <a:spcPct val="100000"/>
              </a:lnSpc>
              <a:spcBef>
                <a:spcPts val="600"/>
              </a:spcBef>
            </a:pPr>
            <a:endParaRPr lang="en-GB" sz="1800" dirty="0">
              <a:solidFill>
                <a:schemeClr val="tx1">
                  <a:lumMod val="65000"/>
                  <a:lumOff val="35000"/>
                </a:schemeClr>
              </a:solidFill>
            </a:endParaRPr>
          </a:p>
          <a:p>
            <a:pPr>
              <a:lnSpc>
                <a:spcPct val="100000"/>
              </a:lnSpc>
              <a:spcBef>
                <a:spcPts val="600"/>
              </a:spcBef>
            </a:pPr>
            <a:endParaRPr lang="en-US" sz="1800" dirty="0">
              <a:solidFill>
                <a:schemeClr val="tx1">
                  <a:lumMod val="65000"/>
                  <a:lumOff val="35000"/>
                </a:schemeClr>
              </a:solidFill>
            </a:endParaRPr>
          </a:p>
          <a:p>
            <a:pPr>
              <a:lnSpc>
                <a:spcPct val="100000"/>
              </a:lnSpc>
              <a:spcBef>
                <a:spcPts val="600"/>
              </a:spcBef>
            </a:pPr>
            <a:endParaRPr lang="en-US" sz="1800" dirty="0">
              <a:solidFill>
                <a:schemeClr val="tx1">
                  <a:lumMod val="65000"/>
                  <a:lumOff val="35000"/>
                </a:schemeClr>
              </a:solidFill>
            </a:endParaRPr>
          </a:p>
          <a:p>
            <a:pPr marL="0" indent="0">
              <a:lnSpc>
                <a:spcPct val="100000"/>
              </a:lnSpc>
              <a:spcBef>
                <a:spcPts val="600"/>
              </a:spcBef>
              <a:buNone/>
            </a:pPr>
            <a:br>
              <a:rPr lang="en-US" sz="1800" b="1" dirty="0">
                <a:solidFill>
                  <a:schemeClr val="tx1">
                    <a:lumMod val="65000"/>
                    <a:lumOff val="35000"/>
                  </a:schemeClr>
                </a:solidFill>
              </a:rPr>
            </a:br>
            <a:endParaRPr lang="en-US" sz="1800" dirty="0">
              <a:solidFill>
                <a:schemeClr val="tx1">
                  <a:lumMod val="65000"/>
                  <a:lumOff val="35000"/>
                </a:schemeClr>
              </a:solidFill>
            </a:endParaRPr>
          </a:p>
          <a:p>
            <a:pPr marL="0" indent="0">
              <a:lnSpc>
                <a:spcPct val="100000"/>
              </a:lnSpc>
              <a:spcBef>
                <a:spcPts val="600"/>
              </a:spcBef>
              <a:buNone/>
            </a:pPr>
            <a:endParaRPr lang="en-US" sz="1800" dirty="0">
              <a:solidFill>
                <a:schemeClr val="tx1">
                  <a:lumMod val="65000"/>
                  <a:lumOff val="35000"/>
                </a:schemeClr>
              </a:solidFill>
            </a:endParaRPr>
          </a:p>
        </p:txBody>
      </p:sp>
      <p:sp>
        <p:nvSpPr>
          <p:cNvPr id="3" name="Content Placeholder 1">
            <a:extLst>
              <a:ext uri="{FF2B5EF4-FFF2-40B4-BE49-F238E27FC236}">
                <a16:creationId xmlns:a16="http://schemas.microsoft.com/office/drawing/2014/main" id="{37356F98-CA53-4D36-B292-9AD502972125}"/>
              </a:ext>
            </a:extLst>
          </p:cNvPr>
          <p:cNvSpPr txBox="1">
            <a:spLocks/>
          </p:cNvSpPr>
          <p:nvPr/>
        </p:nvSpPr>
        <p:spPr>
          <a:xfrm>
            <a:off x="6450904" y="1600794"/>
            <a:ext cx="5253415"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800" b="1" dirty="0">
                <a:solidFill>
                  <a:schemeClr val="tx1">
                    <a:lumMod val="65000"/>
                    <a:lumOff val="35000"/>
                  </a:schemeClr>
                </a:solidFill>
              </a:rPr>
              <a:t>Risks discussed:</a:t>
            </a:r>
          </a:p>
          <a:p>
            <a:pPr>
              <a:lnSpc>
                <a:spcPct val="100000"/>
              </a:lnSpc>
              <a:spcBef>
                <a:spcPts val="600"/>
              </a:spcBef>
            </a:pPr>
            <a:r>
              <a:rPr lang="en-GB" sz="1800" dirty="0">
                <a:solidFill>
                  <a:schemeClr val="tx1">
                    <a:lumMod val="65000"/>
                    <a:lumOff val="35000"/>
                  </a:schemeClr>
                </a:solidFill>
              </a:rPr>
              <a:t>UK – rising immigration crime – trend has increased in early 2021</a:t>
            </a:r>
          </a:p>
          <a:p>
            <a:pPr>
              <a:lnSpc>
                <a:spcPct val="100000"/>
              </a:lnSpc>
              <a:spcBef>
                <a:spcPts val="600"/>
              </a:spcBef>
            </a:pPr>
            <a:r>
              <a:rPr lang="en-GB" sz="1800" dirty="0">
                <a:solidFill>
                  <a:schemeClr val="tx1">
                    <a:lumMod val="65000"/>
                    <a:lumOff val="35000"/>
                  </a:schemeClr>
                </a:solidFill>
              </a:rPr>
              <a:t>Ongoing impact of Covid in UK production sites – decline in available hours leading to workers being lured to other jobs where work may be more exploitative</a:t>
            </a:r>
          </a:p>
          <a:p>
            <a:pPr>
              <a:lnSpc>
                <a:spcPct val="100000"/>
              </a:lnSpc>
              <a:spcBef>
                <a:spcPts val="600"/>
              </a:spcBef>
            </a:pPr>
            <a:r>
              <a:rPr lang="en-GB" sz="1800" dirty="0">
                <a:solidFill>
                  <a:schemeClr val="tx1">
                    <a:lumMod val="65000"/>
                    <a:lumOff val="35000"/>
                  </a:schemeClr>
                </a:solidFill>
              </a:rPr>
              <a:t>Malaysia and forced labour allegations - RSPO response on palm oil – FNET followed up with RSPO and the Retailer Palm Oil Group and there was openness to discussion – </a:t>
            </a:r>
            <a:r>
              <a:rPr lang="en-GB" sz="1800" dirty="0">
                <a:solidFill>
                  <a:srgbClr val="FF0000"/>
                </a:solidFill>
              </a:rPr>
              <a:t>what specific points would members want raised?  </a:t>
            </a:r>
          </a:p>
          <a:p>
            <a:pPr>
              <a:lnSpc>
                <a:spcPct val="100000"/>
              </a:lnSpc>
              <a:spcBef>
                <a:spcPts val="600"/>
              </a:spcBef>
            </a:pPr>
            <a:r>
              <a:rPr lang="en-GB" sz="1800" dirty="0">
                <a:solidFill>
                  <a:srgbClr val="FF0000"/>
                </a:solidFill>
              </a:rPr>
              <a:t>Subsequent developments with Sime Darby and US Withhold Release Order</a:t>
            </a:r>
          </a:p>
          <a:p>
            <a:pPr>
              <a:lnSpc>
                <a:spcPct val="100000"/>
              </a:lnSpc>
              <a:spcBef>
                <a:spcPts val="600"/>
              </a:spcBef>
            </a:pPr>
            <a:endParaRPr lang="en-GB" sz="1800" dirty="0">
              <a:solidFill>
                <a:schemeClr val="tx1">
                  <a:lumMod val="65000"/>
                  <a:lumOff val="35000"/>
                </a:schemeClr>
              </a:solidFill>
            </a:endParaRPr>
          </a:p>
          <a:p>
            <a:pPr>
              <a:lnSpc>
                <a:spcPct val="100000"/>
              </a:lnSpc>
              <a:spcBef>
                <a:spcPts val="600"/>
              </a:spcBef>
            </a:pPr>
            <a:endParaRPr lang="en-GB" sz="1800" b="1" dirty="0">
              <a:solidFill>
                <a:schemeClr val="tx1">
                  <a:lumMod val="65000"/>
                  <a:lumOff val="35000"/>
                </a:schemeClr>
              </a:solidFill>
            </a:endParaRPr>
          </a:p>
          <a:p>
            <a:pPr>
              <a:lnSpc>
                <a:spcPct val="100000"/>
              </a:lnSpc>
              <a:spcBef>
                <a:spcPts val="600"/>
              </a:spcBef>
            </a:pPr>
            <a:endParaRPr lang="en-US" sz="1800" dirty="0">
              <a:solidFill>
                <a:schemeClr val="tx1">
                  <a:lumMod val="65000"/>
                  <a:lumOff val="35000"/>
                </a:schemeClr>
              </a:solidFill>
            </a:endParaRPr>
          </a:p>
          <a:p>
            <a:pPr>
              <a:lnSpc>
                <a:spcPct val="100000"/>
              </a:lnSpc>
              <a:spcBef>
                <a:spcPts val="600"/>
              </a:spcBef>
            </a:pPr>
            <a:endParaRPr lang="en-US" sz="1800" dirty="0">
              <a:solidFill>
                <a:schemeClr val="tx1">
                  <a:lumMod val="65000"/>
                  <a:lumOff val="35000"/>
                </a:schemeClr>
              </a:solidFill>
            </a:endParaRPr>
          </a:p>
          <a:p>
            <a:pPr marL="0" indent="0">
              <a:lnSpc>
                <a:spcPct val="100000"/>
              </a:lnSpc>
              <a:spcBef>
                <a:spcPts val="600"/>
              </a:spcBef>
              <a:buNone/>
            </a:pPr>
            <a:br>
              <a:rPr lang="en-US" sz="1800" b="1" dirty="0">
                <a:solidFill>
                  <a:schemeClr val="tx1">
                    <a:lumMod val="65000"/>
                    <a:lumOff val="35000"/>
                  </a:schemeClr>
                </a:solidFill>
              </a:rPr>
            </a:br>
            <a:endParaRPr lang="en-US" sz="1800" dirty="0">
              <a:solidFill>
                <a:schemeClr val="tx1">
                  <a:lumMod val="65000"/>
                  <a:lumOff val="35000"/>
                </a:schemeClr>
              </a:solidFill>
            </a:endParaRPr>
          </a:p>
          <a:p>
            <a:pPr marL="0" indent="0">
              <a:lnSpc>
                <a:spcPct val="100000"/>
              </a:lnSpc>
              <a:spcBef>
                <a:spcPts val="600"/>
              </a:spcBef>
              <a:buNone/>
            </a:pPr>
            <a:endParaRPr lang="en-US" sz="1800" dirty="0">
              <a:solidFill>
                <a:schemeClr val="tx1">
                  <a:lumMod val="65000"/>
                  <a:lumOff val="35000"/>
                </a:schemeClr>
              </a:solidFill>
            </a:endParaRPr>
          </a:p>
        </p:txBody>
      </p:sp>
      <p:pic>
        <p:nvPicPr>
          <p:cNvPr id="7" name="Picture 6">
            <a:extLst>
              <a:ext uri="{FF2B5EF4-FFF2-40B4-BE49-F238E27FC236}">
                <a16:creationId xmlns:a16="http://schemas.microsoft.com/office/drawing/2014/main" id="{F841F096-E34E-4959-80BC-42449E4B7800}"/>
              </a:ext>
            </a:extLst>
          </p:cNvPr>
          <p:cNvPicPr>
            <a:picLocks noChangeAspect="1"/>
          </p:cNvPicPr>
          <p:nvPr/>
        </p:nvPicPr>
        <p:blipFill rotWithShape="1">
          <a:blip r:embed="rId3"/>
          <a:srcRect l="31850" t="21736" r="30240" b="6751"/>
          <a:stretch/>
        </p:blipFill>
        <p:spPr>
          <a:xfrm>
            <a:off x="4543944" y="3882063"/>
            <a:ext cx="1906960" cy="2023437"/>
          </a:xfrm>
          <a:prstGeom prst="rect">
            <a:avLst/>
          </a:prstGeom>
        </p:spPr>
      </p:pic>
      <p:sp>
        <p:nvSpPr>
          <p:cNvPr id="9" name="TextBox 8">
            <a:extLst>
              <a:ext uri="{FF2B5EF4-FFF2-40B4-BE49-F238E27FC236}">
                <a16:creationId xmlns:a16="http://schemas.microsoft.com/office/drawing/2014/main" id="{5DDEE9F7-F0EC-4B05-9115-38A9F166AAF1}"/>
              </a:ext>
            </a:extLst>
          </p:cNvPr>
          <p:cNvSpPr txBox="1"/>
          <p:nvPr/>
        </p:nvSpPr>
        <p:spPr>
          <a:xfrm>
            <a:off x="667011" y="5072540"/>
            <a:ext cx="6093912" cy="369332"/>
          </a:xfrm>
          <a:prstGeom prst="rect">
            <a:avLst/>
          </a:prstGeom>
          <a:noFill/>
        </p:spPr>
        <p:txBody>
          <a:bodyPr wrap="square">
            <a:spAutoFit/>
          </a:bodyPr>
          <a:lstStyle/>
          <a:p>
            <a:r>
              <a:rPr lang="en-GB" dirty="0">
                <a:hlinkClick r:id="rId4"/>
              </a:rPr>
              <a:t>Spanish Berry HRIA - Lidl Great Britain</a:t>
            </a:r>
            <a:endParaRPr lang="en-GB" dirty="0"/>
          </a:p>
        </p:txBody>
      </p:sp>
    </p:spTree>
    <p:extLst>
      <p:ext uri="{BB962C8B-B14F-4D97-AF65-F5344CB8AC3E}">
        <p14:creationId xmlns:p14="http://schemas.microsoft.com/office/powerpoint/2010/main" val="260931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5</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Emerging risks</a:t>
            </a:r>
          </a:p>
        </p:txBody>
      </p:sp>
      <p:sp>
        <p:nvSpPr>
          <p:cNvPr id="3" name="Rectangle 2">
            <a:extLst>
              <a:ext uri="{FF2B5EF4-FFF2-40B4-BE49-F238E27FC236}">
                <a16:creationId xmlns:a16="http://schemas.microsoft.com/office/drawing/2014/main" id="{B6BB27BB-063F-40FD-B754-535F8E5A9382}"/>
              </a:ext>
            </a:extLst>
          </p:cNvPr>
          <p:cNvSpPr/>
          <p:nvPr/>
        </p:nvSpPr>
        <p:spPr>
          <a:xfrm>
            <a:off x="487200" y="1477401"/>
            <a:ext cx="11217600" cy="338554"/>
          </a:xfrm>
          <a:prstGeom prst="rect">
            <a:avLst/>
          </a:prstGeom>
          <a:solidFill>
            <a:schemeClr val="bg1"/>
          </a:solidFill>
        </p:spPr>
        <p:txBody>
          <a:bodyPr wrap="square">
            <a:spAutoFit/>
          </a:bodyPr>
          <a:lstStyle/>
          <a:p>
            <a:pPr marL="800100" lvl="1" indent="-342900">
              <a:spcBef>
                <a:spcPts val="600"/>
              </a:spcBef>
              <a:buSzPts val="1000"/>
              <a:buFont typeface="Wingdings" panose="05000000000000000000" pitchFamily="2" charset="2"/>
              <a:buChar char=""/>
              <a:tabLst>
                <a:tab pos="457200" algn="l"/>
              </a:tabLst>
            </a:pPr>
            <a:endParaRPr lang="en-GB" sz="1600" dirty="0">
              <a:latin typeface="Calibri" panose="020F0502020204030204" pitchFamily="34" charset="0"/>
              <a:ea typeface="Times New Roman" panose="02020603050405020304" pitchFamily="18" charset="0"/>
            </a:endParaRPr>
          </a:p>
        </p:txBody>
      </p:sp>
      <p:sp>
        <p:nvSpPr>
          <p:cNvPr id="10" name="Content Placeholder 1">
            <a:extLst>
              <a:ext uri="{FF2B5EF4-FFF2-40B4-BE49-F238E27FC236}">
                <a16:creationId xmlns:a16="http://schemas.microsoft.com/office/drawing/2014/main" id="{37329454-BE80-4668-8AE1-06AB57D1CD1B}"/>
              </a:ext>
            </a:extLst>
          </p:cNvPr>
          <p:cNvSpPr txBox="1">
            <a:spLocks/>
          </p:cNvSpPr>
          <p:nvPr/>
        </p:nvSpPr>
        <p:spPr>
          <a:xfrm>
            <a:off x="487200" y="1667456"/>
            <a:ext cx="11223419" cy="4435631"/>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rgbClr val="558ED5"/>
                </a:solidFill>
                <a:latin typeface="Tesco" panose="020B0603040202020203"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indent="-342900">
              <a:lnSpc>
                <a:spcPct val="113000"/>
              </a:lnSpc>
              <a:spcAft>
                <a:spcPts val="600"/>
              </a:spcAft>
              <a:buFont typeface="+mj-lt"/>
              <a:buAutoNum type="arabicPeriod"/>
            </a:pPr>
            <a:r>
              <a:rPr lang="en-GB" sz="1800" b="1" dirty="0">
                <a:solidFill>
                  <a:schemeClr val="bg1">
                    <a:lumMod val="50000"/>
                  </a:schemeClr>
                </a:solidFill>
                <a:latin typeface="+mn-lt"/>
              </a:rPr>
              <a:t>UK – </a:t>
            </a:r>
            <a:r>
              <a:rPr lang="en-GB" sz="1800" dirty="0">
                <a:solidFill>
                  <a:schemeClr val="bg1">
                    <a:lumMod val="50000"/>
                  </a:schemeClr>
                </a:solidFill>
                <a:latin typeface="+mn-lt"/>
              </a:rPr>
              <a:t>immigration rule changes/ Brexit/ recruitment fees/ anti-protest bill </a:t>
            </a:r>
          </a:p>
          <a:p>
            <a:pPr marL="342900" indent="-342900">
              <a:lnSpc>
                <a:spcPct val="113000"/>
              </a:lnSpc>
              <a:spcAft>
                <a:spcPts val="600"/>
              </a:spcAft>
              <a:buFont typeface="+mj-lt"/>
              <a:buAutoNum type="arabicPeriod"/>
            </a:pPr>
            <a:r>
              <a:rPr lang="en-GB" sz="1800" b="1" dirty="0">
                <a:solidFill>
                  <a:schemeClr val="bg1">
                    <a:lumMod val="50000"/>
                  </a:schemeClr>
                </a:solidFill>
                <a:latin typeface="+mn-lt"/>
              </a:rPr>
              <a:t>Turkey – </a:t>
            </a:r>
            <a:r>
              <a:rPr lang="en-GB" sz="1800" dirty="0">
                <a:solidFill>
                  <a:schemeClr val="bg1">
                    <a:lumMod val="50000"/>
                  </a:schemeClr>
                </a:solidFill>
                <a:latin typeface="+mn-lt"/>
              </a:rPr>
              <a:t>erosion of human rights/ freedom of expression/ freedom of assembly/ withdrawal from accord to protect women’s rights</a:t>
            </a:r>
          </a:p>
          <a:p>
            <a:pPr marL="342900" indent="-342900">
              <a:lnSpc>
                <a:spcPct val="113000"/>
              </a:lnSpc>
              <a:spcAft>
                <a:spcPts val="600"/>
              </a:spcAft>
              <a:buFont typeface="+mj-lt"/>
              <a:buAutoNum type="arabicPeriod"/>
            </a:pPr>
            <a:r>
              <a:rPr lang="en-GB" sz="1800" b="1" dirty="0">
                <a:solidFill>
                  <a:schemeClr val="bg1">
                    <a:lumMod val="50000"/>
                  </a:schemeClr>
                </a:solidFill>
                <a:latin typeface="+mn-lt"/>
              </a:rPr>
              <a:t>China – </a:t>
            </a:r>
            <a:r>
              <a:rPr lang="en-GB" sz="1800" dirty="0">
                <a:solidFill>
                  <a:schemeClr val="bg1">
                    <a:lumMod val="50000"/>
                  </a:schemeClr>
                </a:solidFill>
                <a:latin typeface="+mn-lt"/>
              </a:rPr>
              <a:t>Uyghur minority forced labour in Xinjiang/ Tibet/ Inner Mongolia/ international sanctions</a:t>
            </a:r>
          </a:p>
          <a:p>
            <a:pPr marL="342900" indent="-342900">
              <a:lnSpc>
                <a:spcPct val="113000"/>
              </a:lnSpc>
              <a:spcAft>
                <a:spcPts val="600"/>
              </a:spcAft>
              <a:buFont typeface="+mj-lt"/>
              <a:buAutoNum type="arabicPeriod"/>
            </a:pPr>
            <a:r>
              <a:rPr lang="en-GB" sz="1800" b="1" dirty="0">
                <a:solidFill>
                  <a:schemeClr val="bg1">
                    <a:lumMod val="50000"/>
                  </a:schemeClr>
                </a:solidFill>
                <a:latin typeface="+mn-lt"/>
              </a:rPr>
              <a:t>South Africa – </a:t>
            </a:r>
            <a:r>
              <a:rPr lang="en-GB" sz="1800" dirty="0">
                <a:solidFill>
                  <a:schemeClr val="bg1">
                    <a:lumMod val="50000"/>
                  </a:schemeClr>
                </a:solidFill>
                <a:latin typeface="+mn-lt"/>
              </a:rPr>
              <a:t>rising unemployment/ food poverty</a:t>
            </a:r>
          </a:p>
          <a:p>
            <a:pPr marL="342900" indent="-342900">
              <a:lnSpc>
                <a:spcPct val="113000"/>
              </a:lnSpc>
              <a:spcAft>
                <a:spcPts val="600"/>
              </a:spcAft>
              <a:buFont typeface="+mj-lt"/>
              <a:buAutoNum type="arabicPeriod"/>
            </a:pPr>
            <a:r>
              <a:rPr lang="en-GB" sz="1800" b="1" dirty="0">
                <a:solidFill>
                  <a:schemeClr val="bg1">
                    <a:lumMod val="50000"/>
                  </a:schemeClr>
                </a:solidFill>
                <a:latin typeface="+mn-lt"/>
              </a:rPr>
              <a:t>India - </a:t>
            </a:r>
            <a:r>
              <a:rPr lang="en-GB" sz="1800" dirty="0">
                <a:solidFill>
                  <a:schemeClr val="bg1">
                    <a:lumMod val="50000"/>
                  </a:schemeClr>
                </a:solidFill>
                <a:latin typeface="+mn-lt"/>
              </a:rPr>
              <a:t>increased pressure on human rights organisations/ intimidation of journalists and activists/ attacks against Muslims</a:t>
            </a:r>
          </a:p>
        </p:txBody>
      </p:sp>
    </p:spTree>
    <p:extLst>
      <p:ext uri="{BB962C8B-B14F-4D97-AF65-F5344CB8AC3E}">
        <p14:creationId xmlns:p14="http://schemas.microsoft.com/office/powerpoint/2010/main" val="2660255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6</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UK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681" y="1600794"/>
            <a:ext cx="5712703"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Emerging risks</a:t>
            </a:r>
          </a:p>
          <a:p>
            <a:pPr>
              <a:lnSpc>
                <a:spcPct val="100000"/>
              </a:lnSpc>
              <a:spcBef>
                <a:spcPts val="600"/>
              </a:spcBef>
            </a:pPr>
            <a:r>
              <a:rPr lang="en-GB" sz="1600" b="1" dirty="0">
                <a:solidFill>
                  <a:schemeClr val="tx1">
                    <a:lumMod val="65000"/>
                    <a:lumOff val="35000"/>
                  </a:schemeClr>
                </a:solidFill>
              </a:rPr>
              <a:t>Brexit and immigration rule changes </a:t>
            </a:r>
            <a:r>
              <a:rPr lang="en-GB" sz="1600" dirty="0">
                <a:solidFill>
                  <a:schemeClr val="tx1">
                    <a:lumMod val="65000"/>
                    <a:lumOff val="35000"/>
                  </a:schemeClr>
                </a:solidFill>
              </a:rPr>
              <a:t>– potential increased risks of labour exploitation as a result of reduce labour availability </a:t>
            </a:r>
          </a:p>
          <a:p>
            <a:pPr>
              <a:lnSpc>
                <a:spcPct val="100000"/>
              </a:lnSpc>
              <a:spcBef>
                <a:spcPts val="600"/>
              </a:spcBef>
            </a:pPr>
            <a:r>
              <a:rPr lang="en-GB" sz="1600" dirty="0">
                <a:solidFill>
                  <a:schemeClr val="tx1">
                    <a:lumMod val="65000"/>
                    <a:lumOff val="35000"/>
                  </a:schemeClr>
                </a:solidFill>
              </a:rPr>
              <a:t>Flex report (March 2021) into the Seasonal Workers Pilot highlighting:</a:t>
            </a:r>
          </a:p>
          <a:p>
            <a:pPr lvl="1">
              <a:lnSpc>
                <a:spcPct val="100000"/>
              </a:lnSpc>
              <a:spcBef>
                <a:spcPts val="600"/>
              </a:spcBef>
            </a:pPr>
            <a:r>
              <a:rPr lang="en-GB" sz="1600" b="1" dirty="0">
                <a:solidFill>
                  <a:schemeClr val="tx1">
                    <a:lumMod val="65000"/>
                    <a:lumOff val="35000"/>
                  </a:schemeClr>
                </a:solidFill>
                <a:latin typeface="+mn-lt"/>
              </a:rPr>
              <a:t>Unfree recruitment </a:t>
            </a:r>
            <a:r>
              <a:rPr lang="en-GB" sz="1600" dirty="0">
                <a:solidFill>
                  <a:schemeClr val="tx1">
                    <a:lumMod val="65000"/>
                    <a:lumOff val="35000"/>
                  </a:schemeClr>
                </a:solidFill>
                <a:latin typeface="+mn-lt"/>
              </a:rPr>
              <a:t>– 62% of workers incurred debts to travel/ discrepancies in work offered vs reality</a:t>
            </a:r>
          </a:p>
          <a:p>
            <a:pPr lvl="1">
              <a:lnSpc>
                <a:spcPct val="100000"/>
              </a:lnSpc>
              <a:spcBef>
                <a:spcPts val="600"/>
              </a:spcBef>
            </a:pPr>
            <a:r>
              <a:rPr lang="en-GB" sz="1600" b="1" dirty="0">
                <a:solidFill>
                  <a:schemeClr val="tx1">
                    <a:lumMod val="65000"/>
                    <a:lumOff val="35000"/>
                  </a:schemeClr>
                </a:solidFill>
                <a:latin typeface="+mn-lt"/>
              </a:rPr>
              <a:t>Work and life under duress - </a:t>
            </a:r>
            <a:r>
              <a:rPr lang="en-GB" sz="1600" dirty="0">
                <a:solidFill>
                  <a:schemeClr val="tx1">
                    <a:lumMod val="65000"/>
                    <a:lumOff val="35000"/>
                  </a:schemeClr>
                </a:solidFill>
                <a:latin typeface="+mn-lt"/>
              </a:rPr>
              <a:t>66% of Seasonal Worker Visa (SWV) workers reported receiving threats of loss of work and 17% reported threats of deportation from their employer.  Unsafe housing, zero hour contracts</a:t>
            </a:r>
          </a:p>
          <a:p>
            <a:pPr lvl="1">
              <a:lnSpc>
                <a:spcPct val="100000"/>
              </a:lnSpc>
              <a:spcBef>
                <a:spcPts val="600"/>
              </a:spcBef>
            </a:pPr>
            <a:r>
              <a:rPr lang="en-GB" sz="1600" b="1" dirty="0">
                <a:solidFill>
                  <a:schemeClr val="tx1">
                    <a:lumMod val="65000"/>
                    <a:lumOff val="35000"/>
                  </a:schemeClr>
                </a:solidFill>
                <a:latin typeface="+mn-lt"/>
              </a:rPr>
              <a:t>Refusal of transfers to alternative employment</a:t>
            </a:r>
            <a:r>
              <a:rPr lang="en-GB" sz="1600" dirty="0">
                <a:solidFill>
                  <a:schemeClr val="tx1">
                    <a:lumMod val="65000"/>
                    <a:lumOff val="35000"/>
                  </a:schemeClr>
                </a:solidFill>
                <a:latin typeface="+mn-lt"/>
              </a:rPr>
              <a:t> – 62% refused alternative employment + risks of homeless and deportation results in inability to terminate contract</a:t>
            </a:r>
          </a:p>
          <a:p>
            <a:pPr>
              <a:lnSpc>
                <a:spcPct val="100000"/>
              </a:lnSpc>
              <a:spcBef>
                <a:spcPts val="600"/>
              </a:spcBef>
            </a:pPr>
            <a:r>
              <a:rPr lang="en-GB" sz="1600" b="1" dirty="0">
                <a:solidFill>
                  <a:schemeClr val="tx1">
                    <a:lumMod val="65000"/>
                    <a:lumOff val="35000"/>
                  </a:schemeClr>
                </a:solidFill>
                <a:latin typeface="+mn-lt"/>
              </a:rPr>
              <a:t>Police, Crime, Sentencing and Courts Bill.</a:t>
            </a:r>
            <a:endParaRPr lang="en-GB"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6450904" y="1600794"/>
            <a:ext cx="5253415"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Increased risk of exploited labour in agriculture, food processing and other industries?</a:t>
            </a:r>
          </a:p>
          <a:p>
            <a:pPr>
              <a:lnSpc>
                <a:spcPct val="100000"/>
              </a:lnSpc>
              <a:spcBef>
                <a:spcPts val="600"/>
              </a:spcBef>
            </a:pPr>
            <a:r>
              <a:rPr lang="en-GB" sz="1600" dirty="0">
                <a:solidFill>
                  <a:schemeClr val="tx1">
                    <a:lumMod val="65000"/>
                    <a:lumOff val="35000"/>
                  </a:schemeClr>
                </a:solidFill>
              </a:rPr>
              <a:t>Flex report recommends:</a:t>
            </a:r>
          </a:p>
          <a:p>
            <a:pPr lvl="1">
              <a:lnSpc>
                <a:spcPct val="100000"/>
              </a:lnSpc>
              <a:spcBef>
                <a:spcPts val="600"/>
              </a:spcBef>
            </a:pPr>
            <a:r>
              <a:rPr lang="en-GB" sz="1600" dirty="0">
                <a:solidFill>
                  <a:schemeClr val="tx1">
                    <a:lumMod val="65000"/>
                    <a:lumOff val="35000"/>
                  </a:schemeClr>
                </a:solidFill>
                <a:latin typeface="+mn-lt"/>
              </a:rPr>
              <a:t>Ensuring </a:t>
            </a:r>
            <a:r>
              <a:rPr lang="en-GB" sz="1600" b="1" dirty="0">
                <a:solidFill>
                  <a:schemeClr val="tx1">
                    <a:lumMod val="65000"/>
                    <a:lumOff val="35000"/>
                  </a:schemeClr>
                </a:solidFill>
                <a:latin typeface="+mn-lt"/>
              </a:rPr>
              <a:t>employment contracts </a:t>
            </a:r>
            <a:r>
              <a:rPr lang="en-GB" sz="1600" dirty="0">
                <a:solidFill>
                  <a:schemeClr val="tx1">
                    <a:lumMod val="65000"/>
                    <a:lumOff val="35000"/>
                  </a:schemeClr>
                </a:solidFill>
                <a:latin typeface="+mn-lt"/>
              </a:rPr>
              <a:t>are shared with SWV workers in country of origin</a:t>
            </a:r>
          </a:p>
          <a:p>
            <a:pPr lvl="1">
              <a:lnSpc>
                <a:spcPct val="100000"/>
              </a:lnSpc>
              <a:spcBef>
                <a:spcPts val="600"/>
              </a:spcBef>
            </a:pPr>
            <a:r>
              <a:rPr lang="en-GB" sz="1600" b="1" dirty="0">
                <a:solidFill>
                  <a:schemeClr val="tx1">
                    <a:lumMod val="65000"/>
                    <a:lumOff val="35000"/>
                  </a:schemeClr>
                </a:solidFill>
                <a:latin typeface="+mn-lt"/>
              </a:rPr>
              <a:t>Removing visa fee of £244 </a:t>
            </a:r>
          </a:p>
          <a:p>
            <a:pPr lvl="1">
              <a:lnSpc>
                <a:spcPct val="100000"/>
              </a:lnSpc>
              <a:spcBef>
                <a:spcPts val="600"/>
              </a:spcBef>
            </a:pPr>
            <a:r>
              <a:rPr lang="en-GB" sz="1600" dirty="0">
                <a:solidFill>
                  <a:schemeClr val="tx1">
                    <a:lumMod val="65000"/>
                    <a:lumOff val="35000"/>
                  </a:schemeClr>
                </a:solidFill>
                <a:latin typeface="+mn-lt"/>
              </a:rPr>
              <a:t>Ensure SWV workers are </a:t>
            </a:r>
            <a:r>
              <a:rPr lang="en-GB" sz="1600" b="1" dirty="0">
                <a:solidFill>
                  <a:schemeClr val="tx1">
                    <a:lumMod val="65000"/>
                    <a:lumOff val="35000"/>
                  </a:schemeClr>
                </a:solidFill>
                <a:latin typeface="+mn-lt"/>
              </a:rPr>
              <a:t>guaranteed minimum income of £332.50 per week for 35 contracted hours</a:t>
            </a:r>
          </a:p>
          <a:p>
            <a:pPr lvl="1">
              <a:lnSpc>
                <a:spcPct val="100000"/>
              </a:lnSpc>
              <a:spcBef>
                <a:spcPts val="600"/>
              </a:spcBef>
            </a:pPr>
            <a:r>
              <a:rPr lang="en-GB" sz="1600" dirty="0">
                <a:solidFill>
                  <a:schemeClr val="tx1">
                    <a:lumMod val="65000"/>
                    <a:lumOff val="35000"/>
                  </a:schemeClr>
                </a:solidFill>
                <a:latin typeface="+mn-lt"/>
              </a:rPr>
              <a:t>Clear </a:t>
            </a:r>
            <a:r>
              <a:rPr lang="en-GB" sz="1600" b="1" dirty="0">
                <a:solidFill>
                  <a:schemeClr val="tx1">
                    <a:lumMod val="65000"/>
                    <a:lumOff val="35000"/>
                  </a:schemeClr>
                </a:solidFill>
                <a:latin typeface="+mn-lt"/>
              </a:rPr>
              <a:t>transfer pathway</a:t>
            </a:r>
          </a:p>
          <a:p>
            <a:pPr lvl="1">
              <a:lnSpc>
                <a:spcPct val="100000"/>
              </a:lnSpc>
              <a:spcBef>
                <a:spcPts val="600"/>
              </a:spcBef>
            </a:pPr>
            <a:r>
              <a:rPr lang="en-GB" sz="1600" b="1" dirty="0">
                <a:solidFill>
                  <a:schemeClr val="tx1">
                    <a:lumMod val="65000"/>
                    <a:lumOff val="35000"/>
                  </a:schemeClr>
                </a:solidFill>
                <a:latin typeface="+mn-lt"/>
              </a:rPr>
              <a:t>Complaints mechanism </a:t>
            </a:r>
            <a:r>
              <a:rPr lang="en-GB" sz="1600" dirty="0">
                <a:solidFill>
                  <a:schemeClr val="tx1">
                    <a:lumMod val="65000"/>
                    <a:lumOff val="35000"/>
                  </a:schemeClr>
                </a:solidFill>
                <a:latin typeface="+mn-lt"/>
              </a:rPr>
              <a:t>for SWV workers</a:t>
            </a:r>
            <a:endParaRPr lang="en-GB" sz="1600" dirty="0">
              <a:solidFill>
                <a:srgbClr val="FF0000"/>
              </a:solidFill>
            </a:endParaRPr>
          </a:p>
          <a:p>
            <a:pPr>
              <a:lnSpc>
                <a:spcPct val="100000"/>
              </a:lnSpc>
              <a:spcBef>
                <a:spcPts val="600"/>
              </a:spcBef>
            </a:pPr>
            <a:r>
              <a:rPr lang="en-GB" sz="1600" dirty="0">
                <a:solidFill>
                  <a:schemeClr val="tx1">
                    <a:lumMod val="65000"/>
                    <a:lumOff val="35000"/>
                  </a:schemeClr>
                </a:solidFill>
              </a:rPr>
              <a:t>?</a:t>
            </a: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367395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7</a:t>
            </a:fld>
            <a:endParaRPr lang="en-US" sz="1400" dirty="0"/>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China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681" y="1600794"/>
            <a:ext cx="3473160"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400"/>
              </a:spcAft>
              <a:buNone/>
            </a:pPr>
            <a:r>
              <a:rPr lang="en-GB" sz="1600" b="1" u="sng" dirty="0">
                <a:solidFill>
                  <a:schemeClr val="tx1">
                    <a:lumMod val="65000"/>
                    <a:lumOff val="35000"/>
                  </a:schemeClr>
                </a:solidFill>
              </a:rPr>
              <a:t>Emerging risks</a:t>
            </a:r>
          </a:p>
          <a:p>
            <a:pPr>
              <a:lnSpc>
                <a:spcPct val="100000"/>
              </a:lnSpc>
              <a:spcBef>
                <a:spcPts val="600"/>
              </a:spcBef>
              <a:spcAft>
                <a:spcPts val="400"/>
              </a:spcAft>
            </a:pPr>
            <a:r>
              <a:rPr lang="en-GB" sz="1600" b="1" dirty="0">
                <a:solidFill>
                  <a:schemeClr val="tx1">
                    <a:lumMod val="65000"/>
                    <a:lumOff val="35000"/>
                  </a:schemeClr>
                </a:solidFill>
              </a:rPr>
              <a:t>Uyghur minority forced labour in Xinjiang – </a:t>
            </a:r>
            <a:r>
              <a:rPr lang="en-GB" sz="1600" dirty="0">
                <a:solidFill>
                  <a:schemeClr val="tx1">
                    <a:lumMod val="65000"/>
                    <a:lumOff val="35000"/>
                  </a:schemeClr>
                </a:solidFill>
              </a:rPr>
              <a:t>multiple sources defining China’s actions as “genocide”/ 1,000s of Muslins from Uyghur monitory working under forced labour conditions </a:t>
            </a:r>
          </a:p>
          <a:p>
            <a:pPr>
              <a:lnSpc>
                <a:spcPct val="100000"/>
              </a:lnSpc>
              <a:spcBef>
                <a:spcPts val="600"/>
              </a:spcBef>
              <a:spcAft>
                <a:spcPts val="400"/>
              </a:spcAft>
            </a:pPr>
            <a:r>
              <a:rPr lang="en-GB" sz="1600" b="1" dirty="0">
                <a:solidFill>
                  <a:schemeClr val="tx1">
                    <a:lumMod val="65000"/>
                    <a:lumOff val="35000"/>
                  </a:schemeClr>
                </a:solidFill>
              </a:rPr>
              <a:t>Tibet – </a:t>
            </a:r>
            <a:r>
              <a:rPr lang="en-GB" sz="1600" dirty="0">
                <a:solidFill>
                  <a:schemeClr val="tx1">
                    <a:lumMod val="65000"/>
                    <a:lumOff val="35000"/>
                  </a:schemeClr>
                </a:solidFill>
              </a:rPr>
              <a:t>alleged 500,000 Tibetan farmers in forced labour camps</a:t>
            </a:r>
          </a:p>
          <a:p>
            <a:pPr>
              <a:lnSpc>
                <a:spcPct val="100000"/>
              </a:lnSpc>
              <a:spcBef>
                <a:spcPts val="600"/>
              </a:spcBef>
              <a:spcAft>
                <a:spcPts val="400"/>
              </a:spcAft>
            </a:pPr>
            <a:endParaRPr lang="en-US" sz="1600"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marL="0" indent="0">
              <a:lnSpc>
                <a:spcPct val="100000"/>
              </a:lnSpc>
              <a:spcBef>
                <a:spcPts val="600"/>
              </a:spcBef>
              <a:spcAft>
                <a:spcPts val="40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40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6450904" y="1600794"/>
            <a:ext cx="5253415"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ETI and Uyghur Call for Action calling for companies to cease sourcing from Xinjiang – view that no due diligence is sufficient to mitigate risk</a:t>
            </a:r>
          </a:p>
          <a:p>
            <a:pPr>
              <a:lnSpc>
                <a:spcPct val="100000"/>
              </a:lnSpc>
              <a:spcBef>
                <a:spcPts val="600"/>
              </a:spcBef>
            </a:pPr>
            <a:r>
              <a:rPr lang="en-GB" sz="1600" dirty="0">
                <a:solidFill>
                  <a:schemeClr val="tx1">
                    <a:lumMod val="65000"/>
                    <a:lumOff val="35000"/>
                  </a:schemeClr>
                </a:solidFill>
              </a:rPr>
              <a:t>FNET list of products sourced from the region indicates production in Xinjiang covers wide range of products/ ingredients from food to clothing and IT</a:t>
            </a:r>
          </a:p>
          <a:p>
            <a:pPr>
              <a:lnSpc>
                <a:spcPct val="100000"/>
              </a:lnSpc>
              <a:spcBef>
                <a:spcPts val="600"/>
              </a:spcBef>
            </a:pPr>
            <a:r>
              <a:rPr lang="en-GB" sz="1600" b="1" dirty="0">
                <a:solidFill>
                  <a:schemeClr val="tx1">
                    <a:lumMod val="65000"/>
                    <a:lumOff val="35000"/>
                  </a:schemeClr>
                </a:solidFill>
              </a:rPr>
              <a:t>What are the implications of ceasing to source from a region/ country for workers?</a:t>
            </a:r>
          </a:p>
          <a:p>
            <a:pPr>
              <a:lnSpc>
                <a:spcPct val="100000"/>
              </a:lnSpc>
              <a:spcBef>
                <a:spcPts val="600"/>
              </a:spcBef>
            </a:pPr>
            <a:r>
              <a:rPr lang="en-GB" sz="1600" b="1" dirty="0">
                <a:solidFill>
                  <a:schemeClr val="tx1">
                    <a:lumMod val="65000"/>
                    <a:lumOff val="35000"/>
                  </a:schemeClr>
                </a:solidFill>
              </a:rPr>
              <a:t>What are the implications for your business/ any colleagues in China?</a:t>
            </a:r>
          </a:p>
          <a:p>
            <a:pPr>
              <a:lnSpc>
                <a:spcPct val="100000"/>
              </a:lnSpc>
              <a:spcBef>
                <a:spcPts val="600"/>
              </a:spcBef>
            </a:pPr>
            <a:r>
              <a:rPr lang="en-GB" sz="1600" b="1" dirty="0">
                <a:solidFill>
                  <a:schemeClr val="tx1">
                    <a:lumMod val="65000"/>
                    <a:lumOff val="35000"/>
                  </a:schemeClr>
                </a:solidFill>
              </a:rPr>
              <a:t>What are the longer-term implications for sourcing from China?</a:t>
            </a: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pic>
        <p:nvPicPr>
          <p:cNvPr id="9" name="Picture 8">
            <a:extLst>
              <a:ext uri="{FF2B5EF4-FFF2-40B4-BE49-F238E27FC236}">
                <a16:creationId xmlns:a16="http://schemas.microsoft.com/office/drawing/2014/main" id="{3000D2CE-7803-4C45-81F2-D21F2D46EE1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841" y="1738680"/>
            <a:ext cx="2135159" cy="1800000"/>
          </a:xfrm>
          <a:prstGeom prst="rect">
            <a:avLst/>
          </a:prstGeom>
          <a:noFill/>
          <a:ln>
            <a:noFill/>
          </a:ln>
        </p:spPr>
      </p:pic>
      <p:sp>
        <p:nvSpPr>
          <p:cNvPr id="10" name="TextBox 9">
            <a:extLst>
              <a:ext uri="{FF2B5EF4-FFF2-40B4-BE49-F238E27FC236}">
                <a16:creationId xmlns:a16="http://schemas.microsoft.com/office/drawing/2014/main" id="{D49E239B-A987-4984-B0C7-E03C131E9F31}"/>
              </a:ext>
            </a:extLst>
          </p:cNvPr>
          <p:cNvSpPr txBox="1"/>
          <p:nvPr/>
        </p:nvSpPr>
        <p:spPr>
          <a:xfrm>
            <a:off x="1035666" y="5887249"/>
            <a:ext cx="8502316" cy="276999"/>
          </a:xfrm>
          <a:prstGeom prst="rect">
            <a:avLst/>
          </a:prstGeom>
          <a:noFill/>
        </p:spPr>
        <p:txBody>
          <a:bodyPr wrap="square">
            <a:spAutoFit/>
          </a:bodyPr>
          <a:lstStyle/>
          <a:p>
            <a:r>
              <a:rPr lang="en-GB" sz="1200" dirty="0">
                <a:hlinkClick r:id="rId4"/>
              </a:rPr>
              <a:t>https://newlinesinstitute.org/wp-content/uploads/Chinas-Breaches-of-the-GC3.pdf</a:t>
            </a:r>
            <a:r>
              <a:rPr lang="en-GB" sz="1200" dirty="0"/>
              <a:t> </a:t>
            </a:r>
          </a:p>
        </p:txBody>
      </p:sp>
      <p:sp>
        <p:nvSpPr>
          <p:cNvPr id="11" name="TextBox 10">
            <a:extLst>
              <a:ext uri="{FF2B5EF4-FFF2-40B4-BE49-F238E27FC236}">
                <a16:creationId xmlns:a16="http://schemas.microsoft.com/office/drawing/2014/main" id="{9197C154-CFDB-4882-8A69-D1A287D8C643}"/>
              </a:ext>
            </a:extLst>
          </p:cNvPr>
          <p:cNvSpPr txBox="1"/>
          <p:nvPr/>
        </p:nvSpPr>
        <p:spPr>
          <a:xfrm>
            <a:off x="1035666" y="5628501"/>
            <a:ext cx="6096000" cy="276999"/>
          </a:xfrm>
          <a:prstGeom prst="rect">
            <a:avLst/>
          </a:prstGeom>
          <a:noFill/>
        </p:spPr>
        <p:txBody>
          <a:bodyPr wrap="square">
            <a:spAutoFit/>
          </a:bodyPr>
          <a:lstStyle/>
          <a:p>
            <a:r>
              <a:rPr lang="en-GB" sz="1200" dirty="0">
                <a:hlinkClick r:id="rId5"/>
              </a:rPr>
              <a:t>China reportedly forced 500K Tibetan farmers into </a:t>
            </a:r>
            <a:r>
              <a:rPr lang="en-GB" sz="1200" dirty="0" err="1">
                <a:hlinkClick r:id="rId5"/>
              </a:rPr>
              <a:t>labor</a:t>
            </a:r>
            <a:r>
              <a:rPr lang="en-GB" sz="1200" dirty="0">
                <a:hlinkClick r:id="rId5"/>
              </a:rPr>
              <a:t> camps (nypost.com)</a:t>
            </a:r>
            <a:endParaRPr lang="en-GB" sz="1200" dirty="0"/>
          </a:p>
        </p:txBody>
      </p:sp>
      <p:sp>
        <p:nvSpPr>
          <p:cNvPr id="13" name="TextBox 12">
            <a:extLst>
              <a:ext uri="{FF2B5EF4-FFF2-40B4-BE49-F238E27FC236}">
                <a16:creationId xmlns:a16="http://schemas.microsoft.com/office/drawing/2014/main" id="{9852EF32-4F60-4A8A-A0CB-646AF3FE6DA3}"/>
              </a:ext>
            </a:extLst>
          </p:cNvPr>
          <p:cNvSpPr txBox="1"/>
          <p:nvPr/>
        </p:nvSpPr>
        <p:spPr>
          <a:xfrm>
            <a:off x="1035666" y="5351502"/>
            <a:ext cx="7275867" cy="276999"/>
          </a:xfrm>
          <a:prstGeom prst="rect">
            <a:avLst/>
          </a:prstGeom>
          <a:noFill/>
        </p:spPr>
        <p:txBody>
          <a:bodyPr wrap="square">
            <a:spAutoFit/>
          </a:bodyPr>
          <a:lstStyle>
            <a:defPPr>
              <a:defRPr lang="en-US"/>
            </a:defPPr>
            <a:lvl1pPr>
              <a:defRPr sz="1400"/>
            </a:lvl1pPr>
          </a:lstStyle>
          <a:p>
            <a:r>
              <a:rPr lang="en-GB" sz="1200" dirty="0">
                <a:hlinkClick r:id="rId6"/>
              </a:rPr>
              <a:t>US bans China sweetener products, claiming breach of forced labour law (yahoo.com)</a:t>
            </a:r>
            <a:endParaRPr lang="en-GB" sz="1200" dirty="0"/>
          </a:p>
        </p:txBody>
      </p:sp>
      <p:sp>
        <p:nvSpPr>
          <p:cNvPr id="14" name="Content Placeholder 1">
            <a:extLst>
              <a:ext uri="{FF2B5EF4-FFF2-40B4-BE49-F238E27FC236}">
                <a16:creationId xmlns:a16="http://schemas.microsoft.com/office/drawing/2014/main" id="{CB42EC1C-ADA5-478F-8E2F-E8029BE7CECA}"/>
              </a:ext>
            </a:extLst>
          </p:cNvPr>
          <p:cNvSpPr txBox="1">
            <a:spLocks/>
          </p:cNvSpPr>
          <p:nvPr/>
        </p:nvSpPr>
        <p:spPr>
          <a:xfrm>
            <a:off x="487200" y="4213484"/>
            <a:ext cx="6096000" cy="110024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spcBef>
                <a:spcPts val="600"/>
              </a:spcBef>
            </a:pPr>
            <a:r>
              <a:rPr lang="en-GB" sz="1600" b="1" dirty="0">
                <a:solidFill>
                  <a:schemeClr val="tx1">
                    <a:lumMod val="65000"/>
                    <a:lumOff val="35000"/>
                  </a:schemeClr>
                </a:solidFill>
              </a:rPr>
              <a:t>Inner Mongolia – </a:t>
            </a:r>
            <a:r>
              <a:rPr lang="en-GB" sz="1600" dirty="0">
                <a:solidFill>
                  <a:schemeClr val="tx1">
                    <a:lumMod val="65000"/>
                    <a:lumOff val="35000"/>
                  </a:schemeClr>
                </a:solidFill>
              </a:rPr>
              <a:t>US says it has conclusive evidence of forced labour links to sweeteners (Stevia)</a:t>
            </a:r>
          </a:p>
          <a:p>
            <a:pPr>
              <a:lnSpc>
                <a:spcPct val="100000"/>
              </a:lnSpc>
              <a:spcBef>
                <a:spcPts val="600"/>
              </a:spcBef>
            </a:pPr>
            <a:r>
              <a:rPr lang="en-GB" sz="1600" b="1" dirty="0">
                <a:solidFill>
                  <a:schemeClr val="tx1">
                    <a:lumMod val="65000"/>
                    <a:lumOff val="35000"/>
                  </a:schemeClr>
                </a:solidFill>
              </a:rPr>
              <a:t>International sanctions – </a:t>
            </a:r>
            <a:r>
              <a:rPr lang="en-GB" sz="1600" dirty="0">
                <a:solidFill>
                  <a:schemeClr val="tx1">
                    <a:lumMod val="65000"/>
                    <a:lumOff val="35000"/>
                  </a:schemeClr>
                </a:solidFill>
              </a:rPr>
              <a:t>US Withhold Orders and Sanctions placed on Chinese officials by US, EU, UK and Canada. </a:t>
            </a: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
        <p:nvSpPr>
          <p:cNvPr id="16" name="TextBox 15">
            <a:extLst>
              <a:ext uri="{FF2B5EF4-FFF2-40B4-BE49-F238E27FC236}">
                <a16:creationId xmlns:a16="http://schemas.microsoft.com/office/drawing/2014/main" id="{A7C06E77-43F7-4BBF-A1A3-FC4EA5D874A3}"/>
              </a:ext>
            </a:extLst>
          </p:cNvPr>
          <p:cNvSpPr txBox="1"/>
          <p:nvPr/>
        </p:nvSpPr>
        <p:spPr>
          <a:xfrm>
            <a:off x="6583200" y="5693554"/>
            <a:ext cx="6093912" cy="461665"/>
          </a:xfrm>
          <a:prstGeom prst="rect">
            <a:avLst/>
          </a:prstGeom>
          <a:noFill/>
        </p:spPr>
        <p:txBody>
          <a:bodyPr wrap="square">
            <a:spAutoFit/>
          </a:bodyPr>
          <a:lstStyle>
            <a:defPPr>
              <a:defRPr lang="en-US"/>
            </a:defPPr>
            <a:lvl1pPr>
              <a:defRPr sz="1200"/>
            </a:lvl1pPr>
          </a:lstStyle>
          <a:p>
            <a:r>
              <a:rPr lang="en-GB" dirty="0">
                <a:hlinkClick r:id="rId7"/>
              </a:rPr>
              <a:t>https://www.maplecroft.com/insights/analysis/xinjiang-sanctions-disrupt-global-apparel-supply-chain/</a:t>
            </a:r>
            <a:r>
              <a:rPr lang="en-GB" dirty="0"/>
              <a:t> </a:t>
            </a:r>
          </a:p>
        </p:txBody>
      </p:sp>
    </p:spTree>
    <p:extLst>
      <p:ext uri="{BB962C8B-B14F-4D97-AF65-F5344CB8AC3E}">
        <p14:creationId xmlns:p14="http://schemas.microsoft.com/office/powerpoint/2010/main" val="2949592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8</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Turkey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681" y="1600793"/>
            <a:ext cx="5812909" cy="4671499"/>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400"/>
              </a:spcAft>
              <a:buNone/>
            </a:pPr>
            <a:r>
              <a:rPr lang="en-GB" sz="1600" b="1" u="sng" dirty="0">
                <a:solidFill>
                  <a:schemeClr val="tx1">
                    <a:lumMod val="65000"/>
                    <a:lumOff val="35000"/>
                  </a:schemeClr>
                </a:solidFill>
              </a:rPr>
              <a:t>Emerging risks</a:t>
            </a:r>
          </a:p>
          <a:p>
            <a:pPr>
              <a:lnSpc>
                <a:spcPct val="100000"/>
              </a:lnSpc>
              <a:spcBef>
                <a:spcPts val="600"/>
              </a:spcBef>
              <a:spcAft>
                <a:spcPts val="400"/>
              </a:spcAft>
            </a:pPr>
            <a:r>
              <a:rPr lang="en-GB" sz="1600" b="1" dirty="0">
                <a:solidFill>
                  <a:schemeClr val="tx1">
                    <a:lumMod val="65000"/>
                    <a:lumOff val="35000"/>
                  </a:schemeClr>
                </a:solidFill>
              </a:rPr>
              <a:t>Erosion of human rights – </a:t>
            </a:r>
            <a:r>
              <a:rPr lang="en-GB" sz="1600" dirty="0">
                <a:solidFill>
                  <a:schemeClr val="tx1">
                    <a:lumMod val="65000"/>
                    <a:lumOff val="35000"/>
                  </a:schemeClr>
                </a:solidFill>
              </a:rPr>
              <a:t>situation has worsened since state of Emergency in 2016 - executive control and political influence over the judiciary/ new las introduced to restrict financing of civil society and internet freedoms</a:t>
            </a:r>
          </a:p>
          <a:p>
            <a:pPr>
              <a:lnSpc>
                <a:spcPct val="100000"/>
              </a:lnSpc>
              <a:spcBef>
                <a:spcPts val="600"/>
              </a:spcBef>
              <a:spcAft>
                <a:spcPts val="400"/>
              </a:spcAft>
            </a:pPr>
            <a:r>
              <a:rPr lang="en-GB" sz="1600" b="1" dirty="0">
                <a:solidFill>
                  <a:schemeClr val="tx1">
                    <a:lumMod val="65000"/>
                    <a:lumOff val="35000"/>
                  </a:schemeClr>
                </a:solidFill>
              </a:rPr>
              <a:t>Freedom of expression</a:t>
            </a:r>
            <a:r>
              <a:rPr lang="en-GB" sz="1600" dirty="0">
                <a:solidFill>
                  <a:schemeClr val="tx1">
                    <a:lumMod val="65000"/>
                    <a:lumOff val="35000"/>
                  </a:schemeClr>
                </a:solidFill>
              </a:rPr>
              <a:t> – hundreds of opposition politicians, journalists, human rights defenders, lawyers, academics and other civil society actors detained and prosecuted under anti-terrorism laws</a:t>
            </a:r>
            <a:endParaRPr lang="en-GB" sz="1600" b="1" dirty="0">
              <a:solidFill>
                <a:schemeClr val="tx1">
                  <a:lumMod val="65000"/>
                  <a:lumOff val="35000"/>
                </a:schemeClr>
              </a:solidFill>
            </a:endParaRPr>
          </a:p>
          <a:p>
            <a:pPr>
              <a:lnSpc>
                <a:spcPct val="100000"/>
              </a:lnSpc>
              <a:spcBef>
                <a:spcPts val="600"/>
              </a:spcBef>
              <a:spcAft>
                <a:spcPts val="400"/>
              </a:spcAft>
            </a:pPr>
            <a:r>
              <a:rPr lang="en-GB" sz="1600" b="1" dirty="0">
                <a:solidFill>
                  <a:schemeClr val="tx1">
                    <a:lumMod val="65000"/>
                    <a:lumOff val="35000"/>
                  </a:schemeClr>
                </a:solidFill>
              </a:rPr>
              <a:t>Freedom of assembly</a:t>
            </a:r>
            <a:r>
              <a:rPr lang="en-GB" sz="1600" dirty="0">
                <a:solidFill>
                  <a:schemeClr val="tx1">
                    <a:lumMod val="65000"/>
                    <a:lumOff val="35000"/>
                  </a:schemeClr>
                </a:solidFill>
              </a:rPr>
              <a:t> – blanket bans and use of excessive force against protestors + investigations into online peaceful dissent</a:t>
            </a:r>
            <a:endParaRPr lang="en-GB" sz="1600" b="1" dirty="0">
              <a:solidFill>
                <a:schemeClr val="tx1">
                  <a:lumMod val="65000"/>
                  <a:lumOff val="35000"/>
                </a:schemeClr>
              </a:solidFill>
            </a:endParaRPr>
          </a:p>
          <a:p>
            <a:pPr>
              <a:lnSpc>
                <a:spcPct val="100000"/>
              </a:lnSpc>
              <a:spcBef>
                <a:spcPts val="600"/>
              </a:spcBef>
              <a:spcAft>
                <a:spcPts val="400"/>
              </a:spcAft>
            </a:pPr>
            <a:r>
              <a:rPr lang="en-GB" sz="1600" b="1" dirty="0">
                <a:solidFill>
                  <a:schemeClr val="tx1">
                    <a:lumMod val="65000"/>
                    <a:lumOff val="35000"/>
                  </a:schemeClr>
                </a:solidFill>
                <a:hlinkClick r:id="rId3"/>
              </a:rPr>
              <a:t>Withdrawal from Istanbul Convention to protect women’s rights</a:t>
            </a:r>
            <a:endParaRPr lang="en-GB" sz="1600" b="1" dirty="0">
              <a:solidFill>
                <a:schemeClr val="tx1">
                  <a:lumMod val="65000"/>
                  <a:lumOff val="35000"/>
                </a:schemeClr>
              </a:solidFill>
            </a:endParaRPr>
          </a:p>
          <a:p>
            <a:pPr>
              <a:lnSpc>
                <a:spcPct val="100000"/>
              </a:lnSpc>
              <a:spcBef>
                <a:spcPts val="600"/>
              </a:spcBef>
              <a:spcAft>
                <a:spcPts val="400"/>
              </a:spcAft>
            </a:pPr>
            <a:r>
              <a:rPr lang="en-GB" sz="1600" b="1" dirty="0">
                <a:solidFill>
                  <a:schemeClr val="tx1">
                    <a:lumMod val="65000"/>
                    <a:lumOff val="35000"/>
                  </a:schemeClr>
                </a:solidFill>
              </a:rPr>
              <a:t>Systematic discrimination against Kurds, ethnic minorities and refugees </a:t>
            </a:r>
          </a:p>
          <a:p>
            <a:pPr>
              <a:lnSpc>
                <a:spcPct val="100000"/>
              </a:lnSpc>
              <a:spcBef>
                <a:spcPts val="600"/>
              </a:spcBef>
              <a:spcAft>
                <a:spcPts val="400"/>
              </a:spcAft>
            </a:pPr>
            <a:r>
              <a:rPr lang="en-GB" sz="1600" b="1" dirty="0">
                <a:solidFill>
                  <a:schemeClr val="tx1">
                    <a:lumMod val="65000"/>
                    <a:lumOff val="35000"/>
                  </a:schemeClr>
                </a:solidFill>
                <a:hlinkClick r:id="rId4"/>
              </a:rPr>
              <a:t>Human rights action plan published March 2021</a:t>
            </a:r>
            <a:endParaRPr lang="en-GB" sz="1600" b="1"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marL="0" indent="0">
              <a:lnSpc>
                <a:spcPct val="100000"/>
              </a:lnSpc>
              <a:spcBef>
                <a:spcPts val="600"/>
              </a:spcBef>
              <a:spcAft>
                <a:spcPts val="40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40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6551112" y="1600794"/>
            <a:ext cx="5153207"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400"/>
              </a:spcAft>
              <a:buNone/>
            </a:pPr>
            <a:r>
              <a:rPr lang="en-GB" sz="1600" b="1" u="sng" dirty="0">
                <a:solidFill>
                  <a:schemeClr val="tx1">
                    <a:lumMod val="65000"/>
                    <a:lumOff val="35000"/>
                  </a:schemeClr>
                </a:solidFill>
              </a:rPr>
              <a:t>Implications</a:t>
            </a:r>
          </a:p>
          <a:p>
            <a:pPr>
              <a:lnSpc>
                <a:spcPct val="100000"/>
              </a:lnSpc>
              <a:spcBef>
                <a:spcPts val="600"/>
              </a:spcBef>
              <a:spcAft>
                <a:spcPts val="400"/>
              </a:spcAft>
            </a:pPr>
            <a:r>
              <a:rPr lang="en-GB" sz="1600" dirty="0">
                <a:solidFill>
                  <a:schemeClr val="tx1">
                    <a:lumMod val="65000"/>
                    <a:lumOff val="35000"/>
                  </a:schemeClr>
                </a:solidFill>
              </a:rPr>
              <a:t>According to Unison, trade union rights severely restricted &amp; workers are routinely denied their right to strike. ITUC named Turkey in top 10 worst countries for workers</a:t>
            </a:r>
          </a:p>
          <a:p>
            <a:pPr>
              <a:lnSpc>
                <a:spcPct val="100000"/>
              </a:lnSpc>
              <a:spcBef>
                <a:spcPts val="600"/>
              </a:spcBef>
              <a:spcAft>
                <a:spcPts val="400"/>
              </a:spcAft>
            </a:pPr>
            <a:r>
              <a:rPr lang="en-GB" sz="1600" dirty="0">
                <a:solidFill>
                  <a:schemeClr val="tx1">
                    <a:lumMod val="65000"/>
                    <a:lumOff val="35000"/>
                  </a:schemeClr>
                </a:solidFill>
              </a:rPr>
              <a:t>Women workers in particular face high levels of discrimination – higher unemployment rates/ lack of access to formal or higher paid work</a:t>
            </a:r>
          </a:p>
          <a:p>
            <a:pPr>
              <a:lnSpc>
                <a:spcPct val="100000"/>
              </a:lnSpc>
              <a:spcBef>
                <a:spcPts val="600"/>
              </a:spcBef>
              <a:spcAft>
                <a:spcPts val="400"/>
              </a:spcAft>
            </a:pPr>
            <a:r>
              <a:rPr lang="en-GB" sz="1600" b="1" dirty="0">
                <a:solidFill>
                  <a:schemeClr val="tx1">
                    <a:lumMod val="65000"/>
                    <a:lumOff val="35000"/>
                  </a:schemeClr>
                </a:solidFill>
              </a:rPr>
              <a:t>What does this mean for members’ due diligence? </a:t>
            </a:r>
          </a:p>
          <a:p>
            <a:pPr>
              <a:lnSpc>
                <a:spcPct val="100000"/>
              </a:lnSpc>
              <a:spcBef>
                <a:spcPts val="600"/>
              </a:spcBef>
              <a:spcAft>
                <a:spcPts val="400"/>
              </a:spcAft>
            </a:pPr>
            <a:r>
              <a:rPr lang="en-GB" sz="1600" b="1" dirty="0">
                <a:solidFill>
                  <a:schemeClr val="tx1">
                    <a:lumMod val="65000"/>
                    <a:lumOff val="35000"/>
                  </a:schemeClr>
                </a:solidFill>
              </a:rPr>
              <a:t>Do you know if your sites have trade unions/ committees? How are members protected?</a:t>
            </a:r>
          </a:p>
          <a:p>
            <a:pPr>
              <a:lnSpc>
                <a:spcPct val="100000"/>
              </a:lnSpc>
              <a:spcBef>
                <a:spcPts val="600"/>
              </a:spcBef>
              <a:spcAft>
                <a:spcPts val="400"/>
              </a:spcAft>
            </a:pPr>
            <a:r>
              <a:rPr lang="en-GB" sz="1600" b="1" dirty="0">
                <a:solidFill>
                  <a:schemeClr val="tx1">
                    <a:lumMod val="65000"/>
                    <a:lumOff val="35000"/>
                  </a:schemeClr>
                </a:solidFill>
              </a:rPr>
              <a:t>Gender breakdown of workforce and audit findings on harassment and discrimination</a:t>
            </a:r>
          </a:p>
          <a:p>
            <a:pPr>
              <a:lnSpc>
                <a:spcPct val="100000"/>
              </a:lnSpc>
              <a:spcBef>
                <a:spcPts val="600"/>
              </a:spcBef>
              <a:spcAft>
                <a:spcPts val="400"/>
              </a:spcAft>
            </a:pPr>
            <a:endParaRPr lang="en-GB" sz="1600" b="1"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marL="0" indent="0">
              <a:lnSpc>
                <a:spcPct val="100000"/>
              </a:lnSpc>
              <a:spcBef>
                <a:spcPts val="600"/>
              </a:spcBef>
              <a:spcAft>
                <a:spcPts val="40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400"/>
              </a:spcAft>
              <a:buNone/>
            </a:pPr>
            <a:endParaRPr lang="en-US" sz="1600" dirty="0">
              <a:solidFill>
                <a:schemeClr val="tx1">
                  <a:lumMod val="65000"/>
                  <a:lumOff val="35000"/>
                </a:schemeClr>
              </a:solidFill>
            </a:endParaRPr>
          </a:p>
        </p:txBody>
      </p:sp>
      <p:sp>
        <p:nvSpPr>
          <p:cNvPr id="9" name="TextBox 8">
            <a:extLst>
              <a:ext uri="{FF2B5EF4-FFF2-40B4-BE49-F238E27FC236}">
                <a16:creationId xmlns:a16="http://schemas.microsoft.com/office/drawing/2014/main" id="{C27792B6-F139-4133-B435-C436DC52DF94}"/>
              </a:ext>
            </a:extLst>
          </p:cNvPr>
          <p:cNvSpPr txBox="1"/>
          <p:nvPr/>
        </p:nvSpPr>
        <p:spPr>
          <a:xfrm>
            <a:off x="6719587" y="6010683"/>
            <a:ext cx="8609264" cy="261610"/>
          </a:xfrm>
          <a:prstGeom prst="rect">
            <a:avLst/>
          </a:prstGeom>
          <a:noFill/>
        </p:spPr>
        <p:txBody>
          <a:bodyPr wrap="square">
            <a:spAutoFit/>
          </a:bodyPr>
          <a:lstStyle/>
          <a:p>
            <a:r>
              <a:rPr lang="en-GB" sz="1100" dirty="0">
                <a:hlinkClick r:id="rId5"/>
              </a:rPr>
              <a:t>Joint Letter to HRVP Borrell on EU-Turkey Relations | Human Rights Watch (hrw.org)</a:t>
            </a:r>
            <a:endParaRPr lang="en-GB" sz="1100" dirty="0"/>
          </a:p>
        </p:txBody>
      </p:sp>
      <p:sp>
        <p:nvSpPr>
          <p:cNvPr id="10" name="TextBox 9">
            <a:extLst>
              <a:ext uri="{FF2B5EF4-FFF2-40B4-BE49-F238E27FC236}">
                <a16:creationId xmlns:a16="http://schemas.microsoft.com/office/drawing/2014/main" id="{F6201AE2-2158-49AB-8B25-570632C44B34}"/>
              </a:ext>
            </a:extLst>
          </p:cNvPr>
          <p:cNvSpPr txBox="1"/>
          <p:nvPr/>
        </p:nvSpPr>
        <p:spPr>
          <a:xfrm>
            <a:off x="6708130" y="5644166"/>
            <a:ext cx="5037150" cy="430887"/>
          </a:xfrm>
          <a:prstGeom prst="rect">
            <a:avLst/>
          </a:prstGeom>
          <a:noFill/>
        </p:spPr>
        <p:txBody>
          <a:bodyPr wrap="square">
            <a:spAutoFit/>
          </a:bodyPr>
          <a:lstStyle>
            <a:defPPr>
              <a:defRPr lang="en-US"/>
            </a:defPPr>
            <a:lvl1pPr>
              <a:defRPr sz="1100"/>
            </a:lvl1pPr>
          </a:lstStyle>
          <a:p>
            <a:r>
              <a:rPr lang="en-GB" dirty="0">
                <a:hlinkClick r:id="rId6"/>
              </a:rPr>
              <a:t>https://www.unison.org.uk/content/uploads/2018/12/25370_Workers_rights_Turkey_REPORT_OV.pdf</a:t>
            </a:r>
            <a:r>
              <a:rPr lang="en-GB" dirty="0"/>
              <a:t> </a:t>
            </a:r>
          </a:p>
        </p:txBody>
      </p:sp>
      <p:sp>
        <p:nvSpPr>
          <p:cNvPr id="12" name="TextBox 11">
            <a:extLst>
              <a:ext uri="{FF2B5EF4-FFF2-40B4-BE49-F238E27FC236}">
                <a16:creationId xmlns:a16="http://schemas.microsoft.com/office/drawing/2014/main" id="{6FF20791-99CA-42AB-ABC6-475B032182EC}"/>
              </a:ext>
            </a:extLst>
          </p:cNvPr>
          <p:cNvSpPr txBox="1"/>
          <p:nvPr/>
        </p:nvSpPr>
        <p:spPr>
          <a:xfrm>
            <a:off x="6681921" y="5408538"/>
            <a:ext cx="5287002" cy="261610"/>
          </a:xfrm>
          <a:prstGeom prst="rect">
            <a:avLst/>
          </a:prstGeom>
          <a:noFill/>
        </p:spPr>
        <p:txBody>
          <a:bodyPr wrap="square">
            <a:spAutoFit/>
          </a:bodyPr>
          <a:lstStyle>
            <a:defPPr>
              <a:defRPr lang="en-US"/>
            </a:defPPr>
            <a:lvl1pPr>
              <a:defRPr sz="1100"/>
            </a:lvl1pPr>
          </a:lstStyle>
          <a:p>
            <a:r>
              <a:rPr lang="en-GB" dirty="0">
                <a:hlinkClick r:id="rId7"/>
              </a:rPr>
              <a:t>https://www.tuc.org.uk/research-analysis/reports/worsening-situation-workers-turkey</a:t>
            </a:r>
            <a:r>
              <a:rPr lang="en-GB" dirty="0"/>
              <a:t> </a:t>
            </a:r>
          </a:p>
        </p:txBody>
      </p:sp>
    </p:spTree>
    <p:extLst>
      <p:ext uri="{BB962C8B-B14F-4D97-AF65-F5344CB8AC3E}">
        <p14:creationId xmlns:p14="http://schemas.microsoft.com/office/powerpoint/2010/main" val="1297504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9</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a:t>India – labour law changes and implications</a:t>
            </a:r>
            <a:endParaRPr lang="en-GB" dirty="0"/>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200" y="1600794"/>
            <a:ext cx="5047325"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a:t>
            </a:r>
          </a:p>
          <a:p>
            <a:pPr>
              <a:lnSpc>
                <a:spcPct val="100000"/>
              </a:lnSpc>
              <a:spcBef>
                <a:spcPts val="600"/>
              </a:spcBef>
              <a:spcAft>
                <a:spcPts val="0"/>
              </a:spcAft>
            </a:pPr>
            <a:r>
              <a:rPr lang="en-GB" sz="1600" b="1" dirty="0">
                <a:solidFill>
                  <a:schemeClr val="tx1">
                    <a:lumMod val="65000"/>
                    <a:lumOff val="35000"/>
                  </a:schemeClr>
                </a:solidFill>
              </a:rPr>
              <a:t>New labour codes – </a:t>
            </a:r>
            <a:r>
              <a:rPr lang="en-GB" sz="1600" dirty="0">
                <a:solidFill>
                  <a:schemeClr val="tx1">
                    <a:lumMod val="65000"/>
                    <a:lumOff val="35000"/>
                  </a:schemeClr>
                </a:solidFill>
              </a:rPr>
              <a:t>Indian government has consolidated existing laws into 4 new codes – enforcement likely in May:</a:t>
            </a:r>
          </a:p>
          <a:p>
            <a:pPr marL="538163" lvl="1" indent="-274638">
              <a:lnSpc>
                <a:spcPct val="100000"/>
              </a:lnSpc>
              <a:spcBef>
                <a:spcPts val="600"/>
              </a:spcBef>
            </a:pPr>
            <a:r>
              <a:rPr lang="en-GB" sz="1600" b="1" dirty="0">
                <a:solidFill>
                  <a:schemeClr val="tx1">
                    <a:lumMod val="65000"/>
                    <a:lumOff val="35000"/>
                  </a:schemeClr>
                </a:solidFill>
              </a:rPr>
              <a:t>Wages Code </a:t>
            </a:r>
            <a:r>
              <a:rPr lang="en-GB" sz="1600" dirty="0">
                <a:solidFill>
                  <a:schemeClr val="tx1">
                    <a:lumMod val="65000"/>
                    <a:lumOff val="35000"/>
                  </a:schemeClr>
                </a:solidFill>
              </a:rPr>
              <a:t>- </a:t>
            </a:r>
            <a:r>
              <a:rPr lang="en-GB" sz="1600" b="1" dirty="0">
                <a:solidFill>
                  <a:schemeClr val="tx1">
                    <a:lumMod val="65000"/>
                    <a:lumOff val="35000"/>
                  </a:schemeClr>
                </a:solidFill>
              </a:rPr>
              <a:t>applicability</a:t>
            </a:r>
            <a:r>
              <a:rPr lang="en-GB" sz="1600" dirty="0">
                <a:solidFill>
                  <a:schemeClr val="tx1">
                    <a:lumMod val="65000"/>
                    <a:lumOff val="35000"/>
                  </a:schemeClr>
                </a:solidFill>
              </a:rPr>
              <a:t> for all employees (departure from previous laws)/ floor wage introduced for each region</a:t>
            </a:r>
          </a:p>
          <a:p>
            <a:pPr marL="538163" lvl="1" indent="-274638">
              <a:lnSpc>
                <a:spcPct val="100000"/>
              </a:lnSpc>
              <a:spcBef>
                <a:spcPts val="600"/>
              </a:spcBef>
            </a:pPr>
            <a:r>
              <a:rPr lang="en-GB" sz="1600" b="1" dirty="0">
                <a:solidFill>
                  <a:schemeClr val="tx1">
                    <a:lumMod val="65000"/>
                    <a:lumOff val="35000"/>
                  </a:schemeClr>
                </a:solidFill>
              </a:rPr>
              <a:t>Social Security Code </a:t>
            </a:r>
            <a:r>
              <a:rPr lang="en-GB" sz="1600" dirty="0">
                <a:solidFill>
                  <a:schemeClr val="tx1">
                    <a:lumMod val="65000"/>
                    <a:lumOff val="35000"/>
                  </a:schemeClr>
                </a:solidFill>
              </a:rPr>
              <a:t>– applies to formal &amp; informal sectors</a:t>
            </a:r>
          </a:p>
          <a:p>
            <a:pPr marL="538163" lvl="1" indent="-274638">
              <a:lnSpc>
                <a:spcPct val="100000"/>
              </a:lnSpc>
              <a:spcBef>
                <a:spcPts val="600"/>
              </a:spcBef>
            </a:pPr>
            <a:r>
              <a:rPr lang="en-GB" sz="1600" b="1" dirty="0">
                <a:solidFill>
                  <a:schemeClr val="tx1">
                    <a:lumMod val="65000"/>
                    <a:lumOff val="35000"/>
                  </a:schemeClr>
                </a:solidFill>
              </a:rPr>
              <a:t>Industrial Relations Code </a:t>
            </a:r>
            <a:r>
              <a:rPr lang="en-GB" sz="1600" dirty="0">
                <a:solidFill>
                  <a:schemeClr val="tx1">
                    <a:lumMod val="65000"/>
                    <a:lumOff val="35000"/>
                  </a:schemeClr>
                </a:solidFill>
              </a:rPr>
              <a:t>– primarily applies to workers not in managerial capacity/ new code allows recognition of any union as a “negotiating union” in an industrial establishment if it receives approval of 51% workers or more</a:t>
            </a:r>
          </a:p>
          <a:p>
            <a:pPr marL="538163" lvl="1" indent="-274638">
              <a:lnSpc>
                <a:spcPct val="100000"/>
              </a:lnSpc>
              <a:spcBef>
                <a:spcPts val="600"/>
              </a:spcBef>
            </a:pPr>
            <a:r>
              <a:rPr lang="en-GB" sz="1600" b="1" dirty="0">
                <a:solidFill>
                  <a:schemeClr val="tx1">
                    <a:lumMod val="65000"/>
                    <a:lumOff val="35000"/>
                  </a:schemeClr>
                </a:solidFill>
              </a:rPr>
              <a:t>OSH</a:t>
            </a:r>
            <a:r>
              <a:rPr lang="en-GB" sz="1600" dirty="0">
                <a:solidFill>
                  <a:schemeClr val="tx1">
                    <a:lumMod val="65000"/>
                    <a:lumOff val="35000"/>
                  </a:schemeClr>
                </a:solidFill>
              </a:rPr>
              <a:t> Codes – apply to all categories of employers (previously only covered workers)</a:t>
            </a:r>
          </a:p>
          <a:p>
            <a:pPr>
              <a:lnSpc>
                <a:spcPct val="100000"/>
              </a:lnSpc>
              <a:spcBef>
                <a:spcPts val="600"/>
              </a:spcBef>
              <a:spcAft>
                <a:spcPts val="0"/>
              </a:spcAft>
            </a:pPr>
            <a:endParaRPr lang="en-US"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5807242" y="1600794"/>
            <a:ext cx="5897078"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Implications</a:t>
            </a:r>
          </a:p>
          <a:p>
            <a:pPr>
              <a:lnSpc>
                <a:spcPct val="100000"/>
              </a:lnSpc>
              <a:spcBef>
                <a:spcPts val="600"/>
              </a:spcBef>
              <a:spcAft>
                <a:spcPts val="0"/>
              </a:spcAft>
            </a:pPr>
            <a:r>
              <a:rPr lang="en-GB" sz="1600" dirty="0">
                <a:solidFill>
                  <a:schemeClr val="tx1">
                    <a:lumMod val="65000"/>
                    <a:lumOff val="35000"/>
                  </a:schemeClr>
                </a:solidFill>
              </a:rPr>
              <a:t>Compliance with the laws will be </a:t>
            </a:r>
            <a:r>
              <a:rPr lang="en-GB" sz="1600" b="1" dirty="0">
                <a:solidFill>
                  <a:schemeClr val="tx1">
                    <a:lumMod val="65000"/>
                    <a:lumOff val="35000"/>
                  </a:schemeClr>
                </a:solidFill>
              </a:rPr>
              <a:t>simpler</a:t>
            </a:r>
            <a:r>
              <a:rPr lang="en-GB" sz="1600" dirty="0">
                <a:solidFill>
                  <a:schemeClr val="tx1">
                    <a:lumMod val="65000"/>
                    <a:lumOff val="35000"/>
                  </a:schemeClr>
                </a:solidFill>
              </a:rPr>
              <a:t> and </a:t>
            </a:r>
            <a:r>
              <a:rPr lang="en-GB" sz="1600" b="1" dirty="0">
                <a:solidFill>
                  <a:schemeClr val="tx1">
                    <a:lumMod val="65000"/>
                    <a:lumOff val="35000"/>
                  </a:schemeClr>
                </a:solidFill>
              </a:rPr>
              <a:t>cheaper</a:t>
            </a:r>
          </a:p>
          <a:p>
            <a:pPr>
              <a:lnSpc>
                <a:spcPct val="100000"/>
              </a:lnSpc>
              <a:spcBef>
                <a:spcPts val="600"/>
              </a:spcBef>
              <a:spcAft>
                <a:spcPts val="0"/>
              </a:spcAft>
            </a:pPr>
            <a:r>
              <a:rPr lang="en-GB" sz="1600" b="1" dirty="0">
                <a:solidFill>
                  <a:schemeClr val="tx1">
                    <a:lumMod val="65000"/>
                    <a:lumOff val="35000"/>
                  </a:schemeClr>
                </a:solidFill>
              </a:rPr>
              <a:t>Wages</a:t>
            </a:r>
            <a:r>
              <a:rPr lang="en-GB" sz="1600" dirty="0">
                <a:solidFill>
                  <a:schemeClr val="tx1">
                    <a:lumMod val="65000"/>
                    <a:lumOff val="35000"/>
                  </a:schemeClr>
                </a:solidFill>
              </a:rPr>
              <a:t> now have a </a:t>
            </a:r>
            <a:r>
              <a:rPr lang="en-GB" sz="1600" b="1" dirty="0">
                <a:solidFill>
                  <a:schemeClr val="tx1">
                    <a:lumMod val="65000"/>
                    <a:lumOff val="35000"/>
                  </a:schemeClr>
                </a:solidFill>
              </a:rPr>
              <a:t>uniform</a:t>
            </a:r>
            <a:r>
              <a:rPr lang="en-GB" sz="1600" dirty="0">
                <a:solidFill>
                  <a:schemeClr val="tx1">
                    <a:lumMod val="65000"/>
                    <a:lumOff val="35000"/>
                  </a:schemeClr>
                </a:solidFill>
              </a:rPr>
              <a:t> </a:t>
            </a:r>
            <a:r>
              <a:rPr lang="en-GB" sz="1600" b="1" dirty="0">
                <a:solidFill>
                  <a:schemeClr val="tx1">
                    <a:lumMod val="65000"/>
                    <a:lumOff val="35000"/>
                  </a:schemeClr>
                </a:solidFill>
              </a:rPr>
              <a:t>definition</a:t>
            </a:r>
            <a:r>
              <a:rPr lang="en-GB" sz="1600" dirty="0">
                <a:solidFill>
                  <a:schemeClr val="tx1">
                    <a:lumMod val="65000"/>
                    <a:lumOff val="35000"/>
                  </a:schemeClr>
                </a:solidFill>
              </a:rPr>
              <a:t> and </a:t>
            </a:r>
            <a:r>
              <a:rPr lang="en-GB" sz="1600" b="1" dirty="0">
                <a:solidFill>
                  <a:schemeClr val="tx1">
                    <a:lumMod val="65000"/>
                    <a:lumOff val="35000"/>
                  </a:schemeClr>
                </a:solidFill>
              </a:rPr>
              <a:t>uniform</a:t>
            </a:r>
            <a:r>
              <a:rPr lang="en-GB" sz="1600" dirty="0">
                <a:solidFill>
                  <a:schemeClr val="tx1">
                    <a:lumMod val="65000"/>
                    <a:lumOff val="35000"/>
                  </a:schemeClr>
                </a:solidFill>
              </a:rPr>
              <a:t> </a:t>
            </a:r>
            <a:r>
              <a:rPr lang="en-GB" sz="1600" b="1" dirty="0">
                <a:solidFill>
                  <a:schemeClr val="tx1">
                    <a:lumMod val="65000"/>
                    <a:lumOff val="35000"/>
                  </a:schemeClr>
                </a:solidFill>
              </a:rPr>
              <a:t>eligibility</a:t>
            </a:r>
            <a:r>
              <a:rPr lang="en-GB" sz="1600" dirty="0">
                <a:solidFill>
                  <a:schemeClr val="tx1">
                    <a:lumMod val="65000"/>
                    <a:lumOff val="35000"/>
                  </a:schemeClr>
                </a:solidFill>
              </a:rPr>
              <a:t> </a:t>
            </a:r>
            <a:r>
              <a:rPr lang="en-GB" sz="1600" b="1" dirty="0">
                <a:solidFill>
                  <a:schemeClr val="tx1">
                    <a:lumMod val="65000"/>
                    <a:lumOff val="35000"/>
                  </a:schemeClr>
                </a:solidFill>
              </a:rPr>
              <a:t>criteria</a:t>
            </a:r>
            <a:r>
              <a:rPr lang="en-GB" sz="1600" dirty="0">
                <a:solidFill>
                  <a:schemeClr val="tx1">
                    <a:lumMod val="65000"/>
                    <a:lumOff val="35000"/>
                  </a:schemeClr>
                </a:solidFill>
              </a:rPr>
              <a:t> – could increase benefits payments</a:t>
            </a:r>
          </a:p>
          <a:p>
            <a:pPr>
              <a:lnSpc>
                <a:spcPct val="100000"/>
              </a:lnSpc>
              <a:spcBef>
                <a:spcPts val="600"/>
              </a:spcBef>
              <a:spcAft>
                <a:spcPts val="0"/>
              </a:spcAft>
            </a:pPr>
            <a:r>
              <a:rPr lang="en-GB" sz="1600" b="1" dirty="0">
                <a:solidFill>
                  <a:schemeClr val="tx1">
                    <a:lumMod val="65000"/>
                    <a:lumOff val="35000"/>
                  </a:schemeClr>
                </a:solidFill>
              </a:rPr>
              <a:t>Floor wage introduction </a:t>
            </a:r>
            <a:r>
              <a:rPr lang="en-GB" sz="1600" dirty="0">
                <a:solidFill>
                  <a:schemeClr val="tx1">
                    <a:lumMod val="65000"/>
                    <a:lumOff val="35000"/>
                  </a:schemeClr>
                </a:solidFill>
              </a:rPr>
              <a:t>– meant to drive standardisation in wages - current system sets minimum wage by role/ skill level</a:t>
            </a:r>
          </a:p>
          <a:p>
            <a:pPr>
              <a:lnSpc>
                <a:spcPct val="100000"/>
              </a:lnSpc>
              <a:spcBef>
                <a:spcPts val="600"/>
              </a:spcBef>
              <a:spcAft>
                <a:spcPts val="0"/>
              </a:spcAft>
            </a:pPr>
            <a:r>
              <a:rPr lang="en-GB" sz="1600" b="1" dirty="0">
                <a:solidFill>
                  <a:schemeClr val="tx1">
                    <a:lumMod val="65000"/>
                    <a:lumOff val="35000"/>
                  </a:schemeClr>
                </a:solidFill>
              </a:rPr>
              <a:t>Overtime</a:t>
            </a:r>
            <a:r>
              <a:rPr lang="en-GB" sz="1600" dirty="0">
                <a:solidFill>
                  <a:schemeClr val="tx1">
                    <a:lumMod val="65000"/>
                    <a:lumOff val="35000"/>
                  </a:schemeClr>
                </a:solidFill>
              </a:rPr>
              <a:t> now </a:t>
            </a:r>
            <a:r>
              <a:rPr lang="en-GB" sz="1600" b="1" dirty="0">
                <a:solidFill>
                  <a:schemeClr val="tx1">
                    <a:lumMod val="65000"/>
                    <a:lumOff val="35000"/>
                  </a:schemeClr>
                </a:solidFill>
              </a:rPr>
              <a:t>requires</a:t>
            </a:r>
            <a:r>
              <a:rPr lang="en-GB" sz="1600" dirty="0">
                <a:solidFill>
                  <a:schemeClr val="tx1">
                    <a:lumMod val="65000"/>
                    <a:lumOff val="35000"/>
                  </a:schemeClr>
                </a:solidFill>
              </a:rPr>
              <a:t> </a:t>
            </a:r>
            <a:r>
              <a:rPr lang="en-GB" sz="1600" b="1" dirty="0">
                <a:solidFill>
                  <a:schemeClr val="tx1">
                    <a:lumMod val="65000"/>
                    <a:lumOff val="35000"/>
                  </a:schemeClr>
                </a:solidFill>
              </a:rPr>
              <a:t>consent</a:t>
            </a:r>
          </a:p>
          <a:p>
            <a:pPr>
              <a:lnSpc>
                <a:spcPct val="100000"/>
              </a:lnSpc>
              <a:spcBef>
                <a:spcPts val="600"/>
              </a:spcBef>
              <a:spcAft>
                <a:spcPts val="0"/>
              </a:spcAft>
            </a:pPr>
            <a:r>
              <a:rPr lang="en-GB" sz="1600" b="1" dirty="0">
                <a:solidFill>
                  <a:schemeClr val="tx1">
                    <a:lumMod val="65000"/>
                    <a:lumOff val="35000"/>
                  </a:schemeClr>
                </a:solidFill>
              </a:rPr>
              <a:t>Contracts</a:t>
            </a:r>
            <a:r>
              <a:rPr lang="en-GB" sz="1600" dirty="0">
                <a:solidFill>
                  <a:schemeClr val="tx1">
                    <a:lumMod val="65000"/>
                    <a:lumOff val="35000"/>
                  </a:schemeClr>
                </a:solidFill>
              </a:rPr>
              <a:t> now </a:t>
            </a:r>
            <a:r>
              <a:rPr lang="en-GB" sz="1600" b="1" dirty="0">
                <a:solidFill>
                  <a:schemeClr val="tx1">
                    <a:lumMod val="65000"/>
                    <a:lumOff val="35000"/>
                  </a:schemeClr>
                </a:solidFill>
              </a:rPr>
              <a:t>required</a:t>
            </a:r>
            <a:r>
              <a:rPr lang="en-GB" sz="1600" dirty="0">
                <a:solidFill>
                  <a:schemeClr val="tx1">
                    <a:lumMod val="65000"/>
                    <a:lumOff val="35000"/>
                  </a:schemeClr>
                </a:solidFill>
              </a:rPr>
              <a:t> </a:t>
            </a:r>
            <a:r>
              <a:rPr lang="en-GB" sz="1600" b="1" dirty="0">
                <a:solidFill>
                  <a:schemeClr val="tx1">
                    <a:lumMod val="65000"/>
                    <a:lumOff val="35000"/>
                  </a:schemeClr>
                </a:solidFill>
              </a:rPr>
              <a:t>for</a:t>
            </a:r>
            <a:r>
              <a:rPr lang="en-GB" sz="1600" dirty="0">
                <a:solidFill>
                  <a:schemeClr val="tx1">
                    <a:lumMod val="65000"/>
                    <a:lumOff val="35000"/>
                  </a:schemeClr>
                </a:solidFill>
              </a:rPr>
              <a:t> </a:t>
            </a:r>
            <a:r>
              <a:rPr lang="en-GB" sz="1600" b="1" dirty="0">
                <a:solidFill>
                  <a:schemeClr val="tx1">
                    <a:lumMod val="65000"/>
                    <a:lumOff val="35000"/>
                  </a:schemeClr>
                </a:solidFill>
              </a:rPr>
              <a:t>all</a:t>
            </a:r>
            <a:r>
              <a:rPr lang="en-GB" sz="1600" dirty="0">
                <a:solidFill>
                  <a:schemeClr val="tx1">
                    <a:lumMod val="65000"/>
                    <a:lumOff val="35000"/>
                  </a:schemeClr>
                </a:solidFill>
              </a:rPr>
              <a:t> </a:t>
            </a:r>
            <a:r>
              <a:rPr lang="en-GB" sz="1600" b="1" dirty="0">
                <a:solidFill>
                  <a:schemeClr val="tx1">
                    <a:lumMod val="65000"/>
                    <a:lumOff val="35000"/>
                  </a:schemeClr>
                </a:solidFill>
              </a:rPr>
              <a:t>workers</a:t>
            </a:r>
          </a:p>
          <a:p>
            <a:pPr>
              <a:lnSpc>
                <a:spcPct val="100000"/>
              </a:lnSpc>
              <a:spcBef>
                <a:spcPts val="600"/>
              </a:spcBef>
              <a:spcAft>
                <a:spcPts val="0"/>
              </a:spcAft>
            </a:pPr>
            <a:r>
              <a:rPr lang="en-GB" sz="1600" dirty="0">
                <a:solidFill>
                  <a:schemeClr val="tx1">
                    <a:lumMod val="65000"/>
                    <a:lumOff val="35000"/>
                  </a:schemeClr>
                </a:solidFill>
              </a:rPr>
              <a:t>It will be </a:t>
            </a:r>
            <a:r>
              <a:rPr lang="en-GB" sz="1600" b="1" dirty="0">
                <a:solidFill>
                  <a:schemeClr val="tx1">
                    <a:lumMod val="65000"/>
                    <a:lumOff val="35000"/>
                  </a:schemeClr>
                </a:solidFill>
              </a:rPr>
              <a:t>easier to restructure workforces</a:t>
            </a:r>
            <a:r>
              <a:rPr lang="en-GB" sz="1600" dirty="0">
                <a:solidFill>
                  <a:schemeClr val="tx1">
                    <a:lumMod val="65000"/>
                    <a:lumOff val="35000"/>
                  </a:schemeClr>
                </a:solidFill>
              </a:rPr>
              <a:t> – threshold now 300</a:t>
            </a:r>
            <a:endParaRPr lang="en-GB" sz="1600" b="1" dirty="0">
              <a:solidFill>
                <a:schemeClr val="tx1">
                  <a:lumMod val="65000"/>
                  <a:lumOff val="35000"/>
                </a:schemeClr>
              </a:solidFill>
            </a:endParaRPr>
          </a:p>
          <a:p>
            <a:pPr>
              <a:lnSpc>
                <a:spcPct val="100000"/>
              </a:lnSpc>
              <a:spcBef>
                <a:spcPts val="600"/>
              </a:spcBef>
              <a:spcAft>
                <a:spcPts val="0"/>
              </a:spcAft>
            </a:pPr>
            <a:r>
              <a:rPr lang="en-GB" sz="1600" b="1" dirty="0">
                <a:solidFill>
                  <a:schemeClr val="tx1">
                    <a:lumMod val="65000"/>
                    <a:lumOff val="35000"/>
                  </a:schemeClr>
                </a:solidFill>
              </a:rPr>
              <a:t>Paid leave requirement </a:t>
            </a:r>
            <a:r>
              <a:rPr lang="en-GB" sz="1600" dirty="0">
                <a:solidFill>
                  <a:schemeClr val="tx1">
                    <a:lumMod val="65000"/>
                    <a:lumOff val="35000"/>
                  </a:schemeClr>
                </a:solidFill>
              </a:rPr>
              <a:t>has </a:t>
            </a:r>
            <a:r>
              <a:rPr lang="en-GB" sz="1600" b="1" dirty="0">
                <a:solidFill>
                  <a:schemeClr val="tx1">
                    <a:lumMod val="65000"/>
                    <a:lumOff val="35000"/>
                  </a:schemeClr>
                </a:solidFill>
              </a:rPr>
              <a:t>reduced</a:t>
            </a:r>
            <a:r>
              <a:rPr lang="en-GB" sz="1600" dirty="0">
                <a:solidFill>
                  <a:schemeClr val="tx1">
                    <a:lumMod val="65000"/>
                    <a:lumOff val="35000"/>
                  </a:schemeClr>
                </a:solidFill>
              </a:rPr>
              <a:t> from 240 days to 180 days</a:t>
            </a:r>
          </a:p>
          <a:p>
            <a:pPr>
              <a:lnSpc>
                <a:spcPct val="100000"/>
              </a:lnSpc>
              <a:spcBef>
                <a:spcPts val="600"/>
              </a:spcBef>
              <a:spcAft>
                <a:spcPts val="0"/>
              </a:spcAft>
            </a:pPr>
            <a:r>
              <a:rPr lang="en-GB" sz="1600" b="1" dirty="0">
                <a:solidFill>
                  <a:schemeClr val="tx1">
                    <a:lumMod val="65000"/>
                    <a:lumOff val="35000"/>
                  </a:schemeClr>
                </a:solidFill>
              </a:rPr>
              <a:t>Welfare facilities now required for contract workers</a:t>
            </a:r>
          </a:p>
          <a:p>
            <a:pPr>
              <a:lnSpc>
                <a:spcPct val="100000"/>
              </a:lnSpc>
              <a:spcBef>
                <a:spcPts val="600"/>
              </a:spcBef>
              <a:spcAft>
                <a:spcPts val="0"/>
              </a:spcAft>
            </a:pPr>
            <a:r>
              <a:rPr lang="en-GB" sz="1600" b="1" dirty="0">
                <a:solidFill>
                  <a:schemeClr val="tx1">
                    <a:lumMod val="65000"/>
                    <a:lumOff val="35000"/>
                  </a:schemeClr>
                </a:solidFill>
              </a:rPr>
              <a:t>Social security schemes for gig workers </a:t>
            </a:r>
            <a:r>
              <a:rPr lang="en-GB" sz="1600" dirty="0">
                <a:solidFill>
                  <a:schemeClr val="tx1">
                    <a:lumMod val="65000"/>
                    <a:lumOff val="35000"/>
                  </a:schemeClr>
                </a:solidFill>
              </a:rPr>
              <a:t>and “platform” workers</a:t>
            </a:r>
          </a:p>
          <a:p>
            <a:pPr>
              <a:lnSpc>
                <a:spcPct val="100000"/>
              </a:lnSpc>
              <a:spcBef>
                <a:spcPts val="600"/>
              </a:spcBef>
              <a:spcAft>
                <a:spcPts val="0"/>
              </a:spcAft>
            </a:pPr>
            <a:r>
              <a:rPr lang="en-GB" sz="1600" dirty="0">
                <a:solidFill>
                  <a:schemeClr val="tx1">
                    <a:lumMod val="65000"/>
                    <a:lumOff val="35000"/>
                  </a:schemeClr>
                </a:solidFill>
              </a:rPr>
              <a:t>Sites less likely to be able to have multiple trade unions on site</a:t>
            </a:r>
          </a:p>
          <a:p>
            <a:pPr>
              <a:lnSpc>
                <a:spcPct val="100000"/>
              </a:lnSpc>
              <a:spcBef>
                <a:spcPts val="600"/>
              </a:spcBef>
              <a:spcAft>
                <a:spcPts val="0"/>
              </a:spcAft>
            </a:pPr>
            <a:r>
              <a:rPr lang="en-GB" sz="1600" dirty="0">
                <a:solidFill>
                  <a:schemeClr val="tx1">
                    <a:lumMod val="65000"/>
                    <a:lumOff val="35000"/>
                  </a:schemeClr>
                </a:solidFill>
              </a:rPr>
              <a:t>Lack of worker &amp; trade union consultation. </a:t>
            </a:r>
          </a:p>
          <a:p>
            <a:pPr>
              <a:lnSpc>
                <a:spcPct val="100000"/>
              </a:lnSpc>
              <a:spcBef>
                <a:spcPts val="600"/>
              </a:spcBef>
              <a:spcAft>
                <a:spcPts val="0"/>
              </a:spcAft>
            </a:pPr>
            <a:endParaRPr lang="en-GB" sz="1600" dirty="0">
              <a:solidFill>
                <a:schemeClr val="tx1">
                  <a:lumMod val="65000"/>
                  <a:lumOff val="35000"/>
                </a:schemeClr>
              </a:solidFill>
            </a:endParaRPr>
          </a:p>
          <a:p>
            <a:pPr>
              <a:lnSpc>
                <a:spcPct val="100000"/>
              </a:lnSpc>
              <a:spcBef>
                <a:spcPts val="600"/>
              </a:spcBef>
              <a:spcAft>
                <a:spcPts val="0"/>
              </a:spcAft>
            </a:pPr>
            <a:endParaRPr lang="en-GB" sz="1600" dirty="0">
              <a:solidFill>
                <a:schemeClr val="tx1">
                  <a:lumMod val="65000"/>
                  <a:lumOff val="35000"/>
                </a:schemeClr>
              </a:solidFill>
            </a:endParaRPr>
          </a:p>
          <a:p>
            <a:pPr>
              <a:lnSpc>
                <a:spcPct val="100000"/>
              </a:lnSpc>
              <a:spcBef>
                <a:spcPts val="600"/>
              </a:spcBef>
              <a:spcAft>
                <a:spcPts val="0"/>
              </a:spcAft>
            </a:pPr>
            <a:endParaRPr lang="en-GB" sz="1600" dirty="0">
              <a:solidFill>
                <a:schemeClr val="tx1">
                  <a:lumMod val="65000"/>
                  <a:lumOff val="35000"/>
                </a:schemeClr>
              </a:solidFill>
            </a:endParaRPr>
          </a:p>
          <a:p>
            <a:pPr>
              <a:lnSpc>
                <a:spcPct val="100000"/>
              </a:lnSpc>
              <a:spcBef>
                <a:spcPts val="600"/>
              </a:spcBef>
              <a:spcAft>
                <a:spcPts val="0"/>
              </a:spcAft>
            </a:pPr>
            <a:endParaRPr lang="en-GB" sz="1600" dirty="0">
              <a:solidFill>
                <a:srgbClr val="FF0000"/>
              </a:solidFill>
            </a:endParaRPr>
          </a:p>
          <a:p>
            <a:pPr>
              <a:lnSpc>
                <a:spcPct val="100000"/>
              </a:lnSpc>
              <a:spcBef>
                <a:spcPts val="600"/>
              </a:spcBef>
              <a:spcAft>
                <a:spcPts val="0"/>
              </a:spcAft>
            </a:pPr>
            <a:endParaRPr lang="en-GB" sz="1600" dirty="0">
              <a:solidFill>
                <a:schemeClr val="tx1">
                  <a:lumMod val="65000"/>
                  <a:lumOff val="35000"/>
                </a:schemeClr>
              </a:solidFill>
            </a:endParaRPr>
          </a:p>
          <a:p>
            <a:pPr>
              <a:lnSpc>
                <a:spcPct val="100000"/>
              </a:lnSpc>
              <a:spcBef>
                <a:spcPts val="600"/>
              </a:spcBef>
              <a:spcAft>
                <a:spcPts val="0"/>
              </a:spcAft>
            </a:pPr>
            <a:endParaRPr lang="en-GB" sz="1600" b="1"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9" name="TextBox 8">
            <a:extLst>
              <a:ext uri="{FF2B5EF4-FFF2-40B4-BE49-F238E27FC236}">
                <a16:creationId xmlns:a16="http://schemas.microsoft.com/office/drawing/2014/main" id="{8AF22CC5-5EDC-4A5A-940E-C0791557ECFA}"/>
              </a:ext>
            </a:extLst>
          </p:cNvPr>
          <p:cNvSpPr txBox="1"/>
          <p:nvPr/>
        </p:nvSpPr>
        <p:spPr>
          <a:xfrm>
            <a:off x="5949725" y="5957404"/>
            <a:ext cx="6096000" cy="307777"/>
          </a:xfrm>
          <a:prstGeom prst="rect">
            <a:avLst/>
          </a:prstGeom>
          <a:noFill/>
        </p:spPr>
        <p:txBody>
          <a:bodyPr wrap="square">
            <a:spAutoFit/>
          </a:bodyPr>
          <a:lstStyle/>
          <a:p>
            <a:r>
              <a:rPr lang="en-GB" sz="1400" dirty="0">
                <a:hlinkClick r:id="rId3"/>
              </a:rPr>
              <a:t>https://www.amfori.org/sites/default/files/Labour%20Code%20-%20amfori.pdf</a:t>
            </a:r>
            <a:r>
              <a:rPr lang="en-GB" sz="1400" dirty="0"/>
              <a:t> </a:t>
            </a:r>
          </a:p>
        </p:txBody>
      </p:sp>
    </p:spTree>
    <p:extLst>
      <p:ext uri="{BB962C8B-B14F-4D97-AF65-F5344CB8AC3E}">
        <p14:creationId xmlns:p14="http://schemas.microsoft.com/office/powerpoint/2010/main" val="3284947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10</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India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200" y="1600794"/>
            <a:ext cx="5788340"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a:t>
            </a:r>
          </a:p>
          <a:p>
            <a:pPr>
              <a:lnSpc>
                <a:spcPct val="100000"/>
              </a:lnSpc>
              <a:spcBef>
                <a:spcPts val="600"/>
              </a:spcBef>
              <a:spcAft>
                <a:spcPts val="0"/>
              </a:spcAft>
            </a:pPr>
            <a:r>
              <a:rPr lang="en-GB" sz="1600" b="1" dirty="0">
                <a:solidFill>
                  <a:schemeClr val="tx1">
                    <a:lumMod val="65000"/>
                    <a:lumOff val="35000"/>
                  </a:schemeClr>
                </a:solidFill>
              </a:rPr>
              <a:t>Agricultural law changes </a:t>
            </a:r>
            <a:r>
              <a:rPr lang="en-GB" sz="1600" dirty="0">
                <a:solidFill>
                  <a:schemeClr val="tx1">
                    <a:lumMod val="65000"/>
                    <a:lumOff val="35000"/>
                  </a:schemeClr>
                </a:solidFill>
              </a:rPr>
              <a:t>– strikes still going on about the </a:t>
            </a:r>
            <a:r>
              <a:rPr lang="en-GB" sz="1600" dirty="0">
                <a:solidFill>
                  <a:schemeClr val="tx1">
                    <a:lumMod val="65000"/>
                    <a:lumOff val="35000"/>
                  </a:schemeClr>
                </a:solidFill>
                <a:hlinkClick r:id="rId3"/>
              </a:rPr>
              <a:t>Farm Reform Bills</a:t>
            </a:r>
            <a:r>
              <a:rPr lang="en-GB" sz="1600" dirty="0">
                <a:solidFill>
                  <a:schemeClr val="tx1">
                    <a:lumMod val="65000"/>
                    <a:lumOff val="35000"/>
                  </a:schemeClr>
                </a:solidFill>
              </a:rPr>
              <a:t> – intended to break monopoly of government and deregulate wholesale trading, provide legal framework for farmers to enter into contracts and dispute mechanism. Impact: </a:t>
            </a:r>
          </a:p>
          <a:p>
            <a:pPr marL="450850" lvl="1" indent="-276225">
              <a:lnSpc>
                <a:spcPct val="100000"/>
              </a:lnSpc>
              <a:spcBef>
                <a:spcPts val="600"/>
              </a:spcBef>
            </a:pPr>
            <a:r>
              <a:rPr lang="en-GB" sz="1600" dirty="0">
                <a:solidFill>
                  <a:schemeClr val="tx1">
                    <a:lumMod val="65000"/>
                    <a:lumOff val="35000"/>
                  </a:schemeClr>
                </a:solidFill>
              </a:rPr>
              <a:t>Middlemen will be affected</a:t>
            </a:r>
          </a:p>
          <a:p>
            <a:pPr marL="450850" lvl="1" indent="-276225">
              <a:lnSpc>
                <a:spcPct val="100000"/>
              </a:lnSpc>
              <a:spcBef>
                <a:spcPts val="600"/>
              </a:spcBef>
            </a:pPr>
            <a:r>
              <a:rPr lang="en-GB" sz="1600" dirty="0">
                <a:solidFill>
                  <a:schemeClr val="tx1">
                    <a:lumMod val="65000"/>
                    <a:lumOff val="35000"/>
                  </a:schemeClr>
                </a:solidFill>
              </a:rPr>
              <a:t>Farmers fear it will remove minimum support that’s existed since 1967</a:t>
            </a:r>
          </a:p>
          <a:p>
            <a:pPr marL="450850" lvl="1" indent="-276225">
              <a:lnSpc>
                <a:spcPct val="100000"/>
              </a:lnSpc>
              <a:spcBef>
                <a:spcPts val="600"/>
              </a:spcBef>
            </a:pPr>
            <a:r>
              <a:rPr lang="en-GB" sz="1600" dirty="0">
                <a:solidFill>
                  <a:schemeClr val="tx1">
                    <a:lumMod val="65000"/>
                    <a:lumOff val="35000"/>
                  </a:schemeClr>
                </a:solidFill>
              </a:rPr>
              <a:t>Farmers fear lack of bargaining power with private companies</a:t>
            </a:r>
          </a:p>
          <a:p>
            <a:pPr marL="450850" lvl="1" indent="-276225">
              <a:lnSpc>
                <a:spcPct val="100000"/>
              </a:lnSpc>
              <a:spcBef>
                <a:spcPts val="600"/>
              </a:spcBef>
            </a:pPr>
            <a:r>
              <a:rPr lang="en-GB" sz="1600" dirty="0">
                <a:solidFill>
                  <a:schemeClr val="tx1">
                    <a:lumMod val="65000"/>
                    <a:lumOff val="35000"/>
                  </a:schemeClr>
                </a:solidFill>
              </a:rPr>
              <a:t>No grievance mechanism for farmers</a:t>
            </a:r>
          </a:p>
          <a:p>
            <a:pPr>
              <a:lnSpc>
                <a:spcPct val="100000"/>
              </a:lnSpc>
              <a:spcBef>
                <a:spcPts val="600"/>
              </a:spcBef>
              <a:spcAft>
                <a:spcPts val="0"/>
              </a:spcAft>
            </a:pPr>
            <a:r>
              <a:rPr lang="en-GB" sz="1600" b="1" dirty="0">
                <a:solidFill>
                  <a:schemeClr val="tx1">
                    <a:lumMod val="65000"/>
                    <a:lumOff val="35000"/>
                  </a:schemeClr>
                </a:solidFill>
              </a:rPr>
              <a:t>“Partly Free” – </a:t>
            </a:r>
            <a:r>
              <a:rPr lang="en-GB" sz="1600" dirty="0">
                <a:solidFill>
                  <a:schemeClr val="tx1">
                    <a:lumMod val="65000"/>
                    <a:lumOff val="35000"/>
                  </a:schemeClr>
                </a:solidFill>
              </a:rPr>
              <a:t>India’s status declined from Free to Partly Free in the </a:t>
            </a:r>
            <a:r>
              <a:rPr lang="en-GB" sz="1600" dirty="0">
                <a:solidFill>
                  <a:schemeClr val="tx1">
                    <a:lumMod val="65000"/>
                    <a:lumOff val="35000"/>
                  </a:schemeClr>
                </a:solidFill>
                <a:hlinkClick r:id="rId4"/>
              </a:rPr>
              <a:t>2021 Freedom in World index</a:t>
            </a:r>
            <a:r>
              <a:rPr lang="en-GB" sz="1600" dirty="0">
                <a:solidFill>
                  <a:schemeClr val="tx1">
                    <a:lumMod val="65000"/>
                    <a:lumOff val="35000"/>
                  </a:schemeClr>
                </a:solidFill>
              </a:rPr>
              <a:t> due to anti-Muslim activities, pressure on human rights organisations, attacks on press freedoms and restrictions on migrant worker during Covid</a:t>
            </a:r>
          </a:p>
          <a:p>
            <a:pPr>
              <a:lnSpc>
                <a:spcPct val="100000"/>
              </a:lnSpc>
              <a:spcBef>
                <a:spcPts val="600"/>
              </a:spcBef>
              <a:spcAft>
                <a:spcPts val="0"/>
              </a:spcAft>
            </a:pPr>
            <a:r>
              <a:rPr lang="en-GB" sz="1600" dirty="0">
                <a:solidFill>
                  <a:schemeClr val="tx1">
                    <a:lumMod val="65000"/>
                    <a:lumOff val="35000"/>
                  </a:schemeClr>
                </a:solidFill>
                <a:hlinkClick r:id="rId5"/>
              </a:rPr>
              <a:t>Gender-based violence and harassment widespread</a:t>
            </a:r>
            <a:endParaRPr lang="en-GB"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6450904" y="1600794"/>
            <a:ext cx="5253415"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hlinkClick r:id="rId6"/>
              </a:rPr>
              <a:t>Potential for farmers’ income to be reduced – farmer suicides already high in India </a:t>
            </a:r>
            <a:endParaRPr lang="en-GB" sz="1600" dirty="0">
              <a:solidFill>
                <a:schemeClr val="tx1">
                  <a:lumMod val="65000"/>
                  <a:lumOff val="35000"/>
                </a:schemeClr>
              </a:solidFill>
            </a:endParaRPr>
          </a:p>
          <a:p>
            <a:pPr>
              <a:lnSpc>
                <a:spcPct val="100000"/>
              </a:lnSpc>
              <a:spcBef>
                <a:spcPts val="600"/>
              </a:spcBef>
            </a:pPr>
            <a:r>
              <a:rPr lang="en-GB" sz="1600" dirty="0">
                <a:solidFill>
                  <a:schemeClr val="tx1">
                    <a:lumMod val="65000"/>
                    <a:lumOff val="35000"/>
                  </a:schemeClr>
                </a:solidFill>
              </a:rPr>
              <a:t>Small farmers could be pushed out of production – small farmers disadvantaged by current scheme</a:t>
            </a:r>
          </a:p>
          <a:p>
            <a:pPr>
              <a:lnSpc>
                <a:spcPct val="100000"/>
              </a:lnSpc>
              <a:spcBef>
                <a:spcPts val="600"/>
              </a:spcBef>
            </a:pPr>
            <a:r>
              <a:rPr lang="en-GB" sz="1600" dirty="0">
                <a:solidFill>
                  <a:schemeClr val="tx1">
                    <a:lumMod val="65000"/>
                    <a:lumOff val="35000"/>
                  </a:schemeClr>
                </a:solidFill>
              </a:rPr>
              <a:t>Impact on workers on small farms – loss of employment/ instability of employment</a:t>
            </a:r>
          </a:p>
          <a:p>
            <a:pPr>
              <a:lnSpc>
                <a:spcPct val="100000"/>
              </a:lnSpc>
              <a:spcBef>
                <a:spcPts val="600"/>
              </a:spcBef>
            </a:pPr>
            <a:r>
              <a:rPr lang="en-GB" sz="1600" dirty="0">
                <a:solidFill>
                  <a:schemeClr val="tx1">
                    <a:lumMod val="65000"/>
                    <a:lumOff val="35000"/>
                  </a:schemeClr>
                </a:solidFill>
              </a:rPr>
              <a:t>Advantages - commercialisation of Indian agriculture leading to efficiencies and more job opportunities</a:t>
            </a:r>
          </a:p>
          <a:p>
            <a:pPr>
              <a:lnSpc>
                <a:spcPct val="100000"/>
              </a:lnSpc>
              <a:spcBef>
                <a:spcPts val="600"/>
              </a:spcBef>
              <a:spcAft>
                <a:spcPts val="400"/>
              </a:spcAft>
            </a:pPr>
            <a:r>
              <a:rPr lang="en-GB" sz="1600" b="1" dirty="0">
                <a:solidFill>
                  <a:schemeClr val="tx1">
                    <a:lumMod val="65000"/>
                    <a:lumOff val="35000"/>
                  </a:schemeClr>
                </a:solidFill>
              </a:rPr>
              <a:t>What does this mean for members’ due diligence? At farm level?</a:t>
            </a:r>
          </a:p>
          <a:p>
            <a:pPr>
              <a:lnSpc>
                <a:spcPct val="100000"/>
              </a:lnSpc>
              <a:spcBef>
                <a:spcPts val="600"/>
              </a:spcBef>
              <a:spcAft>
                <a:spcPts val="400"/>
              </a:spcAft>
            </a:pPr>
            <a:r>
              <a:rPr lang="en-GB" sz="1600" b="1" dirty="0">
                <a:solidFill>
                  <a:schemeClr val="tx1">
                    <a:lumMod val="65000"/>
                    <a:lumOff val="35000"/>
                  </a:schemeClr>
                </a:solidFill>
              </a:rPr>
              <a:t>What does it mean for diversity on sites/ farms? </a:t>
            </a:r>
          </a:p>
          <a:p>
            <a:pPr>
              <a:lnSpc>
                <a:spcPct val="100000"/>
              </a:lnSpc>
              <a:spcBef>
                <a:spcPts val="600"/>
              </a:spcBef>
              <a:spcAft>
                <a:spcPts val="400"/>
              </a:spcAft>
            </a:pPr>
            <a:r>
              <a:rPr lang="en-GB" sz="1600" b="1" dirty="0">
                <a:solidFill>
                  <a:schemeClr val="tx1">
                    <a:lumMod val="65000"/>
                    <a:lumOff val="35000"/>
                  </a:schemeClr>
                </a:solidFill>
              </a:rPr>
              <a:t>Gender breakdown of workforce and audit findings on harassment and discrimination</a:t>
            </a: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rgbClr val="FF0000"/>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1088345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11</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South Africa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199" y="1600794"/>
            <a:ext cx="7191256"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a:t>
            </a:r>
          </a:p>
          <a:p>
            <a:pPr>
              <a:lnSpc>
                <a:spcPct val="100000"/>
              </a:lnSpc>
              <a:spcBef>
                <a:spcPts val="600"/>
              </a:spcBef>
              <a:spcAft>
                <a:spcPts val="0"/>
              </a:spcAft>
            </a:pPr>
            <a:r>
              <a:rPr lang="en-GB" sz="1600" b="1" dirty="0">
                <a:solidFill>
                  <a:schemeClr val="tx1">
                    <a:lumMod val="65000"/>
                    <a:lumOff val="35000"/>
                  </a:schemeClr>
                </a:solidFill>
              </a:rPr>
              <a:t>Rising unemployment and immigration – </a:t>
            </a:r>
          </a:p>
          <a:p>
            <a:pPr marL="450850" lvl="1" indent="-276225">
              <a:lnSpc>
                <a:spcPct val="100000"/>
              </a:lnSpc>
              <a:spcBef>
                <a:spcPts val="600"/>
              </a:spcBef>
            </a:pPr>
            <a:r>
              <a:rPr lang="en-GB" sz="1600" b="0" i="0" dirty="0">
                <a:solidFill>
                  <a:srgbClr val="333333"/>
                </a:solidFill>
                <a:effectLst/>
                <a:latin typeface="ProximaNova"/>
              </a:rPr>
              <a:t>South Africa’s unemployment rate is now 32.5% – its highest point since Quarterly Labour Force Survey started</a:t>
            </a:r>
            <a:endParaRPr lang="en-GB" sz="1600" dirty="0">
              <a:solidFill>
                <a:schemeClr val="tx1">
                  <a:lumMod val="65000"/>
                  <a:lumOff val="35000"/>
                </a:schemeClr>
              </a:solidFill>
              <a:hlinkClick r:id="rId3"/>
            </a:endParaRPr>
          </a:p>
          <a:p>
            <a:pPr marL="450850" lvl="1" indent="-276225">
              <a:lnSpc>
                <a:spcPct val="100000"/>
              </a:lnSpc>
              <a:spcBef>
                <a:spcPts val="600"/>
              </a:spcBef>
            </a:pPr>
            <a:r>
              <a:rPr lang="en-GB" sz="1600" dirty="0">
                <a:solidFill>
                  <a:schemeClr val="tx1">
                    <a:lumMod val="65000"/>
                    <a:lumOff val="35000"/>
                  </a:schemeClr>
                </a:solidFill>
                <a:hlinkClick r:id="rId3"/>
              </a:rPr>
              <a:t>Increased evictions of workers and increased use of migrant labour on farms</a:t>
            </a:r>
            <a:endParaRPr lang="en-GB" sz="1600" dirty="0">
              <a:solidFill>
                <a:schemeClr val="tx1">
                  <a:lumMod val="65000"/>
                  <a:lumOff val="35000"/>
                </a:schemeClr>
              </a:solidFill>
            </a:endParaRPr>
          </a:p>
          <a:p>
            <a:pPr marL="450850" lvl="1" indent="-276225">
              <a:lnSpc>
                <a:spcPct val="100000"/>
              </a:lnSpc>
              <a:spcBef>
                <a:spcPts val="600"/>
              </a:spcBef>
            </a:pPr>
            <a:r>
              <a:rPr lang="en-GB" sz="1600" dirty="0">
                <a:solidFill>
                  <a:schemeClr val="tx1">
                    <a:lumMod val="65000"/>
                    <a:lumOff val="35000"/>
                  </a:schemeClr>
                </a:solidFill>
                <a:hlinkClick r:id="rId4"/>
              </a:rPr>
              <a:t>Potential new law to be introduced to curb use of migrant labour</a:t>
            </a:r>
            <a:endParaRPr lang="en-GB" sz="1600" dirty="0">
              <a:solidFill>
                <a:schemeClr val="tx1">
                  <a:lumMod val="65000"/>
                  <a:lumOff val="35000"/>
                </a:schemeClr>
              </a:solidFill>
            </a:endParaRPr>
          </a:p>
          <a:p>
            <a:pPr>
              <a:lnSpc>
                <a:spcPct val="100000"/>
              </a:lnSpc>
              <a:spcBef>
                <a:spcPts val="600"/>
              </a:spcBef>
              <a:spcAft>
                <a:spcPts val="0"/>
              </a:spcAft>
            </a:pPr>
            <a:r>
              <a:rPr lang="en-GB" sz="1600" b="1" dirty="0">
                <a:solidFill>
                  <a:schemeClr val="tx1">
                    <a:lumMod val="65000"/>
                    <a:lumOff val="35000"/>
                  </a:schemeClr>
                </a:solidFill>
              </a:rPr>
              <a:t>Food poverty – </a:t>
            </a:r>
          </a:p>
          <a:p>
            <a:pPr marL="450850" lvl="1" indent="-276225">
              <a:lnSpc>
                <a:spcPct val="100000"/>
              </a:lnSpc>
              <a:spcBef>
                <a:spcPts val="600"/>
              </a:spcBef>
            </a:pPr>
            <a:r>
              <a:rPr lang="en-GB" sz="1600" b="1" dirty="0">
                <a:solidFill>
                  <a:schemeClr val="tx1">
                    <a:lumMod val="65000"/>
                    <a:lumOff val="35000"/>
                  </a:schemeClr>
                </a:solidFill>
                <a:hlinkClick r:id="rId5"/>
              </a:rPr>
              <a:t>R</a:t>
            </a:r>
            <a:r>
              <a:rPr lang="en-GB" sz="1600" dirty="0">
                <a:solidFill>
                  <a:schemeClr val="tx1">
                    <a:lumMod val="65000"/>
                    <a:lumOff val="35000"/>
                  </a:schemeClr>
                </a:solidFill>
                <a:hlinkClick r:id="rId5"/>
              </a:rPr>
              <a:t>esearch</a:t>
            </a:r>
            <a:r>
              <a:rPr lang="en-GB" sz="1600" dirty="0">
                <a:solidFill>
                  <a:schemeClr val="tx1">
                    <a:lumMod val="65000"/>
                    <a:lumOff val="35000"/>
                  </a:schemeClr>
                </a:solidFill>
              </a:rPr>
              <a:t> indicates </a:t>
            </a:r>
            <a:r>
              <a:rPr lang="en-GB" sz="1600" b="1" dirty="0">
                <a:solidFill>
                  <a:schemeClr val="tx1">
                    <a:lumMod val="65000"/>
                    <a:lumOff val="35000"/>
                  </a:schemeClr>
                </a:solidFill>
              </a:rPr>
              <a:t>food prices have climbed </a:t>
            </a:r>
            <a:r>
              <a:rPr lang="en-GB" sz="1600" dirty="0">
                <a:solidFill>
                  <a:schemeClr val="tx1">
                    <a:lumMod val="65000"/>
                    <a:lumOff val="35000"/>
                  </a:schemeClr>
                </a:solidFill>
              </a:rPr>
              <a:t>over lockdown, latest budget effectively cut grants (e.g. child support) and raised NMW wage by too little</a:t>
            </a:r>
          </a:p>
          <a:p>
            <a:pPr marL="450850" lvl="1" indent="-276225">
              <a:lnSpc>
                <a:spcPct val="100000"/>
              </a:lnSpc>
              <a:spcBef>
                <a:spcPts val="600"/>
              </a:spcBef>
            </a:pPr>
            <a:r>
              <a:rPr lang="en-GB" sz="1600" dirty="0">
                <a:solidFill>
                  <a:schemeClr val="tx1">
                    <a:lumMod val="65000"/>
                    <a:lumOff val="35000"/>
                  </a:schemeClr>
                </a:solidFill>
              </a:rPr>
              <a:t>Basket of core foods has increased above inflation (5.6%)</a:t>
            </a:r>
          </a:p>
          <a:p>
            <a:pPr marL="450850" lvl="1" indent="-276225">
              <a:lnSpc>
                <a:spcPct val="100000"/>
              </a:lnSpc>
              <a:spcBef>
                <a:spcPts val="600"/>
              </a:spcBef>
            </a:pPr>
            <a:r>
              <a:rPr lang="en-GB" sz="1600" dirty="0">
                <a:solidFill>
                  <a:schemeClr val="tx1">
                    <a:lumMod val="65000"/>
                    <a:lumOff val="35000"/>
                  </a:schemeClr>
                </a:solidFill>
              </a:rPr>
              <a:t>Fuel prices increasing by 27 cents per litre</a:t>
            </a:r>
          </a:p>
          <a:p>
            <a:pPr marL="450850" lvl="1" indent="-276225">
              <a:lnSpc>
                <a:spcPct val="100000"/>
              </a:lnSpc>
              <a:spcBef>
                <a:spcPts val="600"/>
              </a:spcBef>
            </a:pPr>
            <a:r>
              <a:rPr lang="en-GB" sz="1600" dirty="0">
                <a:solidFill>
                  <a:schemeClr val="tx1">
                    <a:lumMod val="65000"/>
                    <a:lumOff val="35000"/>
                  </a:schemeClr>
                </a:solidFill>
              </a:rPr>
              <a:t>Electricity tariffs going up by 15.6%</a:t>
            </a:r>
          </a:p>
          <a:p>
            <a:pPr marL="450850" lvl="1" indent="-276225">
              <a:lnSpc>
                <a:spcPct val="100000"/>
              </a:lnSpc>
              <a:spcBef>
                <a:spcPts val="600"/>
              </a:spcBef>
            </a:pPr>
            <a:r>
              <a:rPr lang="en-GB" sz="1600" dirty="0">
                <a:solidFill>
                  <a:schemeClr val="tx1">
                    <a:lumMod val="65000"/>
                    <a:lumOff val="35000"/>
                  </a:schemeClr>
                </a:solidFill>
              </a:rPr>
              <a:t>Food prices expected to rise by as much as 10%</a:t>
            </a:r>
          </a:p>
          <a:p>
            <a:pPr marL="450850" lvl="1" indent="-276225">
              <a:lnSpc>
                <a:spcPct val="100000"/>
              </a:lnSpc>
              <a:spcBef>
                <a:spcPts val="600"/>
              </a:spcBef>
            </a:pPr>
            <a:r>
              <a:rPr lang="en-GB" sz="1600" dirty="0">
                <a:solidFill>
                  <a:schemeClr val="tx1">
                    <a:lumMod val="65000"/>
                    <a:lumOff val="35000"/>
                  </a:schemeClr>
                </a:solidFill>
                <a:hlinkClick r:id="rId6"/>
              </a:rPr>
              <a:t>Minister of Employment and Labour announced 4.5% increase in minimum wage in February – farm workers will now earn full minimum wage. </a:t>
            </a:r>
            <a:endParaRPr lang="en-GB" sz="1600" dirty="0">
              <a:solidFill>
                <a:schemeClr val="tx1">
                  <a:lumMod val="65000"/>
                  <a:lumOff val="35000"/>
                </a:schemeClr>
              </a:solidFill>
            </a:endParaRPr>
          </a:p>
          <a:p>
            <a:pPr lvl="1">
              <a:lnSpc>
                <a:spcPct val="100000"/>
              </a:lnSpc>
              <a:spcBef>
                <a:spcPts val="600"/>
              </a:spcBef>
            </a:pPr>
            <a:endParaRPr lang="en-GB"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8054235" y="1600794"/>
            <a:ext cx="3650083"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Wage costs will be going up for suppliers</a:t>
            </a:r>
          </a:p>
          <a:p>
            <a:pPr>
              <a:lnSpc>
                <a:spcPct val="100000"/>
              </a:lnSpc>
              <a:spcBef>
                <a:spcPts val="600"/>
              </a:spcBef>
            </a:pPr>
            <a:r>
              <a:rPr lang="en-GB" sz="1600" dirty="0">
                <a:solidFill>
                  <a:schemeClr val="tx1">
                    <a:lumMod val="65000"/>
                    <a:lumOff val="35000"/>
                  </a:schemeClr>
                </a:solidFill>
              </a:rPr>
              <a:t>How will farms dependent on migrant labour source workers?</a:t>
            </a:r>
          </a:p>
          <a:p>
            <a:pPr>
              <a:lnSpc>
                <a:spcPct val="100000"/>
              </a:lnSpc>
              <a:spcBef>
                <a:spcPts val="600"/>
              </a:spcBef>
            </a:pPr>
            <a:r>
              <a:rPr lang="en-GB" sz="1600" dirty="0">
                <a:solidFill>
                  <a:schemeClr val="tx1">
                    <a:lumMod val="65000"/>
                    <a:lumOff val="35000"/>
                  </a:schemeClr>
                </a:solidFill>
              </a:rPr>
              <a:t>Cost of living going up for workers</a:t>
            </a:r>
          </a:p>
          <a:p>
            <a:pPr>
              <a:lnSpc>
                <a:spcPct val="100000"/>
              </a:lnSpc>
              <a:spcBef>
                <a:spcPts val="600"/>
              </a:spcBef>
              <a:spcAft>
                <a:spcPts val="400"/>
              </a:spcAft>
            </a:pPr>
            <a:r>
              <a:rPr lang="en-GB" sz="1600" b="1" dirty="0">
                <a:solidFill>
                  <a:schemeClr val="tx1">
                    <a:lumMod val="65000"/>
                    <a:lumOff val="35000"/>
                  </a:schemeClr>
                </a:solidFill>
              </a:rPr>
              <a:t>Are you picking up tensions with cost of production from suppliers? Who is covering national minimum wage increases?</a:t>
            </a:r>
          </a:p>
          <a:p>
            <a:pPr>
              <a:lnSpc>
                <a:spcPct val="100000"/>
              </a:lnSpc>
              <a:spcBef>
                <a:spcPts val="600"/>
              </a:spcBef>
              <a:spcAft>
                <a:spcPts val="400"/>
              </a:spcAft>
            </a:pPr>
            <a:r>
              <a:rPr lang="en-GB" sz="1600" b="1" dirty="0">
                <a:solidFill>
                  <a:schemeClr val="tx1">
                    <a:lumMod val="65000"/>
                    <a:lumOff val="35000"/>
                  </a:schemeClr>
                </a:solidFill>
              </a:rPr>
              <a:t>Are audits/ other methodologies picking up cost of living challenges?</a:t>
            </a:r>
          </a:p>
          <a:p>
            <a:pPr>
              <a:lnSpc>
                <a:spcPct val="100000"/>
              </a:lnSpc>
              <a:spcBef>
                <a:spcPts val="600"/>
              </a:spcBef>
              <a:spcAft>
                <a:spcPts val="400"/>
              </a:spcAft>
            </a:pPr>
            <a:r>
              <a:rPr lang="en-GB" sz="1600" b="1" dirty="0">
                <a:solidFill>
                  <a:schemeClr val="tx1">
                    <a:lumMod val="65000"/>
                    <a:lumOff val="35000"/>
                  </a:schemeClr>
                </a:solidFill>
              </a:rPr>
              <a:t>Are there increased risks of exploitation because of rising unemployment? </a:t>
            </a: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rgbClr val="FF0000"/>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2844110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12</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Myanmar – emerging risks &amp; implications</a:t>
            </a:r>
          </a:p>
        </p:txBody>
      </p:sp>
      <p:sp>
        <p:nvSpPr>
          <p:cNvPr id="7" name="Content Placeholder 1">
            <a:hlinkClick r:id="rId3"/>
            <a:extLst>
              <a:ext uri="{FF2B5EF4-FFF2-40B4-BE49-F238E27FC236}">
                <a16:creationId xmlns:a16="http://schemas.microsoft.com/office/drawing/2014/main" id="{B2443EB8-C1F6-43C5-B81F-A7900FBD0B14}"/>
              </a:ext>
            </a:extLst>
          </p:cNvPr>
          <p:cNvSpPr txBox="1">
            <a:spLocks/>
          </p:cNvSpPr>
          <p:nvPr/>
        </p:nvSpPr>
        <p:spPr>
          <a:xfrm>
            <a:off x="487198" y="1600794"/>
            <a:ext cx="7905239" cy="4662220"/>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 – </a:t>
            </a:r>
            <a:r>
              <a:rPr lang="en-GB" sz="1600" b="1" u="sng" dirty="0">
                <a:solidFill>
                  <a:srgbClr val="FF0000"/>
                </a:solidFill>
              </a:rPr>
              <a:t>source of rice and rice flour</a:t>
            </a:r>
          </a:p>
          <a:p>
            <a:pPr>
              <a:lnSpc>
                <a:spcPct val="100000"/>
              </a:lnSpc>
              <a:spcBef>
                <a:spcPts val="600"/>
              </a:spcBef>
              <a:spcAft>
                <a:spcPts val="0"/>
              </a:spcAft>
            </a:pPr>
            <a:r>
              <a:rPr lang="en-GB" sz="1600" b="1" dirty="0">
                <a:solidFill>
                  <a:schemeClr val="tx1">
                    <a:lumMod val="65000"/>
                    <a:lumOff val="35000"/>
                  </a:schemeClr>
                </a:solidFill>
              </a:rPr>
              <a:t>Ongoing protests following military coup two months ago – </a:t>
            </a:r>
          </a:p>
          <a:p>
            <a:pPr marL="450850" lvl="1" indent="-276225">
              <a:lnSpc>
                <a:spcPct val="100000"/>
              </a:lnSpc>
              <a:spcBef>
                <a:spcPts val="600"/>
              </a:spcBef>
            </a:pPr>
            <a:r>
              <a:rPr lang="en-GB" sz="1600" b="0" i="0" dirty="0">
                <a:solidFill>
                  <a:srgbClr val="333333"/>
                </a:solidFill>
                <a:effectLst/>
                <a:latin typeface="ProximaNova"/>
                <a:hlinkClick r:id="rId4"/>
              </a:rPr>
              <a:t>Top UN officials condemn killing of more tha</a:t>
            </a:r>
            <a:r>
              <a:rPr lang="en-GB" sz="1600" dirty="0">
                <a:solidFill>
                  <a:srgbClr val="333333"/>
                </a:solidFill>
                <a:latin typeface="ProximaNova"/>
                <a:hlinkClick r:id="rId4"/>
              </a:rPr>
              <a:t>n </a:t>
            </a:r>
            <a:r>
              <a:rPr lang="en-GB" sz="1600" b="0" i="0" dirty="0">
                <a:solidFill>
                  <a:srgbClr val="333333"/>
                </a:solidFill>
                <a:effectLst/>
                <a:latin typeface="ProximaNova"/>
                <a:hlinkClick r:id="rId4"/>
              </a:rPr>
              <a:t>100 people on Sunday 28</a:t>
            </a:r>
            <a:r>
              <a:rPr lang="en-GB" sz="1600" b="0" i="0" baseline="30000" dirty="0">
                <a:solidFill>
                  <a:srgbClr val="333333"/>
                </a:solidFill>
                <a:effectLst/>
                <a:latin typeface="ProximaNova"/>
                <a:hlinkClick r:id="rId4"/>
              </a:rPr>
              <a:t>th</a:t>
            </a:r>
            <a:r>
              <a:rPr lang="en-GB" sz="1600" b="0" i="0" dirty="0">
                <a:solidFill>
                  <a:srgbClr val="333333"/>
                </a:solidFill>
                <a:effectLst/>
                <a:latin typeface="ProximaNova"/>
                <a:hlinkClick r:id="rId4"/>
              </a:rPr>
              <a:t> March in latest police response to civilian protests </a:t>
            </a:r>
            <a:endParaRPr lang="en-GB" sz="1600" b="0" i="0" dirty="0">
              <a:solidFill>
                <a:srgbClr val="333333"/>
              </a:solidFill>
              <a:effectLst/>
              <a:latin typeface="ProximaNova"/>
            </a:endParaRPr>
          </a:p>
          <a:p>
            <a:pPr>
              <a:lnSpc>
                <a:spcPct val="100000"/>
              </a:lnSpc>
              <a:spcBef>
                <a:spcPts val="600"/>
              </a:spcBef>
              <a:spcAft>
                <a:spcPts val="0"/>
              </a:spcAft>
            </a:pPr>
            <a:r>
              <a:rPr lang="en-GB" sz="1600" b="1" dirty="0">
                <a:solidFill>
                  <a:schemeClr val="tx1">
                    <a:lumMod val="65000"/>
                    <a:lumOff val="35000"/>
                  </a:schemeClr>
                </a:solidFill>
              </a:rPr>
              <a:t>Impact on workers - </a:t>
            </a:r>
          </a:p>
          <a:p>
            <a:pPr marL="450850" lvl="1" indent="-276225">
              <a:lnSpc>
                <a:spcPct val="100000"/>
              </a:lnSpc>
              <a:spcBef>
                <a:spcPts val="600"/>
              </a:spcBef>
            </a:pPr>
            <a:r>
              <a:rPr lang="en-GB" sz="1600" dirty="0">
                <a:solidFill>
                  <a:srgbClr val="333333"/>
                </a:solidFill>
                <a:latin typeface="ProximaNova"/>
                <a:hlinkClick r:id="rId5"/>
              </a:rPr>
              <a:t>ILO Director General has called on military to respect freedom of association following reports of intimidation and threats against workers and trade unionists peacefully protesting for the restoration of civilian rule</a:t>
            </a:r>
            <a:endParaRPr lang="en-GB" sz="1600" dirty="0">
              <a:solidFill>
                <a:srgbClr val="333333"/>
              </a:solidFill>
              <a:latin typeface="ProximaNova"/>
            </a:endParaRPr>
          </a:p>
          <a:p>
            <a:pPr marL="450850" lvl="1" indent="-276225">
              <a:lnSpc>
                <a:spcPct val="100000"/>
              </a:lnSpc>
              <a:spcBef>
                <a:spcPts val="600"/>
              </a:spcBef>
            </a:pPr>
            <a:r>
              <a:rPr lang="en-GB" sz="1600" dirty="0">
                <a:solidFill>
                  <a:srgbClr val="333333"/>
                </a:solidFill>
                <a:latin typeface="ProximaNova"/>
                <a:hlinkClick r:id="rId6"/>
              </a:rPr>
              <a:t>Myanmar garment workers have called for support of international brands for workers intimidated or laid off for participating in protests</a:t>
            </a:r>
            <a:endParaRPr lang="en-GB" sz="1600" dirty="0">
              <a:solidFill>
                <a:schemeClr val="tx1">
                  <a:lumMod val="65000"/>
                  <a:lumOff val="35000"/>
                </a:schemeClr>
              </a:solidFill>
              <a:hlinkClick r:id="rId7"/>
            </a:endParaRPr>
          </a:p>
          <a:p>
            <a:pPr marL="450850" lvl="1" indent="-276225">
              <a:lnSpc>
                <a:spcPct val="100000"/>
              </a:lnSpc>
              <a:spcBef>
                <a:spcPts val="600"/>
              </a:spcBef>
            </a:pPr>
            <a:r>
              <a:rPr lang="en-GB" sz="1600" dirty="0">
                <a:solidFill>
                  <a:schemeClr val="tx1">
                    <a:lumMod val="65000"/>
                    <a:lumOff val="35000"/>
                  </a:schemeClr>
                </a:solidFill>
                <a:hlinkClick r:id="rId7"/>
              </a:rPr>
              <a:t>Primark supplier accused of locking workers in factory to stop them taking part in protests</a:t>
            </a:r>
            <a:endParaRPr lang="en-GB" sz="1600" dirty="0">
              <a:solidFill>
                <a:schemeClr val="tx1">
                  <a:lumMod val="65000"/>
                  <a:lumOff val="35000"/>
                </a:schemeClr>
              </a:solidFill>
            </a:endParaRPr>
          </a:p>
          <a:p>
            <a:pPr>
              <a:lnSpc>
                <a:spcPct val="100000"/>
              </a:lnSpc>
              <a:spcBef>
                <a:spcPts val="600"/>
              </a:spcBef>
              <a:spcAft>
                <a:spcPts val="0"/>
              </a:spcAft>
            </a:pPr>
            <a:r>
              <a:rPr lang="en-GB" sz="1600" b="1" dirty="0">
                <a:solidFill>
                  <a:schemeClr val="tx1">
                    <a:lumMod val="65000"/>
                    <a:lumOff val="35000"/>
                  </a:schemeClr>
                </a:solidFill>
              </a:rPr>
              <a:t>Financial/ political implications - </a:t>
            </a:r>
          </a:p>
          <a:p>
            <a:pPr marL="450850" lvl="1" indent="-276225">
              <a:lnSpc>
                <a:spcPct val="100000"/>
              </a:lnSpc>
              <a:spcBef>
                <a:spcPts val="600"/>
              </a:spcBef>
            </a:pPr>
            <a:r>
              <a:rPr lang="en-GB" sz="1600" dirty="0">
                <a:solidFill>
                  <a:schemeClr val="tx1">
                    <a:lumMod val="65000"/>
                    <a:lumOff val="35000"/>
                  </a:schemeClr>
                </a:solidFill>
                <a:hlinkClick r:id="rId8"/>
              </a:rPr>
              <a:t>Risk of Myanmar becoming a failed state with economy collapsing due to protests </a:t>
            </a:r>
            <a:r>
              <a:rPr lang="en-GB" sz="1600" dirty="0">
                <a:solidFill>
                  <a:schemeClr val="tx1">
                    <a:lumMod val="65000"/>
                    <a:lumOff val="35000"/>
                  </a:schemeClr>
                </a:solidFill>
              </a:rPr>
              <a:t> - potential to spill over into neighbouring countries including Thailand</a:t>
            </a:r>
          </a:p>
          <a:p>
            <a:pPr marL="450850" lvl="1" indent="-276225">
              <a:lnSpc>
                <a:spcPct val="100000"/>
              </a:lnSpc>
              <a:spcBef>
                <a:spcPts val="600"/>
              </a:spcBef>
            </a:pPr>
            <a:r>
              <a:rPr lang="en-GB" sz="1600" dirty="0">
                <a:solidFill>
                  <a:schemeClr val="tx1">
                    <a:lumMod val="65000"/>
                    <a:lumOff val="35000"/>
                  </a:schemeClr>
                </a:solidFill>
                <a:hlinkClick r:id="rId3"/>
              </a:rPr>
              <a:t>Thousands flee into Thailand following airstrikes over weekend of 27</a:t>
            </a:r>
            <a:r>
              <a:rPr lang="en-GB" sz="1600" baseline="30000" dirty="0">
                <a:solidFill>
                  <a:schemeClr val="tx1">
                    <a:lumMod val="65000"/>
                    <a:lumOff val="35000"/>
                  </a:schemeClr>
                </a:solidFill>
                <a:hlinkClick r:id="rId3"/>
              </a:rPr>
              <a:t>th</a:t>
            </a:r>
            <a:r>
              <a:rPr lang="en-GB" sz="1600" dirty="0">
                <a:solidFill>
                  <a:schemeClr val="tx1">
                    <a:lumMod val="65000"/>
                    <a:lumOff val="35000"/>
                  </a:schemeClr>
                </a:solidFill>
                <a:hlinkClick r:id="rId3"/>
              </a:rPr>
              <a:t>/ 28</a:t>
            </a:r>
            <a:r>
              <a:rPr lang="en-GB" sz="1600" baseline="30000" dirty="0">
                <a:solidFill>
                  <a:schemeClr val="tx1">
                    <a:lumMod val="65000"/>
                    <a:lumOff val="35000"/>
                  </a:schemeClr>
                </a:solidFill>
                <a:hlinkClick r:id="rId3"/>
              </a:rPr>
              <a:t>th</a:t>
            </a:r>
            <a:r>
              <a:rPr lang="en-GB" sz="1600" dirty="0">
                <a:solidFill>
                  <a:schemeClr val="tx1">
                    <a:lumMod val="65000"/>
                    <a:lumOff val="35000"/>
                  </a:schemeClr>
                </a:solidFill>
                <a:hlinkClick r:id="rId3"/>
              </a:rPr>
              <a:t> March</a:t>
            </a:r>
            <a:endParaRPr lang="en-GB" sz="1600" dirty="0">
              <a:solidFill>
                <a:schemeClr val="tx1">
                  <a:lumMod val="65000"/>
                  <a:lumOff val="35000"/>
                </a:schemeClr>
              </a:solidFill>
            </a:endParaRPr>
          </a:p>
          <a:p>
            <a:pPr lvl="1">
              <a:lnSpc>
                <a:spcPct val="100000"/>
              </a:lnSpc>
              <a:spcBef>
                <a:spcPts val="600"/>
              </a:spcBef>
            </a:pPr>
            <a:endParaRPr lang="en-GB"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8392438" y="1600794"/>
            <a:ext cx="3311880"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Inability to guarantee workers’ freedoms Long-term economic damage and increase in poverty</a:t>
            </a:r>
          </a:p>
          <a:p>
            <a:pPr>
              <a:lnSpc>
                <a:spcPct val="100000"/>
              </a:lnSpc>
              <a:spcBef>
                <a:spcPts val="600"/>
              </a:spcBef>
              <a:spcAft>
                <a:spcPts val="400"/>
              </a:spcAft>
            </a:pPr>
            <a:r>
              <a:rPr lang="en-GB" sz="1600" b="1" dirty="0">
                <a:solidFill>
                  <a:schemeClr val="tx1">
                    <a:lumMod val="65000"/>
                    <a:lumOff val="35000"/>
                  </a:schemeClr>
                </a:solidFill>
              </a:rPr>
              <a:t>Are you sourcing directly/ indirectly from Myanmar?</a:t>
            </a:r>
          </a:p>
          <a:p>
            <a:pPr>
              <a:lnSpc>
                <a:spcPct val="100000"/>
              </a:lnSpc>
              <a:spcBef>
                <a:spcPts val="600"/>
              </a:spcBef>
              <a:spcAft>
                <a:spcPts val="400"/>
              </a:spcAft>
            </a:pPr>
            <a:r>
              <a:rPr lang="en-GB" sz="1600" b="1" dirty="0">
                <a:solidFill>
                  <a:schemeClr val="tx1">
                    <a:lumMod val="65000"/>
                    <a:lumOff val="35000"/>
                  </a:schemeClr>
                </a:solidFill>
              </a:rPr>
              <a:t>What information is being shared with you by suppliers about the protests? How can you verify this information?</a:t>
            </a:r>
          </a:p>
          <a:p>
            <a:pPr>
              <a:lnSpc>
                <a:spcPct val="100000"/>
              </a:lnSpc>
              <a:spcBef>
                <a:spcPts val="600"/>
              </a:spcBef>
              <a:spcAft>
                <a:spcPts val="400"/>
              </a:spcAft>
            </a:pPr>
            <a:r>
              <a:rPr lang="en-GB" sz="1600" b="1" dirty="0">
                <a:solidFill>
                  <a:schemeClr val="tx1">
                    <a:lumMod val="65000"/>
                    <a:lumOff val="35000"/>
                  </a:schemeClr>
                </a:solidFill>
              </a:rPr>
              <a:t>How are workers in your supply chain being impacted?</a:t>
            </a:r>
          </a:p>
          <a:p>
            <a:pPr>
              <a:lnSpc>
                <a:spcPct val="100000"/>
              </a:lnSpc>
              <a:spcBef>
                <a:spcPts val="600"/>
              </a:spcBef>
              <a:spcAft>
                <a:spcPts val="400"/>
              </a:spcAft>
            </a:pPr>
            <a:r>
              <a:rPr lang="en-GB" sz="1600" b="1" dirty="0">
                <a:solidFill>
                  <a:schemeClr val="tx1">
                    <a:lumMod val="65000"/>
                    <a:lumOff val="35000"/>
                  </a:schemeClr>
                </a:solidFill>
              </a:rPr>
              <a:t>Are your suppliers restricting workers’ ability to take part in protests? </a:t>
            </a:r>
          </a:p>
          <a:p>
            <a:pPr>
              <a:lnSpc>
                <a:spcPct val="100000"/>
              </a:lnSpc>
              <a:spcBef>
                <a:spcPts val="600"/>
              </a:spcBef>
              <a:spcAft>
                <a:spcPts val="400"/>
              </a:spcAft>
            </a:pPr>
            <a:endParaRPr lang="en-GB" sz="1600" b="1"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rgbClr val="FF0000"/>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1049996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13</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Ethiopia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198" y="1600794"/>
            <a:ext cx="8192106"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a:t>
            </a:r>
          </a:p>
          <a:p>
            <a:pPr>
              <a:lnSpc>
                <a:spcPct val="100000"/>
              </a:lnSpc>
              <a:spcBef>
                <a:spcPts val="600"/>
              </a:spcBef>
              <a:spcAft>
                <a:spcPts val="0"/>
              </a:spcAft>
            </a:pPr>
            <a:r>
              <a:rPr lang="en-GB" sz="1600" b="1" dirty="0">
                <a:solidFill>
                  <a:schemeClr val="tx1">
                    <a:lumMod val="65000"/>
                    <a:lumOff val="35000"/>
                  </a:schemeClr>
                </a:solidFill>
              </a:rPr>
              <a:t>Tigray conflict - </a:t>
            </a:r>
          </a:p>
          <a:p>
            <a:pPr marL="450850" lvl="1" indent="-276225">
              <a:lnSpc>
                <a:spcPct val="100000"/>
              </a:lnSpc>
              <a:spcBef>
                <a:spcPts val="600"/>
              </a:spcBef>
            </a:pPr>
            <a:r>
              <a:rPr lang="en-GB" sz="1600" dirty="0">
                <a:solidFill>
                  <a:srgbClr val="333333"/>
                </a:solidFill>
                <a:latin typeface="+mn-lt"/>
              </a:rPr>
              <a:t>Ethiopian army operations began in late 2019 – government claim they have officially ended and solely targeted Tigrayan People’s Liberation Front (TPLF) leadership and forces and denied reports Eritrean armed forces were active in Tigray fighting the TLPF</a:t>
            </a:r>
          </a:p>
          <a:p>
            <a:pPr marL="450850" lvl="1" indent="-276225">
              <a:lnSpc>
                <a:spcPct val="100000"/>
              </a:lnSpc>
              <a:spcBef>
                <a:spcPts val="600"/>
              </a:spcBef>
            </a:pPr>
            <a:r>
              <a:rPr lang="en-GB" sz="1600" b="0" i="0" dirty="0">
                <a:solidFill>
                  <a:srgbClr val="333333"/>
                </a:solidFill>
                <a:effectLst/>
                <a:latin typeface="+mn-lt"/>
                <a:hlinkClick r:id="rId3"/>
              </a:rPr>
              <a:t>Independent Ethiopian Human Rights Commission reported w/c 22</a:t>
            </a:r>
            <a:r>
              <a:rPr lang="en-GB" sz="1600" b="0" i="0" baseline="30000" dirty="0">
                <a:solidFill>
                  <a:srgbClr val="333333"/>
                </a:solidFill>
                <a:effectLst/>
                <a:latin typeface="+mn-lt"/>
                <a:hlinkClick r:id="rId3"/>
              </a:rPr>
              <a:t>nd</a:t>
            </a:r>
            <a:r>
              <a:rPr lang="en-GB" sz="1600" b="0" i="0" dirty="0">
                <a:solidFill>
                  <a:srgbClr val="333333"/>
                </a:solidFill>
                <a:effectLst/>
                <a:latin typeface="+mn-lt"/>
                <a:hlinkClick r:id="rId3"/>
              </a:rPr>
              <a:t> March that civilians were killed by Eritrean soldiers in November, confirming earlier Amnesty and Human Rights Watch  reports which revealed massacres, sexual violence and torture</a:t>
            </a:r>
            <a:endParaRPr lang="en-GB" sz="1600" b="0" i="0" dirty="0">
              <a:solidFill>
                <a:srgbClr val="333333"/>
              </a:solidFill>
              <a:effectLst/>
              <a:latin typeface="+mn-lt"/>
            </a:endParaRPr>
          </a:p>
          <a:p>
            <a:pPr marL="450850" lvl="1" indent="-276225">
              <a:lnSpc>
                <a:spcPct val="100000"/>
              </a:lnSpc>
              <a:spcBef>
                <a:spcPts val="600"/>
              </a:spcBef>
            </a:pPr>
            <a:r>
              <a:rPr lang="en-GB" sz="1600" dirty="0">
                <a:solidFill>
                  <a:srgbClr val="333333"/>
                </a:solidFill>
                <a:latin typeface="+mn-lt"/>
                <a:hlinkClick r:id="rId4"/>
              </a:rPr>
              <a:t>EU placed sanctions on Eritrea w/c 22</a:t>
            </a:r>
            <a:r>
              <a:rPr lang="en-GB" sz="1600" baseline="30000" dirty="0">
                <a:solidFill>
                  <a:srgbClr val="333333"/>
                </a:solidFill>
                <a:latin typeface="+mn-lt"/>
                <a:hlinkClick r:id="rId4"/>
              </a:rPr>
              <a:t>nd</a:t>
            </a:r>
            <a:r>
              <a:rPr lang="en-GB" sz="1600" dirty="0">
                <a:solidFill>
                  <a:srgbClr val="333333"/>
                </a:solidFill>
                <a:latin typeface="+mn-lt"/>
                <a:hlinkClick r:id="rId4"/>
              </a:rPr>
              <a:t> March/ UN, US, EU and aid groups have condemned violence in region in recent weeks</a:t>
            </a:r>
            <a:endParaRPr lang="en-GB" sz="1600" dirty="0">
              <a:solidFill>
                <a:srgbClr val="333333"/>
              </a:solidFill>
              <a:latin typeface="+mn-lt"/>
            </a:endParaRPr>
          </a:p>
          <a:p>
            <a:pPr>
              <a:lnSpc>
                <a:spcPct val="100000"/>
              </a:lnSpc>
              <a:spcBef>
                <a:spcPts val="600"/>
              </a:spcBef>
              <a:spcAft>
                <a:spcPts val="0"/>
              </a:spcAft>
            </a:pPr>
            <a:r>
              <a:rPr lang="en-GB" sz="1600" b="1" dirty="0">
                <a:solidFill>
                  <a:schemeClr val="tx1">
                    <a:lumMod val="65000"/>
                    <a:lumOff val="35000"/>
                  </a:schemeClr>
                </a:solidFill>
              </a:rPr>
              <a:t>Broader implications – </a:t>
            </a:r>
          </a:p>
          <a:p>
            <a:pPr marL="449263" lvl="1" indent="-269875">
              <a:lnSpc>
                <a:spcPct val="100000"/>
              </a:lnSpc>
              <a:spcBef>
                <a:spcPts val="600"/>
              </a:spcBef>
            </a:pPr>
            <a:r>
              <a:rPr lang="en-GB" sz="1600" dirty="0">
                <a:solidFill>
                  <a:schemeClr val="tx1">
                    <a:lumMod val="65000"/>
                    <a:lumOff val="35000"/>
                  </a:schemeClr>
                </a:solidFill>
                <a:latin typeface="+mn-lt"/>
                <a:hlinkClick r:id="rId5"/>
              </a:rPr>
              <a:t>Questions about the longer-term implications for Ethiopia as a federal state</a:t>
            </a:r>
            <a:r>
              <a:rPr lang="en-GB" sz="1600" dirty="0">
                <a:solidFill>
                  <a:schemeClr val="tx1">
                    <a:lumMod val="65000"/>
                    <a:lumOff val="35000"/>
                  </a:schemeClr>
                </a:solidFill>
                <a:latin typeface="+mn-lt"/>
              </a:rPr>
              <a:t> </a:t>
            </a:r>
            <a:r>
              <a:rPr lang="en-GB" sz="1600" dirty="0">
                <a:solidFill>
                  <a:schemeClr val="tx1">
                    <a:lumMod val="65000"/>
                    <a:lumOff val="35000"/>
                  </a:schemeClr>
                </a:solidFill>
                <a:latin typeface="+mn-lt"/>
                <a:hlinkClick r:id="rId6"/>
              </a:rPr>
              <a:t>–</a:t>
            </a:r>
            <a:r>
              <a:rPr lang="en-GB" sz="1600" dirty="0">
                <a:solidFill>
                  <a:schemeClr val="tx1">
                    <a:lumMod val="65000"/>
                    <a:lumOff val="35000"/>
                  </a:schemeClr>
                </a:solidFill>
                <a:latin typeface="+mn-lt"/>
              </a:rPr>
              <a:t>President Abiy represents Amhara elite, </a:t>
            </a:r>
            <a:r>
              <a:rPr lang="en-GB" sz="1600" b="0" i="0" dirty="0">
                <a:solidFill>
                  <a:srgbClr val="212121"/>
                </a:solidFill>
                <a:effectLst/>
                <a:latin typeface="+mn-lt"/>
              </a:rPr>
              <a:t>who have traditionally ruled country and who regard both the TPLF and multinational federalism as anti-Amhara. Other regions are also looking for self-determination including </a:t>
            </a:r>
            <a:r>
              <a:rPr lang="en-GB" sz="1600" b="0" i="0" dirty="0">
                <a:solidFill>
                  <a:srgbClr val="212121"/>
                </a:solidFill>
                <a:effectLst/>
                <a:latin typeface="+mn-lt"/>
                <a:hlinkClick r:id="rId7"/>
              </a:rPr>
              <a:t>Oromia where human rights </a:t>
            </a:r>
            <a:r>
              <a:rPr lang="en-GB" sz="1600" dirty="0">
                <a:solidFill>
                  <a:srgbClr val="212121"/>
                </a:solidFill>
                <a:latin typeface="+mn-lt"/>
                <a:hlinkClick r:id="rId7"/>
              </a:rPr>
              <a:t>violations have also been reported</a:t>
            </a:r>
            <a:endParaRPr lang="en-GB" sz="1600" dirty="0">
              <a:solidFill>
                <a:schemeClr val="tx1">
                  <a:lumMod val="65000"/>
                  <a:lumOff val="35000"/>
                </a:schemeClr>
              </a:solidFill>
              <a:latin typeface="+mn-lt"/>
              <a:hlinkClick r:id="rId6"/>
            </a:endParaRPr>
          </a:p>
          <a:p>
            <a:pPr marL="449263" lvl="1" indent="-269875">
              <a:lnSpc>
                <a:spcPct val="100000"/>
              </a:lnSpc>
              <a:spcBef>
                <a:spcPts val="600"/>
              </a:spcBef>
            </a:pPr>
            <a:r>
              <a:rPr lang="en-GB" sz="1600" dirty="0">
                <a:solidFill>
                  <a:schemeClr val="tx1">
                    <a:lumMod val="65000"/>
                    <a:lumOff val="35000"/>
                  </a:schemeClr>
                </a:solidFill>
                <a:latin typeface="+mn-lt"/>
                <a:hlinkClick r:id="rId6"/>
              </a:rPr>
              <a:t>Conflict risks displacement of refugees into Syria </a:t>
            </a:r>
            <a:endParaRPr lang="en-GB" sz="1600" dirty="0">
              <a:solidFill>
                <a:schemeClr val="tx1">
                  <a:lumMod val="65000"/>
                  <a:lumOff val="35000"/>
                </a:schemeClr>
              </a:solidFill>
              <a:latin typeface="+mn-lt"/>
            </a:endParaRPr>
          </a:p>
          <a:p>
            <a:pPr lvl="1">
              <a:lnSpc>
                <a:spcPct val="100000"/>
              </a:lnSpc>
              <a:spcBef>
                <a:spcPts val="600"/>
              </a:spcBef>
            </a:pPr>
            <a:endParaRPr lang="en-GB" sz="1600" dirty="0">
              <a:solidFill>
                <a:schemeClr val="tx1">
                  <a:lumMod val="65000"/>
                  <a:lumOff val="35000"/>
                </a:schemeClr>
              </a:solidFill>
              <a:latin typeface="+mn-lt"/>
            </a:endParaRPr>
          </a:p>
          <a:p>
            <a:pPr marL="450850" lvl="1" indent="-276225">
              <a:lnSpc>
                <a:spcPct val="100000"/>
              </a:lnSpc>
              <a:spcBef>
                <a:spcPts val="600"/>
              </a:spcBef>
            </a:pPr>
            <a:endParaRPr lang="en-GB" sz="1600" b="0" i="0" dirty="0">
              <a:solidFill>
                <a:srgbClr val="333333"/>
              </a:solidFill>
              <a:effectLst/>
              <a:latin typeface="+mn-lt"/>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9" name="Content Placeholder 1">
            <a:extLst>
              <a:ext uri="{FF2B5EF4-FFF2-40B4-BE49-F238E27FC236}">
                <a16:creationId xmlns:a16="http://schemas.microsoft.com/office/drawing/2014/main" id="{15A61B47-D388-4753-9DFD-15612A2B70DB}"/>
              </a:ext>
            </a:extLst>
          </p:cNvPr>
          <p:cNvSpPr txBox="1">
            <a:spLocks/>
          </p:cNvSpPr>
          <p:nvPr/>
        </p:nvSpPr>
        <p:spPr>
          <a:xfrm>
            <a:off x="8679304" y="1600794"/>
            <a:ext cx="3025013"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Instability in various regions in Ethiopia</a:t>
            </a:r>
          </a:p>
          <a:p>
            <a:pPr>
              <a:lnSpc>
                <a:spcPct val="100000"/>
              </a:lnSpc>
              <a:spcBef>
                <a:spcPts val="600"/>
              </a:spcBef>
            </a:pPr>
            <a:r>
              <a:rPr lang="en-GB" sz="1600" dirty="0">
                <a:solidFill>
                  <a:schemeClr val="tx1">
                    <a:lumMod val="65000"/>
                    <a:lumOff val="35000"/>
                  </a:schemeClr>
                </a:solidFill>
              </a:rPr>
              <a:t>Unclear what this means for workers rights/ freedom of association/ assembly</a:t>
            </a:r>
          </a:p>
          <a:p>
            <a:pPr>
              <a:lnSpc>
                <a:spcPct val="100000"/>
              </a:lnSpc>
              <a:spcBef>
                <a:spcPts val="600"/>
              </a:spcBef>
              <a:spcAft>
                <a:spcPts val="400"/>
              </a:spcAft>
            </a:pPr>
            <a:r>
              <a:rPr lang="en-GB" sz="1600" b="1" dirty="0">
                <a:solidFill>
                  <a:schemeClr val="tx1">
                    <a:lumMod val="65000"/>
                    <a:lumOff val="35000"/>
                  </a:schemeClr>
                </a:solidFill>
              </a:rPr>
              <a:t>Are you sourcing directly/ indirectly from regions in Ethiopia?</a:t>
            </a:r>
          </a:p>
          <a:p>
            <a:pPr>
              <a:lnSpc>
                <a:spcPct val="100000"/>
              </a:lnSpc>
              <a:spcBef>
                <a:spcPts val="600"/>
              </a:spcBef>
              <a:spcAft>
                <a:spcPts val="400"/>
              </a:spcAft>
            </a:pPr>
            <a:r>
              <a:rPr lang="en-GB" sz="1600" b="1" dirty="0">
                <a:solidFill>
                  <a:schemeClr val="tx1">
                    <a:lumMod val="65000"/>
                    <a:lumOff val="35000"/>
                  </a:schemeClr>
                </a:solidFill>
              </a:rPr>
              <a:t>What information is being shared with you by suppliers about changes over last few years? How can you verify this information?</a:t>
            </a:r>
          </a:p>
          <a:p>
            <a:pPr>
              <a:lnSpc>
                <a:spcPct val="100000"/>
              </a:lnSpc>
              <a:spcBef>
                <a:spcPts val="600"/>
              </a:spcBef>
              <a:spcAft>
                <a:spcPts val="400"/>
              </a:spcAft>
            </a:pPr>
            <a:r>
              <a:rPr lang="en-GB" sz="1600" b="1" dirty="0">
                <a:solidFill>
                  <a:schemeClr val="tx1">
                    <a:lumMod val="65000"/>
                    <a:lumOff val="35000"/>
                  </a:schemeClr>
                </a:solidFill>
              </a:rPr>
              <a:t>How are workers in your supply chain being impacted?</a:t>
            </a:r>
          </a:p>
          <a:p>
            <a:pPr>
              <a:lnSpc>
                <a:spcPct val="100000"/>
              </a:lnSpc>
              <a:spcBef>
                <a:spcPts val="600"/>
              </a:spcBef>
              <a:spcAft>
                <a:spcPts val="400"/>
              </a:spcAft>
            </a:pPr>
            <a:endParaRPr lang="en-GB" sz="1600" b="1"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rgbClr val="FF0000"/>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1527624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14</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Working case studies of members mitigation steps</a:t>
            </a:r>
          </a:p>
        </p:txBody>
      </p:sp>
      <p:sp>
        <p:nvSpPr>
          <p:cNvPr id="9" name="Content Placeholder 1">
            <a:extLst>
              <a:ext uri="{FF2B5EF4-FFF2-40B4-BE49-F238E27FC236}">
                <a16:creationId xmlns:a16="http://schemas.microsoft.com/office/drawing/2014/main" id="{63E5241E-061A-4A93-B7EA-F06234B9655E}"/>
              </a:ext>
            </a:extLst>
          </p:cNvPr>
          <p:cNvSpPr txBox="1">
            <a:spLocks/>
          </p:cNvSpPr>
          <p:nvPr/>
        </p:nvSpPr>
        <p:spPr>
          <a:xfrm>
            <a:off x="432998" y="1941534"/>
            <a:ext cx="11217600" cy="41615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rgbClr val="558ED5"/>
                </a:solidFill>
                <a:latin typeface="Tesco" panose="020B0603040202020203"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52425" indent="-352425">
              <a:lnSpc>
                <a:spcPct val="113000"/>
              </a:lnSpc>
              <a:spcAft>
                <a:spcPts val="1200"/>
              </a:spcAft>
              <a:buFont typeface="+mj-lt"/>
              <a:buAutoNum type="arabicPeriod"/>
            </a:pPr>
            <a:r>
              <a:rPr lang="en-GB" sz="2000" b="1" dirty="0">
                <a:solidFill>
                  <a:schemeClr val="tx2"/>
                </a:solidFill>
                <a:effectLst/>
                <a:latin typeface="+mn-lt"/>
                <a:ea typeface="Times New Roman" panose="02020603050405020304" pitchFamily="18" charset="0"/>
              </a:rPr>
              <a:t>David</a:t>
            </a:r>
            <a:r>
              <a:rPr lang="en-GB" sz="2000" dirty="0">
                <a:solidFill>
                  <a:schemeClr val="tx2"/>
                </a:solidFill>
                <a:effectLst/>
                <a:latin typeface="+mn-lt"/>
                <a:ea typeface="Times New Roman" panose="02020603050405020304" pitchFamily="18" charset="0"/>
              </a:rPr>
              <a:t> Alder – Minor Weir and Willis – </a:t>
            </a:r>
            <a:r>
              <a:rPr lang="en-GB" sz="2000" b="1" dirty="0">
                <a:solidFill>
                  <a:schemeClr val="tx2"/>
                </a:solidFill>
                <a:effectLst/>
                <a:latin typeface="+mn-lt"/>
                <a:ea typeface="Times New Roman" panose="02020603050405020304" pitchFamily="18" charset="0"/>
              </a:rPr>
              <a:t>prison labour, Zimbabwe</a:t>
            </a:r>
            <a:endParaRPr lang="en-GB" sz="2000" b="1" dirty="0">
              <a:solidFill>
                <a:schemeClr val="tx2"/>
              </a:solidFill>
              <a:latin typeface="+mn-lt"/>
              <a:ea typeface="Times New Roman" panose="02020603050405020304" pitchFamily="18" charset="0"/>
            </a:endParaRPr>
          </a:p>
          <a:p>
            <a:pPr marL="352425" indent="-352425">
              <a:lnSpc>
                <a:spcPct val="113000"/>
              </a:lnSpc>
              <a:spcAft>
                <a:spcPts val="1200"/>
              </a:spcAft>
              <a:buFont typeface="+mj-lt"/>
              <a:buAutoNum type="arabicPeriod"/>
            </a:pPr>
            <a:r>
              <a:rPr lang="en-GB" sz="2000" b="1" dirty="0">
                <a:solidFill>
                  <a:schemeClr val="tx2"/>
                </a:solidFill>
                <a:effectLst/>
                <a:latin typeface="+mn-lt"/>
                <a:ea typeface="Times New Roman" panose="02020603050405020304" pitchFamily="18" charset="0"/>
              </a:rPr>
              <a:t>Ian</a:t>
            </a:r>
            <a:r>
              <a:rPr lang="en-GB" sz="2000" dirty="0">
                <a:solidFill>
                  <a:schemeClr val="tx2"/>
                </a:solidFill>
                <a:effectLst/>
                <a:latin typeface="+mn-lt"/>
                <a:ea typeface="Times New Roman" panose="02020603050405020304" pitchFamily="18" charset="0"/>
              </a:rPr>
              <a:t> Burgess – Bakkavor – </a:t>
            </a:r>
            <a:r>
              <a:rPr lang="en-GB" sz="2000" b="1" dirty="0">
                <a:solidFill>
                  <a:schemeClr val="tx2"/>
                </a:solidFill>
                <a:effectLst/>
                <a:latin typeface="+mn-lt"/>
                <a:ea typeface="Times New Roman" panose="02020603050405020304" pitchFamily="18" charset="0"/>
              </a:rPr>
              <a:t>produce supply chains, Italy</a:t>
            </a:r>
            <a:endParaRPr lang="en-GB" sz="2000" b="1" dirty="0">
              <a:solidFill>
                <a:schemeClr val="tx2"/>
              </a:solidFill>
              <a:latin typeface="+mn-lt"/>
              <a:ea typeface="Times New Roman" panose="02020603050405020304" pitchFamily="18" charset="0"/>
            </a:endParaRPr>
          </a:p>
          <a:p>
            <a:pPr marL="352425" indent="-352425">
              <a:lnSpc>
                <a:spcPct val="113000"/>
              </a:lnSpc>
              <a:spcAft>
                <a:spcPts val="1200"/>
              </a:spcAft>
              <a:buFont typeface="+mj-lt"/>
              <a:buAutoNum type="arabicPeriod"/>
            </a:pPr>
            <a:r>
              <a:rPr lang="en-GB" sz="2000" b="1" dirty="0">
                <a:solidFill>
                  <a:schemeClr val="tx2"/>
                </a:solidFill>
                <a:effectLst/>
                <a:latin typeface="+mn-lt"/>
                <a:ea typeface="Times New Roman" panose="02020603050405020304" pitchFamily="18" charset="0"/>
              </a:rPr>
              <a:t>Vicky</a:t>
            </a:r>
            <a:r>
              <a:rPr lang="en-GB" sz="2000" dirty="0">
                <a:solidFill>
                  <a:schemeClr val="tx2"/>
                </a:solidFill>
                <a:effectLst/>
                <a:latin typeface="+mn-lt"/>
                <a:ea typeface="Times New Roman" panose="02020603050405020304" pitchFamily="18" charset="0"/>
              </a:rPr>
              <a:t> Dodman, M&amp;S - </a:t>
            </a:r>
            <a:r>
              <a:rPr lang="en-GB" sz="2000" b="1" dirty="0">
                <a:solidFill>
                  <a:schemeClr val="tx2"/>
                </a:solidFill>
                <a:effectLst/>
                <a:latin typeface="+mn-lt"/>
                <a:ea typeface="Times New Roman" panose="02020603050405020304" pitchFamily="18" charset="0"/>
              </a:rPr>
              <a:t>migrant worker risk management, Turkey</a:t>
            </a:r>
          </a:p>
          <a:p>
            <a:pPr marL="342900" indent="-342900">
              <a:lnSpc>
                <a:spcPct val="110000"/>
              </a:lnSpc>
              <a:spcAft>
                <a:spcPts val="1200"/>
              </a:spcAft>
              <a:buFont typeface="+mj-lt"/>
              <a:buAutoNum type="arabicPeriod"/>
            </a:pPr>
            <a:endParaRPr lang="en-GB" sz="1800" b="1" dirty="0">
              <a:solidFill>
                <a:schemeClr val="tx2"/>
              </a:solidFill>
              <a:latin typeface="+mn-lt"/>
            </a:endParaRPr>
          </a:p>
          <a:p>
            <a:pPr marL="0" indent="0">
              <a:lnSpc>
                <a:spcPct val="110000"/>
              </a:lnSpc>
              <a:spcAft>
                <a:spcPts val="1200"/>
              </a:spcAft>
              <a:buFont typeface="Calibri" panose="020F0502020204030204" pitchFamily="34" charset="0"/>
              <a:buNone/>
            </a:pPr>
            <a:endParaRPr lang="en-US" sz="1800" dirty="0">
              <a:solidFill>
                <a:schemeClr val="bg1">
                  <a:lumMod val="50000"/>
                </a:schemeClr>
              </a:solidFill>
              <a:latin typeface="+mn-lt"/>
            </a:endParaRPr>
          </a:p>
        </p:txBody>
      </p:sp>
    </p:spTree>
    <p:extLst>
      <p:ext uri="{BB962C8B-B14F-4D97-AF65-F5344CB8AC3E}">
        <p14:creationId xmlns:p14="http://schemas.microsoft.com/office/powerpoint/2010/main" val="2857495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15</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Risk Assessment presentation for suppliers – </a:t>
            </a:r>
            <a:r>
              <a:rPr lang="en-GB" dirty="0">
                <a:solidFill>
                  <a:srgbClr val="4A26E2"/>
                </a:solidFill>
                <a:hlinkClick r:id="rId3">
                  <a:extLst>
                    <a:ext uri="{A12FA001-AC4F-418D-AE19-62706E023703}">
                      <ahyp:hlinkClr xmlns:ahyp="http://schemas.microsoft.com/office/drawing/2018/hyperlinkcolor" val="tx"/>
                    </a:ext>
                  </a:extLst>
                </a:hlinkClick>
              </a:rPr>
              <a:t>now available for members</a:t>
            </a:r>
            <a:endParaRPr lang="en-GB" dirty="0">
              <a:solidFill>
                <a:srgbClr val="4A26E2"/>
              </a:solidFill>
            </a:endParaRPr>
          </a:p>
        </p:txBody>
      </p:sp>
      <p:pic>
        <p:nvPicPr>
          <p:cNvPr id="3" name="Picture 2">
            <a:extLst>
              <a:ext uri="{FF2B5EF4-FFF2-40B4-BE49-F238E27FC236}">
                <a16:creationId xmlns:a16="http://schemas.microsoft.com/office/drawing/2014/main" id="{A66A01D2-F71C-4095-8368-EAD6E1889F3B}"/>
              </a:ext>
            </a:extLst>
          </p:cNvPr>
          <p:cNvPicPr>
            <a:picLocks noChangeAspect="1"/>
          </p:cNvPicPr>
          <p:nvPr/>
        </p:nvPicPr>
        <p:blipFill rotWithShape="1">
          <a:blip r:embed="rId4"/>
          <a:srcRect l="1746" t="23014" r="7992" b="7763"/>
          <a:stretch/>
        </p:blipFill>
        <p:spPr>
          <a:xfrm>
            <a:off x="1171183" y="1562602"/>
            <a:ext cx="9849633" cy="4249093"/>
          </a:xfrm>
          <a:prstGeom prst="rect">
            <a:avLst/>
          </a:prstGeom>
        </p:spPr>
      </p:pic>
      <p:sp>
        <p:nvSpPr>
          <p:cNvPr id="7" name="TextBox 6">
            <a:extLst>
              <a:ext uri="{FF2B5EF4-FFF2-40B4-BE49-F238E27FC236}">
                <a16:creationId xmlns:a16="http://schemas.microsoft.com/office/drawing/2014/main" id="{EE5FC78A-4849-4BCE-A487-838FD37DBCB7}"/>
              </a:ext>
            </a:extLst>
          </p:cNvPr>
          <p:cNvSpPr txBox="1"/>
          <p:nvPr/>
        </p:nvSpPr>
        <p:spPr>
          <a:xfrm>
            <a:off x="2866578" y="5844628"/>
            <a:ext cx="8790140" cy="369332"/>
          </a:xfrm>
          <a:prstGeom prst="rect">
            <a:avLst/>
          </a:prstGeom>
          <a:noFill/>
        </p:spPr>
        <p:txBody>
          <a:bodyPr wrap="square">
            <a:spAutoFit/>
          </a:bodyPr>
          <a:lstStyle/>
          <a:p>
            <a:r>
              <a:rPr lang="en-GB" sz="1800" u="sng" dirty="0">
                <a:solidFill>
                  <a:srgbClr val="0563C1"/>
                </a:solidFill>
                <a:effectLst/>
                <a:latin typeface="Calibri" panose="020F0502020204030204" pitchFamily="34" charset="0"/>
                <a:ea typeface="Times New Roman" panose="02020603050405020304" pitchFamily="18" charset="0"/>
                <a:hlinkClick r:id="rId3"/>
              </a:rPr>
              <a:t>https://foodnetworkforethicaltrade.com/mdocs-posts/fnet-supplier-ra-guide/</a:t>
            </a:r>
            <a:endParaRPr lang="en-GB" dirty="0"/>
          </a:p>
        </p:txBody>
      </p:sp>
    </p:spTree>
    <p:extLst>
      <p:ext uri="{BB962C8B-B14F-4D97-AF65-F5344CB8AC3E}">
        <p14:creationId xmlns:p14="http://schemas.microsoft.com/office/powerpoint/2010/main" val="930281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16</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Next steps - </a:t>
            </a:r>
            <a:r>
              <a:rPr lang="en-GB" dirty="0">
                <a:solidFill>
                  <a:srgbClr val="FF0000"/>
                </a:solidFill>
              </a:rPr>
              <a:t>Member comments</a:t>
            </a:r>
          </a:p>
        </p:txBody>
      </p:sp>
      <p:sp>
        <p:nvSpPr>
          <p:cNvPr id="7" name="Content Placeholder 1">
            <a:extLst>
              <a:ext uri="{FF2B5EF4-FFF2-40B4-BE49-F238E27FC236}">
                <a16:creationId xmlns:a16="http://schemas.microsoft.com/office/drawing/2014/main" id="{6CBC4098-346A-4DA0-8D50-35F003A0EDEB}"/>
              </a:ext>
            </a:extLst>
          </p:cNvPr>
          <p:cNvSpPr txBox="1">
            <a:spLocks/>
          </p:cNvSpPr>
          <p:nvPr/>
        </p:nvSpPr>
        <p:spPr>
          <a:xfrm>
            <a:off x="487200" y="1929008"/>
            <a:ext cx="5362455" cy="399780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rgbClr val="558ED5"/>
                </a:solidFill>
                <a:latin typeface="Tesco" panose="020B0603040202020203"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13000"/>
              </a:lnSpc>
              <a:spcBef>
                <a:spcPts val="600"/>
              </a:spcBef>
              <a:spcAft>
                <a:spcPts val="0"/>
              </a:spcAft>
              <a:buNone/>
            </a:pPr>
            <a:r>
              <a:rPr lang="en-GB" sz="2000" b="1" dirty="0">
                <a:solidFill>
                  <a:schemeClr val="tx2"/>
                </a:solidFill>
                <a:effectLst/>
                <a:latin typeface="+mn-lt"/>
                <a:ea typeface="Times New Roman" panose="02020603050405020304" pitchFamily="18" charset="0"/>
              </a:rPr>
              <a:t>Would members be interested in, and willing to find, more in-depth research into high-risk countries by an external organisation e.g.</a:t>
            </a:r>
          </a:p>
          <a:p>
            <a:pPr marL="645033" lvl="1" indent="-352425">
              <a:lnSpc>
                <a:spcPct val="113000"/>
              </a:lnSpc>
              <a:spcBef>
                <a:spcPts val="600"/>
              </a:spcBef>
              <a:spcAft>
                <a:spcPts val="0"/>
              </a:spcAft>
            </a:pPr>
            <a:r>
              <a:rPr lang="en-GB" sz="2000" b="1" dirty="0">
                <a:solidFill>
                  <a:schemeClr val="tx2"/>
                </a:solidFill>
                <a:latin typeface="+mn-lt"/>
                <a:ea typeface="Times New Roman" panose="02020603050405020304" pitchFamily="18" charset="0"/>
              </a:rPr>
              <a:t>China</a:t>
            </a:r>
          </a:p>
          <a:p>
            <a:pPr marL="645033" lvl="1" indent="-352425">
              <a:lnSpc>
                <a:spcPct val="113000"/>
              </a:lnSpc>
              <a:spcBef>
                <a:spcPts val="600"/>
              </a:spcBef>
              <a:spcAft>
                <a:spcPts val="0"/>
              </a:spcAft>
            </a:pPr>
            <a:r>
              <a:rPr lang="en-GB" sz="2000" b="1" dirty="0">
                <a:solidFill>
                  <a:schemeClr val="tx2"/>
                </a:solidFill>
                <a:effectLst/>
                <a:latin typeface="+mn-lt"/>
                <a:ea typeface="Times New Roman" panose="02020603050405020304" pitchFamily="18" charset="0"/>
              </a:rPr>
              <a:t>India</a:t>
            </a:r>
          </a:p>
          <a:p>
            <a:pPr marL="645033" lvl="1" indent="-352425">
              <a:lnSpc>
                <a:spcPct val="113000"/>
              </a:lnSpc>
              <a:spcBef>
                <a:spcPts val="600"/>
              </a:spcBef>
              <a:spcAft>
                <a:spcPts val="0"/>
              </a:spcAft>
            </a:pPr>
            <a:r>
              <a:rPr lang="en-GB" sz="2000" b="1" dirty="0">
                <a:solidFill>
                  <a:schemeClr val="tx2"/>
                </a:solidFill>
                <a:latin typeface="+mn-lt"/>
                <a:ea typeface="Times New Roman" panose="02020603050405020304" pitchFamily="18" charset="0"/>
              </a:rPr>
              <a:t>Brazil</a:t>
            </a:r>
          </a:p>
          <a:p>
            <a:pPr marL="645033" lvl="1" indent="-352425">
              <a:lnSpc>
                <a:spcPct val="113000"/>
              </a:lnSpc>
              <a:spcBef>
                <a:spcPts val="600"/>
              </a:spcBef>
              <a:spcAft>
                <a:spcPts val="0"/>
              </a:spcAft>
            </a:pPr>
            <a:r>
              <a:rPr lang="en-GB" sz="2000" b="1" dirty="0">
                <a:solidFill>
                  <a:schemeClr val="tx2"/>
                </a:solidFill>
                <a:effectLst/>
                <a:latin typeface="+mn-lt"/>
                <a:ea typeface="Times New Roman" panose="02020603050405020304" pitchFamily="18" charset="0"/>
              </a:rPr>
              <a:t>Turkey</a:t>
            </a:r>
          </a:p>
          <a:p>
            <a:pPr marL="645033" lvl="1" indent="-352425">
              <a:lnSpc>
                <a:spcPct val="113000"/>
              </a:lnSpc>
              <a:spcBef>
                <a:spcPts val="600"/>
              </a:spcBef>
              <a:spcAft>
                <a:spcPts val="0"/>
              </a:spcAft>
            </a:pPr>
            <a:r>
              <a:rPr lang="en-GB" sz="2000" b="1" dirty="0">
                <a:solidFill>
                  <a:schemeClr val="tx2"/>
                </a:solidFill>
                <a:latin typeface="+mn-lt"/>
                <a:ea typeface="Times New Roman" panose="02020603050405020304" pitchFamily="18" charset="0"/>
              </a:rPr>
              <a:t>Other?</a:t>
            </a:r>
          </a:p>
          <a:p>
            <a:pPr marL="0" indent="0">
              <a:lnSpc>
                <a:spcPct val="113000"/>
              </a:lnSpc>
              <a:spcBef>
                <a:spcPts val="600"/>
              </a:spcBef>
              <a:spcAft>
                <a:spcPts val="0"/>
              </a:spcAft>
              <a:buNone/>
            </a:pPr>
            <a:r>
              <a:rPr lang="en-GB" sz="2000" b="1" dirty="0">
                <a:solidFill>
                  <a:srgbClr val="FF0000"/>
                </a:solidFill>
                <a:effectLst/>
                <a:latin typeface="+mn-lt"/>
                <a:ea typeface="Times New Roman" panose="02020603050405020304" pitchFamily="18" charset="0"/>
              </a:rPr>
              <a:t>To be looked at alongside updating the FNET Risk Assessment Tool</a:t>
            </a:r>
          </a:p>
          <a:p>
            <a:pPr marL="342900" indent="-342900">
              <a:lnSpc>
                <a:spcPct val="113000"/>
              </a:lnSpc>
              <a:spcBef>
                <a:spcPts val="600"/>
              </a:spcBef>
              <a:spcAft>
                <a:spcPts val="0"/>
              </a:spcAft>
              <a:buFont typeface="+mj-lt"/>
              <a:buAutoNum type="arabicPeriod"/>
            </a:pPr>
            <a:endParaRPr lang="en-GB" sz="1800" b="1" dirty="0">
              <a:solidFill>
                <a:schemeClr val="tx2"/>
              </a:solidFill>
              <a:latin typeface="+mn-lt"/>
            </a:endParaRPr>
          </a:p>
          <a:p>
            <a:pPr marL="0" indent="0">
              <a:lnSpc>
                <a:spcPct val="113000"/>
              </a:lnSpc>
              <a:spcBef>
                <a:spcPts val="600"/>
              </a:spcBef>
              <a:spcAft>
                <a:spcPts val="0"/>
              </a:spcAft>
              <a:buFont typeface="Calibri" panose="020F0502020204030204" pitchFamily="34" charset="0"/>
              <a:buNone/>
            </a:pPr>
            <a:endParaRPr lang="en-US" sz="1800" dirty="0">
              <a:solidFill>
                <a:schemeClr val="bg1">
                  <a:lumMod val="50000"/>
                </a:schemeClr>
              </a:solidFill>
              <a:latin typeface="+mn-lt"/>
            </a:endParaRPr>
          </a:p>
        </p:txBody>
      </p:sp>
      <p:sp>
        <p:nvSpPr>
          <p:cNvPr id="8" name="Content Placeholder 1">
            <a:extLst>
              <a:ext uri="{FF2B5EF4-FFF2-40B4-BE49-F238E27FC236}">
                <a16:creationId xmlns:a16="http://schemas.microsoft.com/office/drawing/2014/main" id="{DAB8F493-18FE-4F5F-81BF-373A7FCFCD2B}"/>
              </a:ext>
            </a:extLst>
          </p:cNvPr>
          <p:cNvSpPr txBox="1">
            <a:spLocks/>
          </p:cNvSpPr>
          <p:nvPr/>
        </p:nvSpPr>
        <p:spPr>
          <a:xfrm>
            <a:off x="6222110" y="1628384"/>
            <a:ext cx="5602021" cy="41615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rgbClr val="558ED5"/>
                </a:solidFill>
                <a:latin typeface="Tesco" panose="020B0603040202020203"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rgbClr val="558ED5"/>
                </a:solidFill>
                <a:latin typeface="Tesco" panose="020B0603040202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13000"/>
              </a:lnSpc>
              <a:spcBef>
                <a:spcPts val="600"/>
              </a:spcBef>
              <a:spcAft>
                <a:spcPts val="0"/>
              </a:spcAft>
              <a:buNone/>
            </a:pPr>
            <a:r>
              <a:rPr lang="en-GB" sz="2000" b="1" u="sng" dirty="0">
                <a:solidFill>
                  <a:srgbClr val="FF0000"/>
                </a:solidFill>
                <a:effectLst/>
                <a:latin typeface="+mn-lt"/>
                <a:ea typeface="Times New Roman" panose="02020603050405020304" pitchFamily="18" charset="0"/>
              </a:rPr>
              <a:t>Actions</a:t>
            </a:r>
            <a:r>
              <a:rPr lang="en-GB" sz="2000" b="1" dirty="0">
                <a:solidFill>
                  <a:srgbClr val="FF0000"/>
                </a:solidFill>
                <a:effectLst/>
                <a:latin typeface="+mn-lt"/>
                <a:ea typeface="Times New Roman" panose="02020603050405020304" pitchFamily="18" charset="0"/>
              </a:rPr>
              <a:t>:</a:t>
            </a:r>
          </a:p>
          <a:p>
            <a:pPr marL="450850" indent="-450850">
              <a:lnSpc>
                <a:spcPct val="113000"/>
              </a:lnSpc>
              <a:spcBef>
                <a:spcPts val="600"/>
              </a:spcBef>
              <a:spcAft>
                <a:spcPts val="0"/>
              </a:spcAft>
              <a:buFont typeface="Arial" panose="020B0604020202020204" pitchFamily="34" charset="0"/>
              <a:buChar char="•"/>
            </a:pPr>
            <a:r>
              <a:rPr lang="en-GB" sz="2000" b="1" dirty="0">
                <a:solidFill>
                  <a:srgbClr val="FF0000"/>
                </a:solidFill>
                <a:latin typeface="+mn-lt"/>
                <a:ea typeface="Times New Roman" panose="02020603050405020304" pitchFamily="18" charset="0"/>
              </a:rPr>
              <a:t>Update existing FNET consultant/ contact list – </a:t>
            </a:r>
            <a:r>
              <a:rPr lang="en-GB" sz="2000" dirty="0">
                <a:solidFill>
                  <a:srgbClr val="FF0000"/>
                </a:solidFill>
                <a:latin typeface="+mn-lt"/>
                <a:ea typeface="Times New Roman" panose="02020603050405020304" pitchFamily="18" charset="0"/>
              </a:rPr>
              <a:t>Louise/ Leonie to follow up with members</a:t>
            </a:r>
          </a:p>
          <a:p>
            <a:pPr marL="450850" indent="-450850">
              <a:lnSpc>
                <a:spcPct val="113000"/>
              </a:lnSpc>
              <a:spcBef>
                <a:spcPts val="600"/>
              </a:spcBef>
              <a:spcAft>
                <a:spcPts val="0"/>
              </a:spcAft>
              <a:buFont typeface="Arial" panose="020B0604020202020204" pitchFamily="34" charset="0"/>
              <a:buChar char="•"/>
            </a:pPr>
            <a:r>
              <a:rPr lang="en-GB" sz="2000" b="1" dirty="0">
                <a:solidFill>
                  <a:srgbClr val="FF0000"/>
                </a:solidFill>
                <a:effectLst/>
                <a:latin typeface="+mn-lt"/>
                <a:ea typeface="Times New Roman" panose="02020603050405020304" pitchFamily="18" charset="0"/>
              </a:rPr>
              <a:t>Update existing FNET member expertise register to include case studies and on the ground work </a:t>
            </a:r>
            <a:r>
              <a:rPr lang="en-GB" sz="2000" dirty="0">
                <a:solidFill>
                  <a:srgbClr val="FF0000"/>
                </a:solidFill>
                <a:effectLst/>
                <a:latin typeface="+mn-lt"/>
                <a:ea typeface="Times New Roman" panose="02020603050405020304" pitchFamily="18" charset="0"/>
              </a:rPr>
              <a:t>– Louise</a:t>
            </a:r>
            <a:r>
              <a:rPr lang="en-GB" sz="2000" dirty="0">
                <a:solidFill>
                  <a:srgbClr val="FF0000"/>
                </a:solidFill>
                <a:latin typeface="+mn-lt"/>
                <a:ea typeface="Times New Roman" panose="02020603050405020304" pitchFamily="18" charset="0"/>
              </a:rPr>
              <a:t>/ Leonie to follow up</a:t>
            </a:r>
          </a:p>
          <a:p>
            <a:pPr marL="450850" indent="-450850">
              <a:lnSpc>
                <a:spcPct val="113000"/>
              </a:lnSpc>
              <a:spcBef>
                <a:spcPts val="600"/>
              </a:spcBef>
              <a:spcAft>
                <a:spcPts val="0"/>
              </a:spcAft>
              <a:buFont typeface="Arial" panose="020B0604020202020204" pitchFamily="34" charset="0"/>
              <a:buChar char="•"/>
            </a:pPr>
            <a:r>
              <a:rPr lang="en-GB" sz="2000" b="1" dirty="0">
                <a:solidFill>
                  <a:srgbClr val="FF0000"/>
                </a:solidFill>
                <a:latin typeface="+mn-lt"/>
                <a:ea typeface="Times New Roman" panose="02020603050405020304" pitchFamily="18" charset="0"/>
              </a:rPr>
              <a:t>NGO list of who is working where and how they work – </a:t>
            </a:r>
            <a:r>
              <a:rPr lang="en-GB" sz="2000" dirty="0">
                <a:solidFill>
                  <a:srgbClr val="FF0000"/>
                </a:solidFill>
                <a:latin typeface="+mn-lt"/>
                <a:ea typeface="Times New Roman" panose="02020603050405020304" pitchFamily="18" charset="0"/>
              </a:rPr>
              <a:t>Louise/ Leonie to follow up</a:t>
            </a:r>
          </a:p>
          <a:p>
            <a:pPr marL="450850" indent="-450850">
              <a:lnSpc>
                <a:spcPct val="113000"/>
              </a:lnSpc>
              <a:spcBef>
                <a:spcPts val="600"/>
              </a:spcBef>
              <a:spcAft>
                <a:spcPts val="0"/>
              </a:spcAft>
              <a:buFont typeface="Arial" panose="020B0604020202020204" pitchFamily="34" charset="0"/>
              <a:buChar char="•"/>
            </a:pPr>
            <a:r>
              <a:rPr lang="en-GB" sz="2000" b="1" dirty="0">
                <a:solidFill>
                  <a:srgbClr val="FF0000"/>
                </a:solidFill>
                <a:latin typeface="+mn-lt"/>
                <a:ea typeface="Times New Roman" panose="02020603050405020304" pitchFamily="18" charset="0"/>
              </a:rPr>
              <a:t>Drawing learnings about collaborations from members </a:t>
            </a:r>
            <a:r>
              <a:rPr lang="en-GB" sz="2000" dirty="0">
                <a:solidFill>
                  <a:srgbClr val="FF0000"/>
                </a:solidFill>
                <a:latin typeface="+mn-lt"/>
                <a:ea typeface="Times New Roman" panose="02020603050405020304" pitchFamily="18" charset="0"/>
              </a:rPr>
              <a:t>– Louise/ Leonie to follow up with members</a:t>
            </a:r>
          </a:p>
          <a:p>
            <a:pPr marL="342900" indent="-342900">
              <a:lnSpc>
                <a:spcPct val="113000"/>
              </a:lnSpc>
              <a:spcBef>
                <a:spcPts val="600"/>
              </a:spcBef>
              <a:spcAft>
                <a:spcPts val="0"/>
              </a:spcAft>
              <a:buFont typeface="+mj-lt"/>
              <a:buAutoNum type="arabicPeriod"/>
            </a:pPr>
            <a:endParaRPr lang="en-GB" sz="1800" b="1" dirty="0">
              <a:solidFill>
                <a:srgbClr val="FF0000"/>
              </a:solidFill>
              <a:latin typeface="+mn-lt"/>
            </a:endParaRPr>
          </a:p>
          <a:p>
            <a:pPr marL="0" indent="0">
              <a:lnSpc>
                <a:spcPct val="113000"/>
              </a:lnSpc>
              <a:spcBef>
                <a:spcPts val="600"/>
              </a:spcBef>
              <a:spcAft>
                <a:spcPts val="0"/>
              </a:spcAft>
              <a:buFont typeface="Calibri" panose="020F0502020204030204" pitchFamily="34" charset="0"/>
              <a:buNone/>
            </a:pPr>
            <a:endParaRPr lang="en-US" sz="1800" dirty="0">
              <a:solidFill>
                <a:srgbClr val="FF0000"/>
              </a:solidFill>
              <a:latin typeface="+mn-lt"/>
            </a:endParaRPr>
          </a:p>
        </p:txBody>
      </p:sp>
    </p:spTree>
    <p:extLst>
      <p:ext uri="{BB962C8B-B14F-4D97-AF65-F5344CB8AC3E}">
        <p14:creationId xmlns:p14="http://schemas.microsoft.com/office/powerpoint/2010/main" val="2305106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17</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Wrap up, next meeting agenda &amp; AOB</a:t>
            </a:r>
          </a:p>
        </p:txBody>
      </p:sp>
      <p:pic>
        <p:nvPicPr>
          <p:cNvPr id="3" name="Graphic 2" descr="Chat with solid fill">
            <a:extLst>
              <a:ext uri="{FF2B5EF4-FFF2-40B4-BE49-F238E27FC236}">
                <a16:creationId xmlns:a16="http://schemas.microsoft.com/office/drawing/2014/main" id="{BF25D52E-8268-46A8-A186-9D6420F898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82557" y="2117777"/>
            <a:ext cx="3054263" cy="3054263"/>
          </a:xfrm>
          <a:prstGeom prst="rect">
            <a:avLst/>
          </a:prstGeom>
        </p:spPr>
      </p:pic>
      <p:pic>
        <p:nvPicPr>
          <p:cNvPr id="8" name="Graphic 7" descr="Meeting with solid fill">
            <a:extLst>
              <a:ext uri="{FF2B5EF4-FFF2-40B4-BE49-F238E27FC236}">
                <a16:creationId xmlns:a16="http://schemas.microsoft.com/office/drawing/2014/main" id="{6A26D075-FE27-4479-ADE8-83257C8C21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05702" y="2493258"/>
            <a:ext cx="2227857" cy="2227857"/>
          </a:xfrm>
          <a:prstGeom prst="rect">
            <a:avLst/>
          </a:prstGeom>
        </p:spPr>
      </p:pic>
    </p:spTree>
    <p:extLst>
      <p:ext uri="{BB962C8B-B14F-4D97-AF65-F5344CB8AC3E}">
        <p14:creationId xmlns:p14="http://schemas.microsoft.com/office/powerpoint/2010/main" val="3067755892"/>
      </p:ext>
    </p:extLst>
  </p:cSld>
  <p:clrMapOvr>
    <a:masterClrMapping/>
  </p:clrMapOvr>
</p:sld>
</file>

<file path=ppt/theme/theme1.xml><?xml version="1.0" encoding="utf-8"?>
<a:theme xmlns:a="http://schemas.openxmlformats.org/drawingml/2006/main" name="Retrospect">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3153</TotalTime>
  <Words>2605</Words>
  <Application>Microsoft Office PowerPoint</Application>
  <PresentationFormat>Widescreen</PresentationFormat>
  <Paragraphs>347</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ProximaNova</vt:lpstr>
      <vt:lpstr>Tesco</vt:lpstr>
      <vt:lpstr>Wingdings</vt:lpstr>
      <vt:lpstr>Retrospect</vt:lpstr>
      <vt:lpstr>Risk Assessment &amp; Mitigation Meeting </vt:lpstr>
      <vt:lpstr>Attendees &amp; recording information</vt:lpstr>
      <vt:lpstr>Agenda</vt:lpstr>
      <vt:lpstr>PowerPoint Presentation</vt:lpstr>
      <vt:lpstr>Emerging risks</vt:lpstr>
      <vt:lpstr>UK – emerging risks &amp; implications</vt:lpstr>
      <vt:lpstr>China – emerging risks &amp; implications</vt:lpstr>
      <vt:lpstr>Turkey – emerging risks &amp; implications</vt:lpstr>
      <vt:lpstr>India – labour law changes and implications</vt:lpstr>
      <vt:lpstr>India – emerging risks &amp; implications</vt:lpstr>
      <vt:lpstr>South Africa – emerging risks &amp; implications</vt:lpstr>
      <vt:lpstr>Myanmar – emerging risks &amp; implications</vt:lpstr>
      <vt:lpstr>Ethiopia  – emerging risks &amp; implications</vt:lpstr>
      <vt:lpstr>Working case studies of members mitigation steps</vt:lpstr>
      <vt:lpstr>Risk Assessment presentation for suppliers – now available for members</vt:lpstr>
      <vt:lpstr>Next steps - Member comments</vt:lpstr>
      <vt:lpstr>Wrap up, next meeting agenda &amp; AOB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Food Network for Ethical Trade (FNET)</dc:title>
  <dc:creator>louise herring</dc:creator>
  <cp:lastModifiedBy>LSH</cp:lastModifiedBy>
  <cp:revision>431</cp:revision>
  <dcterms:created xsi:type="dcterms:W3CDTF">2018-12-04T20:30:27Z</dcterms:created>
  <dcterms:modified xsi:type="dcterms:W3CDTF">2021-04-01T10:03:15Z</dcterms:modified>
</cp:coreProperties>
</file>